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wav" ContentType="audio/x-wav"/>
  <Default Extension="mid" ContentType="audio/mid"/>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8"/>
  </p:notesMasterIdLst>
  <p:sldIdLst>
    <p:sldId id="256" r:id="rId2"/>
    <p:sldId id="475" r:id="rId3"/>
    <p:sldId id="476" r:id="rId4"/>
    <p:sldId id="477" r:id="rId5"/>
    <p:sldId id="478" r:id="rId6"/>
    <p:sldId id="479" r:id="rId7"/>
    <p:sldId id="480" r:id="rId8"/>
    <p:sldId id="483" r:id="rId9"/>
    <p:sldId id="482" r:id="rId10"/>
    <p:sldId id="486" r:id="rId11"/>
    <p:sldId id="485" r:id="rId12"/>
    <p:sldId id="484" r:id="rId13"/>
    <p:sldId id="481" r:id="rId14"/>
    <p:sldId id="487" r:id="rId15"/>
    <p:sldId id="488" r:id="rId16"/>
    <p:sldId id="491" r:id="rId17"/>
    <p:sldId id="489" r:id="rId18"/>
    <p:sldId id="492" r:id="rId19"/>
    <p:sldId id="493" r:id="rId20"/>
    <p:sldId id="494" r:id="rId21"/>
    <p:sldId id="495" r:id="rId22"/>
    <p:sldId id="496" r:id="rId23"/>
    <p:sldId id="497" r:id="rId24"/>
    <p:sldId id="498" r:id="rId25"/>
    <p:sldId id="499" r:id="rId26"/>
    <p:sldId id="500" r:id="rId27"/>
    <p:sldId id="501" r:id="rId28"/>
    <p:sldId id="502" r:id="rId29"/>
    <p:sldId id="503" r:id="rId30"/>
    <p:sldId id="504" r:id="rId31"/>
    <p:sldId id="505" r:id="rId32"/>
    <p:sldId id="506" r:id="rId33"/>
    <p:sldId id="527" r:id="rId34"/>
    <p:sldId id="507" r:id="rId35"/>
    <p:sldId id="508" r:id="rId36"/>
    <p:sldId id="509" r:id="rId37"/>
    <p:sldId id="510" r:id="rId38"/>
    <p:sldId id="511" r:id="rId39"/>
    <p:sldId id="512" r:id="rId40"/>
    <p:sldId id="513" r:id="rId41"/>
    <p:sldId id="514" r:id="rId42"/>
    <p:sldId id="515" r:id="rId43"/>
    <p:sldId id="516" r:id="rId44"/>
    <p:sldId id="521" r:id="rId45"/>
    <p:sldId id="517" r:id="rId46"/>
    <p:sldId id="518" r:id="rId47"/>
    <p:sldId id="520" r:id="rId48"/>
    <p:sldId id="519" r:id="rId49"/>
    <p:sldId id="522" r:id="rId50"/>
    <p:sldId id="526" r:id="rId51"/>
    <p:sldId id="523" r:id="rId52"/>
    <p:sldId id="530" r:id="rId53"/>
    <p:sldId id="536" r:id="rId54"/>
    <p:sldId id="537" r:id="rId55"/>
    <p:sldId id="538" r:id="rId56"/>
    <p:sldId id="539" r:id="rId57"/>
    <p:sldId id="540" r:id="rId58"/>
    <p:sldId id="541" r:id="rId59"/>
    <p:sldId id="542" r:id="rId60"/>
    <p:sldId id="543" r:id="rId61"/>
    <p:sldId id="544" r:id="rId62"/>
    <p:sldId id="545" r:id="rId63"/>
    <p:sldId id="546" r:id="rId64"/>
    <p:sldId id="547" r:id="rId65"/>
    <p:sldId id="548" r:id="rId66"/>
    <p:sldId id="549" r:id="rId67"/>
    <p:sldId id="551" r:id="rId68"/>
    <p:sldId id="631" r:id="rId69"/>
    <p:sldId id="555" r:id="rId70"/>
    <p:sldId id="556" r:id="rId71"/>
    <p:sldId id="563" r:id="rId72"/>
    <p:sldId id="564" r:id="rId73"/>
    <p:sldId id="565" r:id="rId74"/>
    <p:sldId id="566" r:id="rId75"/>
    <p:sldId id="567" r:id="rId76"/>
    <p:sldId id="568" r:id="rId77"/>
    <p:sldId id="532" r:id="rId78"/>
    <p:sldId id="570" r:id="rId79"/>
    <p:sldId id="574" r:id="rId80"/>
    <p:sldId id="575" r:id="rId81"/>
    <p:sldId id="576" r:id="rId82"/>
    <p:sldId id="577" r:id="rId83"/>
    <p:sldId id="578" r:id="rId84"/>
    <p:sldId id="597" r:id="rId85"/>
    <p:sldId id="598" r:id="rId86"/>
    <p:sldId id="579" r:id="rId87"/>
    <p:sldId id="580" r:id="rId88"/>
    <p:sldId id="599" r:id="rId89"/>
    <p:sldId id="581" r:id="rId90"/>
    <p:sldId id="600" r:id="rId91"/>
    <p:sldId id="582" r:id="rId92"/>
    <p:sldId id="601" r:id="rId93"/>
    <p:sldId id="583" r:id="rId94"/>
    <p:sldId id="602" r:id="rId95"/>
    <p:sldId id="584" r:id="rId96"/>
    <p:sldId id="603" r:id="rId97"/>
    <p:sldId id="585" r:id="rId98"/>
    <p:sldId id="604" r:id="rId99"/>
    <p:sldId id="586" r:id="rId100"/>
    <p:sldId id="587" r:id="rId101"/>
    <p:sldId id="588" r:id="rId102"/>
    <p:sldId id="589" r:id="rId103"/>
    <p:sldId id="591" r:id="rId104"/>
    <p:sldId id="592" r:id="rId105"/>
    <p:sldId id="593" r:id="rId106"/>
    <p:sldId id="594" r:id="rId107"/>
    <p:sldId id="596" r:id="rId108"/>
    <p:sldId id="605" r:id="rId109"/>
    <p:sldId id="606" r:id="rId110"/>
    <p:sldId id="607" r:id="rId111"/>
    <p:sldId id="608" r:id="rId112"/>
    <p:sldId id="533" r:id="rId113"/>
    <p:sldId id="573" r:id="rId114"/>
    <p:sldId id="534" r:id="rId115"/>
    <p:sldId id="610" r:id="rId116"/>
    <p:sldId id="611" r:id="rId117"/>
    <p:sldId id="612" r:id="rId118"/>
    <p:sldId id="613" r:id="rId119"/>
    <p:sldId id="614" r:id="rId120"/>
    <p:sldId id="615" r:id="rId121"/>
    <p:sldId id="616" r:id="rId122"/>
    <p:sldId id="617" r:id="rId123"/>
    <p:sldId id="618" r:id="rId124"/>
    <p:sldId id="619" r:id="rId125"/>
    <p:sldId id="620" r:id="rId126"/>
    <p:sldId id="621" r:id="rId127"/>
    <p:sldId id="622" r:id="rId128"/>
    <p:sldId id="623" r:id="rId129"/>
    <p:sldId id="624" r:id="rId130"/>
    <p:sldId id="625" r:id="rId131"/>
    <p:sldId id="571" r:id="rId132"/>
    <p:sldId id="572" r:id="rId133"/>
    <p:sldId id="258" r:id="rId134"/>
    <p:sldId id="259" r:id="rId135"/>
    <p:sldId id="261" r:id="rId136"/>
    <p:sldId id="524" r:id="rId137"/>
    <p:sldId id="473" r:id="rId138"/>
    <p:sldId id="284" r:id="rId139"/>
    <p:sldId id="392" r:id="rId140"/>
    <p:sldId id="391" r:id="rId141"/>
    <p:sldId id="390" r:id="rId142"/>
    <p:sldId id="389" r:id="rId143"/>
    <p:sldId id="388" r:id="rId144"/>
    <p:sldId id="387" r:id="rId145"/>
    <p:sldId id="386" r:id="rId146"/>
    <p:sldId id="385" r:id="rId147"/>
    <p:sldId id="525" r:id="rId148"/>
    <p:sldId id="402" r:id="rId149"/>
    <p:sldId id="262" r:id="rId150"/>
    <p:sldId id="393" r:id="rId151"/>
    <p:sldId id="394" r:id="rId152"/>
    <p:sldId id="395" r:id="rId153"/>
    <p:sldId id="396" r:id="rId154"/>
    <p:sldId id="397" r:id="rId155"/>
    <p:sldId id="398" r:id="rId156"/>
    <p:sldId id="399" r:id="rId157"/>
    <p:sldId id="400" r:id="rId158"/>
    <p:sldId id="401" r:id="rId159"/>
    <p:sldId id="403" r:id="rId160"/>
    <p:sldId id="528" r:id="rId161"/>
    <p:sldId id="529" r:id="rId162"/>
    <p:sldId id="626" r:id="rId163"/>
    <p:sldId id="263" r:id="rId164"/>
    <p:sldId id="405" r:id="rId165"/>
    <p:sldId id="406" r:id="rId166"/>
    <p:sldId id="407" r:id="rId167"/>
    <p:sldId id="408" r:id="rId168"/>
    <p:sldId id="409" r:id="rId169"/>
    <p:sldId id="410" r:id="rId170"/>
    <p:sldId id="411" r:id="rId171"/>
    <p:sldId id="412" r:id="rId172"/>
    <p:sldId id="413" r:id="rId173"/>
    <p:sldId id="404" r:id="rId174"/>
    <p:sldId id="627" r:id="rId175"/>
    <p:sldId id="628" r:id="rId176"/>
    <p:sldId id="264" r:id="rId177"/>
    <p:sldId id="632" r:id="rId178"/>
    <p:sldId id="633" r:id="rId179"/>
    <p:sldId id="652" r:id="rId180"/>
    <p:sldId id="640" r:id="rId181"/>
    <p:sldId id="641" r:id="rId182"/>
    <p:sldId id="642" r:id="rId183"/>
    <p:sldId id="643" r:id="rId184"/>
    <p:sldId id="644" r:id="rId185"/>
    <p:sldId id="645" r:id="rId186"/>
    <p:sldId id="646" r:id="rId187"/>
    <p:sldId id="647" r:id="rId188"/>
    <p:sldId id="648" r:id="rId189"/>
    <p:sldId id="649" r:id="rId190"/>
    <p:sldId id="650" r:id="rId191"/>
    <p:sldId id="651" r:id="rId192"/>
    <p:sldId id="629" r:id="rId193"/>
    <p:sldId id="653" r:id="rId194"/>
    <p:sldId id="265" r:id="rId195"/>
    <p:sldId id="266" r:id="rId196"/>
    <p:sldId id="267" r:id="rId197"/>
    <p:sldId id="268" r:id="rId198"/>
    <p:sldId id="269" r:id="rId199"/>
    <p:sldId id="270" r:id="rId200"/>
    <p:sldId id="273" r:id="rId201"/>
    <p:sldId id="315" r:id="rId202"/>
    <p:sldId id="316" r:id="rId203"/>
    <p:sldId id="317" r:id="rId204"/>
    <p:sldId id="318" r:id="rId205"/>
    <p:sldId id="271" r:id="rId206"/>
    <p:sldId id="272" r:id="rId207"/>
    <p:sldId id="274" r:id="rId208"/>
    <p:sldId id="275" r:id="rId209"/>
    <p:sldId id="276" r:id="rId210"/>
    <p:sldId id="278" r:id="rId211"/>
    <p:sldId id="414" r:id="rId212"/>
    <p:sldId id="415" r:id="rId213"/>
    <p:sldId id="423" r:id="rId214"/>
    <p:sldId id="424" r:id="rId215"/>
    <p:sldId id="425" r:id="rId216"/>
    <p:sldId id="426" r:id="rId217"/>
    <p:sldId id="427" r:id="rId218"/>
    <p:sldId id="428" r:id="rId219"/>
    <p:sldId id="429" r:id="rId220"/>
    <p:sldId id="279" r:id="rId221"/>
    <p:sldId id="630" r:id="rId222"/>
    <p:sldId id="654" r:id="rId223"/>
    <p:sldId id="466" r:id="rId224"/>
    <p:sldId id="281" r:id="rId225"/>
    <p:sldId id="286" r:id="rId226"/>
    <p:sldId id="430" r:id="rId227"/>
    <p:sldId id="431" r:id="rId228"/>
    <p:sldId id="432" r:id="rId229"/>
    <p:sldId id="433" r:id="rId230"/>
    <p:sldId id="434" r:id="rId231"/>
    <p:sldId id="435" r:id="rId232"/>
    <p:sldId id="436" r:id="rId233"/>
    <p:sldId id="437" r:id="rId234"/>
    <p:sldId id="289" r:id="rId235"/>
    <p:sldId id="288" r:id="rId236"/>
    <p:sldId id="277" r:id="rId237"/>
    <p:sldId id="291" r:id="rId238"/>
    <p:sldId id="438" r:id="rId239"/>
    <p:sldId id="439" r:id="rId240"/>
    <p:sldId id="440" r:id="rId241"/>
    <p:sldId id="441" r:id="rId242"/>
    <p:sldId id="442" r:id="rId243"/>
    <p:sldId id="443" r:id="rId244"/>
    <p:sldId id="444" r:id="rId245"/>
    <p:sldId id="445" r:id="rId246"/>
    <p:sldId id="446" r:id="rId247"/>
    <p:sldId id="447" r:id="rId248"/>
    <p:sldId id="448" r:id="rId249"/>
    <p:sldId id="449" r:id="rId250"/>
    <p:sldId id="450" r:id="rId251"/>
    <p:sldId id="467" r:id="rId252"/>
    <p:sldId id="292" r:id="rId253"/>
    <p:sldId id="293" r:id="rId254"/>
    <p:sldId id="294" r:id="rId255"/>
    <p:sldId id="297" r:id="rId256"/>
    <p:sldId id="295" r:id="rId257"/>
    <p:sldId id="296" r:id="rId258"/>
    <p:sldId id="298" r:id="rId259"/>
    <p:sldId id="299" r:id="rId260"/>
    <p:sldId id="314" r:id="rId261"/>
    <p:sldId id="300" r:id="rId262"/>
    <p:sldId id="301" r:id="rId263"/>
    <p:sldId id="302" r:id="rId264"/>
    <p:sldId id="304" r:id="rId265"/>
    <p:sldId id="303" r:id="rId266"/>
    <p:sldId id="306" r:id="rId267"/>
    <p:sldId id="307" r:id="rId268"/>
    <p:sldId id="308" r:id="rId269"/>
    <p:sldId id="310" r:id="rId270"/>
    <p:sldId id="313" r:id="rId271"/>
    <p:sldId id="451" r:id="rId272"/>
    <p:sldId id="311" r:id="rId273"/>
    <p:sldId id="309" r:id="rId274"/>
    <p:sldId id="325" r:id="rId275"/>
    <p:sldId id="346" r:id="rId276"/>
    <p:sldId id="474" r:id="rId27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1pPr>
    <a:lvl2pPr marL="4572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2pPr>
    <a:lvl3pPr marL="9144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3pPr>
    <a:lvl4pPr marL="13716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4pPr>
    <a:lvl5pPr marL="18288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5pPr>
    <a:lvl6pPr marL="22860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6pPr>
    <a:lvl7pPr marL="27432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7pPr>
    <a:lvl8pPr marL="32004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8pPr>
    <a:lvl9pPr marL="36576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CC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1" autoAdjust="0"/>
    <p:restoredTop sz="94660"/>
  </p:normalViewPr>
  <p:slideViewPr>
    <p:cSldViewPr snapToObjects="1">
      <p:cViewPr varScale="1">
        <p:scale>
          <a:sx n="66" d="100"/>
          <a:sy n="66" d="100"/>
        </p:scale>
        <p:origin x="792"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4555B0-DF16-9C48-A7B7-6D6E615D39D1}" type="datetimeFigureOut">
              <a:rPr lang="en-US" smtClean="0"/>
              <a:t>1/21/2018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55900E-330D-004F-8FB7-F70BC3C46AE4}" type="slidenum">
              <a:rPr lang="en-US" smtClean="0"/>
              <a:t>‹#›</a:t>
            </a:fld>
            <a:endParaRPr lang="en-US"/>
          </a:p>
        </p:txBody>
      </p:sp>
    </p:spTree>
    <p:extLst>
      <p:ext uri="{BB962C8B-B14F-4D97-AF65-F5344CB8AC3E}">
        <p14:creationId xmlns:p14="http://schemas.microsoft.com/office/powerpoint/2010/main" val="28650878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possible sentences you</a:t>
            </a:r>
            <a:r>
              <a:rPr lang="en-US" baseline="0" dirty="0" smtClean="0"/>
              <a:t> can speak in 15 seconds.</a:t>
            </a:r>
          </a:p>
          <a:p>
            <a:r>
              <a:rPr lang="en-US" baseline="0" dirty="0" smtClean="0"/>
              <a:t>All possible character sequences</a:t>
            </a:r>
          </a:p>
          <a:p>
            <a:r>
              <a:rPr lang="en-US" baseline="0" dirty="0" smtClean="0"/>
              <a:t>All possible segmentations (is this merely large, or countable)</a:t>
            </a:r>
          </a:p>
          <a:p>
            <a:r>
              <a:rPr lang="en-US" baseline="0" dirty="0" smtClean="0"/>
              <a:t>All musical melodies in C major</a:t>
            </a:r>
          </a:p>
        </p:txBody>
      </p:sp>
      <p:sp>
        <p:nvSpPr>
          <p:cNvPr id="4" name="Slide Number Placeholder 3"/>
          <p:cNvSpPr>
            <a:spLocks noGrp="1"/>
          </p:cNvSpPr>
          <p:nvPr>
            <p:ph type="sldNum" sz="quarter" idx="10"/>
          </p:nvPr>
        </p:nvSpPr>
        <p:spPr/>
        <p:txBody>
          <a:bodyPr/>
          <a:lstStyle/>
          <a:p>
            <a:fld id="{9C55900E-330D-004F-8FB7-F70BC3C46AE4}" type="slidenum">
              <a:rPr lang="en-US" smtClean="0"/>
              <a:t>4</a:t>
            </a:fld>
            <a:endParaRPr lang="en-US"/>
          </a:p>
        </p:txBody>
      </p:sp>
    </p:spTree>
    <p:extLst>
      <p:ext uri="{BB962C8B-B14F-4D97-AF65-F5344CB8AC3E}">
        <p14:creationId xmlns:p14="http://schemas.microsoft.com/office/powerpoint/2010/main" val="159478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possible sentences you</a:t>
            </a:r>
            <a:r>
              <a:rPr lang="en-US" baseline="0" dirty="0" smtClean="0"/>
              <a:t> can speak in 15 seconds.</a:t>
            </a:r>
          </a:p>
          <a:p>
            <a:r>
              <a:rPr lang="en-US" baseline="0" dirty="0" smtClean="0"/>
              <a:t>All possible character sequences</a:t>
            </a:r>
          </a:p>
          <a:p>
            <a:r>
              <a:rPr lang="en-US" baseline="0" dirty="0" smtClean="0"/>
              <a:t>All possible segmentations (is this merely large, or countable)</a:t>
            </a:r>
          </a:p>
          <a:p>
            <a:r>
              <a:rPr lang="en-US" baseline="0" dirty="0" smtClean="0"/>
              <a:t>All musical melodies in C major</a:t>
            </a:r>
          </a:p>
        </p:txBody>
      </p:sp>
      <p:sp>
        <p:nvSpPr>
          <p:cNvPr id="4" name="Slide Number Placeholder 3"/>
          <p:cNvSpPr>
            <a:spLocks noGrp="1"/>
          </p:cNvSpPr>
          <p:nvPr>
            <p:ph type="sldNum" sz="quarter" idx="10"/>
          </p:nvPr>
        </p:nvSpPr>
        <p:spPr/>
        <p:txBody>
          <a:bodyPr/>
          <a:lstStyle/>
          <a:p>
            <a:fld id="{9C55900E-330D-004F-8FB7-F70BC3C46AE4}" type="slidenum">
              <a:rPr lang="en-US" smtClean="0"/>
              <a:t>5</a:t>
            </a:fld>
            <a:endParaRPr lang="en-US"/>
          </a:p>
        </p:txBody>
      </p:sp>
    </p:spTree>
    <p:extLst>
      <p:ext uri="{BB962C8B-B14F-4D97-AF65-F5344CB8AC3E}">
        <p14:creationId xmlns:p14="http://schemas.microsoft.com/office/powerpoint/2010/main" val="99406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possible sentences you</a:t>
            </a:r>
            <a:r>
              <a:rPr lang="en-US" baseline="0" dirty="0" smtClean="0"/>
              <a:t> can speak in 15 seconds.</a:t>
            </a:r>
          </a:p>
          <a:p>
            <a:r>
              <a:rPr lang="en-US" baseline="0" dirty="0" smtClean="0"/>
              <a:t>All possible character sequences</a:t>
            </a:r>
          </a:p>
          <a:p>
            <a:r>
              <a:rPr lang="en-US" baseline="0" dirty="0" smtClean="0"/>
              <a:t>All possible segmentations (is this merely large, or countable)</a:t>
            </a:r>
          </a:p>
          <a:p>
            <a:r>
              <a:rPr lang="en-US" baseline="0" dirty="0" smtClean="0"/>
              <a:t>All musical melodies in C major</a:t>
            </a:r>
          </a:p>
        </p:txBody>
      </p:sp>
      <p:sp>
        <p:nvSpPr>
          <p:cNvPr id="4" name="Slide Number Placeholder 3"/>
          <p:cNvSpPr>
            <a:spLocks noGrp="1"/>
          </p:cNvSpPr>
          <p:nvPr>
            <p:ph type="sldNum" sz="quarter" idx="10"/>
          </p:nvPr>
        </p:nvSpPr>
        <p:spPr/>
        <p:txBody>
          <a:bodyPr/>
          <a:lstStyle/>
          <a:p>
            <a:fld id="{9C55900E-330D-004F-8FB7-F70BC3C46AE4}" type="slidenum">
              <a:rPr lang="en-US" smtClean="0"/>
              <a:t>6</a:t>
            </a:fld>
            <a:endParaRPr lang="en-US"/>
          </a:p>
        </p:txBody>
      </p:sp>
    </p:spTree>
    <p:extLst>
      <p:ext uri="{BB962C8B-B14F-4D97-AF65-F5344CB8AC3E}">
        <p14:creationId xmlns:p14="http://schemas.microsoft.com/office/powerpoint/2010/main" val="157687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possible sentences you</a:t>
            </a:r>
            <a:r>
              <a:rPr lang="en-US" baseline="0" dirty="0" smtClean="0"/>
              <a:t> can speak in 15 seconds.</a:t>
            </a:r>
          </a:p>
          <a:p>
            <a:r>
              <a:rPr lang="en-US" baseline="0" dirty="0" smtClean="0"/>
              <a:t>All possible character sequences</a:t>
            </a:r>
          </a:p>
          <a:p>
            <a:r>
              <a:rPr lang="en-US" baseline="0" dirty="0" smtClean="0"/>
              <a:t>All possible segmentations (is this merely large, or countable)</a:t>
            </a:r>
          </a:p>
          <a:p>
            <a:r>
              <a:rPr lang="en-US" baseline="0" dirty="0" smtClean="0"/>
              <a:t>All musical melodies in C major</a:t>
            </a:r>
          </a:p>
        </p:txBody>
      </p:sp>
      <p:sp>
        <p:nvSpPr>
          <p:cNvPr id="4" name="Slide Number Placeholder 3"/>
          <p:cNvSpPr>
            <a:spLocks noGrp="1"/>
          </p:cNvSpPr>
          <p:nvPr>
            <p:ph type="sldNum" sz="quarter" idx="10"/>
          </p:nvPr>
        </p:nvSpPr>
        <p:spPr/>
        <p:txBody>
          <a:bodyPr/>
          <a:lstStyle/>
          <a:p>
            <a:fld id="{9C55900E-330D-004F-8FB7-F70BC3C46AE4}" type="slidenum">
              <a:rPr lang="en-US" smtClean="0"/>
              <a:t>7</a:t>
            </a:fld>
            <a:endParaRPr lang="en-US"/>
          </a:p>
        </p:txBody>
      </p:sp>
    </p:spTree>
    <p:extLst>
      <p:ext uri="{BB962C8B-B14F-4D97-AF65-F5344CB8AC3E}">
        <p14:creationId xmlns:p14="http://schemas.microsoft.com/office/powerpoint/2010/main" val="34424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55900E-330D-004F-8FB7-F70BC3C46AE4}" type="slidenum">
              <a:rPr lang="en-US" smtClean="0"/>
              <a:t>27</a:t>
            </a:fld>
            <a:endParaRPr lang="en-US"/>
          </a:p>
        </p:txBody>
      </p:sp>
    </p:spTree>
    <p:extLst>
      <p:ext uri="{BB962C8B-B14F-4D97-AF65-F5344CB8AC3E}">
        <p14:creationId xmlns:p14="http://schemas.microsoft.com/office/powerpoint/2010/main" val="2168856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if you define the information state properly.</a:t>
            </a:r>
            <a:endParaRPr lang="en-US" dirty="0"/>
          </a:p>
        </p:txBody>
      </p:sp>
      <p:sp>
        <p:nvSpPr>
          <p:cNvPr id="4" name="Slide Number Placeholder 3"/>
          <p:cNvSpPr>
            <a:spLocks noGrp="1"/>
          </p:cNvSpPr>
          <p:nvPr>
            <p:ph type="sldNum" sz="quarter" idx="10"/>
          </p:nvPr>
        </p:nvSpPr>
        <p:spPr/>
        <p:txBody>
          <a:bodyPr/>
          <a:lstStyle/>
          <a:p>
            <a:fld id="{9C55900E-330D-004F-8FB7-F70BC3C46AE4}" type="slidenum">
              <a:rPr lang="en-US" smtClean="0"/>
              <a:t>50</a:t>
            </a:fld>
            <a:endParaRPr lang="en-US"/>
          </a:p>
        </p:txBody>
      </p:sp>
    </p:spTree>
    <p:extLst>
      <p:ext uri="{BB962C8B-B14F-4D97-AF65-F5344CB8AC3E}">
        <p14:creationId xmlns:p14="http://schemas.microsoft.com/office/powerpoint/2010/main" val="1171789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55900E-330D-004F-8FB7-F70BC3C46AE4}" type="slidenum">
              <a:rPr lang="en-US" smtClean="0"/>
              <a:t>257</a:t>
            </a:fld>
            <a:endParaRPr lang="en-US"/>
          </a:p>
        </p:txBody>
      </p:sp>
    </p:spTree>
    <p:extLst>
      <p:ext uri="{BB962C8B-B14F-4D97-AF65-F5344CB8AC3E}">
        <p14:creationId xmlns:p14="http://schemas.microsoft.com/office/powerpoint/2010/main" val="286297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853BFC0-4884-A64E-A96A-78E1B26C4050}" type="datetime1">
              <a:rPr lang="en-US"/>
              <a:pPr>
                <a:defRPr/>
              </a:pPr>
              <a:t>1/21/2018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BD482E9-13D4-7641-9C96-C4A7E83B6E4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FA931EC-66C5-424D-8C51-A307413AA0FF}" type="datetime1">
              <a:rPr lang="en-US"/>
              <a:pPr>
                <a:defRPr/>
              </a:pPr>
              <a:t>1/21/2018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EE376C-4437-EC44-A43D-2C7B56AE25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BDC220-BF64-0A44-974D-8188E8CC7A97}" type="datetime1">
              <a:rPr lang="en-US"/>
              <a:pPr>
                <a:defRPr/>
              </a:pPr>
              <a:t>1/21/2018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EBDA440-DFBB-A445-AC86-E5F9F4D2389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B3DAFE5-A561-3046-BEED-094CB0DA1F9B}" type="datetime1">
              <a:rPr lang="en-US"/>
              <a:pPr>
                <a:defRPr/>
              </a:pPr>
              <a:t>1/21/2018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D5F6BBD-6479-5E41-8689-32430847078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EE169F6-1501-8944-8559-4BDF00D72FFD}" type="datetime1">
              <a:rPr lang="en-US"/>
              <a:pPr>
                <a:defRPr/>
              </a:pPr>
              <a:t>1/21/2018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05E66A-6A98-9C40-B4BF-893944622FF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60F5FEE-68AF-5B49-9EEE-BC6E7679ED06}" type="datetime1">
              <a:rPr lang="en-US"/>
              <a:pPr>
                <a:defRPr/>
              </a:pPr>
              <a:t>1/21/2018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A217C18-86F4-544C-A87A-27F514E7C10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10DC9C9-BD9C-F94B-8492-989A780F8F06}" type="datetime1">
              <a:rPr lang="en-US"/>
              <a:pPr>
                <a:defRPr/>
              </a:pPr>
              <a:t>1/21/2018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55995D5-9EFC-5E46-9E9C-C7DE6A250E2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A684874-F5A8-0E42-86FA-433EB3ECC808}" type="datetime1">
              <a:rPr lang="en-US"/>
              <a:pPr>
                <a:defRPr/>
              </a:pPr>
              <a:t>1/21/2018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779F55B-885D-C046-BECE-430459A20E4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6E30C97-F36A-394D-9C20-FCFFBB121142}" type="datetime1">
              <a:rPr lang="en-US"/>
              <a:pPr>
                <a:defRPr/>
              </a:pPr>
              <a:t>1/21/2018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7B8916A-35C0-F449-A623-93E2CC6BCF2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9CDF638-6D8F-D747-91B1-5410C6BC1C2D}" type="datetime1">
              <a:rPr lang="en-US"/>
              <a:pPr>
                <a:defRPr/>
              </a:pPr>
              <a:t>1/21/2018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5312B7E-F295-764D-A852-3A1BE6CA22A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C1E5349-D6DF-874E-A4D5-9364DEA3E6CC}" type="datetime1">
              <a:rPr lang="en-US"/>
              <a:pPr>
                <a:defRPr/>
              </a:pPr>
              <a:t>1/21/2018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64992A-1B7F-4042-9169-C728EB89328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D2F953EF-272F-0A40-B1B0-0662B98B5A4E}" type="datetime1">
              <a:rPr lang="en-US"/>
              <a:pPr>
                <a:defRPr/>
              </a:pPr>
              <a:t>1/21/2018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30B25EA2-B915-4142-8C05-9AE1AB787C5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Font typeface="Arial" pitchFamily="-65"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0" fontAlgn="base" hangingPunct="0">
        <a:spcBef>
          <a:spcPct val="20000"/>
        </a:spcBef>
        <a:spcAft>
          <a:spcPct val="0"/>
        </a:spcAft>
        <a:buFont typeface="Arial" pitchFamily="-65" charset="0"/>
        <a:buChar char="–"/>
        <a:defRPr sz="2800" kern="1200">
          <a:solidFill>
            <a:schemeClr val="tx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Font typeface="Arial" pitchFamily="-65"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pitchFamily="-65"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pitchFamily="-65"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2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audio" Target="../media/media3.mp3"/><Relationship Id="rId5" Type="http://schemas.microsoft.com/office/2007/relationships/media" Target="../media/media3.mp3"/><Relationship Id="rId10" Type="http://schemas.openxmlformats.org/officeDocument/2006/relationships/image" Target="../media/image17.png"/><Relationship Id="rId4" Type="http://schemas.openxmlformats.org/officeDocument/2006/relationships/video" Target="../media/media2.mp4"/><Relationship Id="rId9" Type="http://schemas.openxmlformats.org/officeDocument/2006/relationships/image" Target="../media/image1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video" Target="../media/media7.mp4"/><Relationship Id="rId13" Type="http://schemas.openxmlformats.org/officeDocument/2006/relationships/image" Target="../media/image21.png"/><Relationship Id="rId3" Type="http://schemas.microsoft.com/office/2007/relationships/media" Target="../media/media5.mid"/><Relationship Id="rId7" Type="http://schemas.microsoft.com/office/2007/relationships/media" Target="../media/media7.mp4"/><Relationship Id="rId12" Type="http://schemas.openxmlformats.org/officeDocument/2006/relationships/image" Target="../media/image20.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video" Target="../media/media6.mp4"/><Relationship Id="rId11" Type="http://schemas.openxmlformats.org/officeDocument/2006/relationships/image" Target="../media/image17.png"/><Relationship Id="rId5" Type="http://schemas.microsoft.com/office/2007/relationships/media" Target="../media/media6.mp4"/><Relationship Id="rId10" Type="http://schemas.openxmlformats.org/officeDocument/2006/relationships/image" Target="../media/image19.png"/><Relationship Id="rId4" Type="http://schemas.openxmlformats.org/officeDocument/2006/relationships/audio" Target="../media/media5.mid"/><Relationship Id="rId9" Type="http://schemas.openxmlformats.org/officeDocument/2006/relationships/slideLayout" Target="../slideLayouts/slideLayout2.xml"/><Relationship Id="rId14" Type="http://schemas.openxmlformats.org/officeDocument/2006/relationships/image" Target="../media/image22.png"/></Relationships>
</file>

<file path=ppt/slides/_rels/slide26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image" Target="../media/image95.emf"/></Relationships>
</file>

<file path=ppt/slides/_rels/slide26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5.emf"/></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5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5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5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5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53.png"/></Relationships>
</file>

<file path=ppt/slides/_rels/slide5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53.png"/></Relationships>
</file>

<file path=ppt/slides/_rels/slide5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5.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5.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56.png"/><Relationship Id="rId9" Type="http://schemas.openxmlformats.org/officeDocument/2006/relationships/image" Target="../media/image53.png"/></Relationships>
</file>

<file path=ppt/slides/_rels/slide6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5.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56.png"/><Relationship Id="rId9" Type="http://schemas.openxmlformats.org/officeDocument/2006/relationships/image" Target="../media/image53.png"/></Relationships>
</file>

<file path=ppt/slides/_rels/slide6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5.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56.png"/><Relationship Id="rId9" Type="http://schemas.openxmlformats.org/officeDocument/2006/relationships/image" Target="../media/image53.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56.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3.png"/></Relationships>
</file>

<file path=ppt/slides/_rels/slide6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60.png"/><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3.png"/></Relationships>
</file>

<file path=ppt/slides/_rels/slide6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60.png"/><Relationship Id="rId10" Type="http://schemas.openxmlformats.org/officeDocument/2006/relationships/image" Target="../media/image59.png"/><Relationship Id="rId4" Type="http://schemas.openxmlformats.org/officeDocument/2006/relationships/image" Target="../media/image61.png"/><Relationship Id="rId9" Type="http://schemas.openxmlformats.org/officeDocument/2006/relationships/image" Target="../media/image53.png"/></Relationships>
</file>

<file path=ppt/slides/_rels/slide6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60.png"/><Relationship Id="rId10" Type="http://schemas.openxmlformats.org/officeDocument/2006/relationships/image" Target="../media/image59.png"/><Relationship Id="rId4" Type="http://schemas.openxmlformats.org/officeDocument/2006/relationships/image" Target="../media/image62.png"/><Relationship Id="rId9" Type="http://schemas.openxmlformats.org/officeDocument/2006/relationships/image" Target="../media/image53.png"/></Relationships>
</file>

<file path=ppt/slides/_rels/slide6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60.png"/><Relationship Id="rId10"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pPr eaLnBrk="1" hangingPunct="1"/>
            <a:r>
              <a:rPr lang="en-US" dirty="0" smtClean="0"/>
              <a:t>HMM Review</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Assigning probabilities to discrete sets</a:t>
            </a:r>
            <a:endParaRPr lang="en-US"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8229600" cy="4800600"/>
              </a:xfrm>
            </p:spPr>
            <p:txBody>
              <a:bodyPr>
                <a:normAutofit fontScale="85000" lnSpcReduction="20000"/>
              </a:bodyPr>
              <a:lstStyle/>
              <a:p>
                <a:pPr>
                  <a:lnSpc>
                    <a:spcPct val="120000"/>
                  </a:lnSpc>
                </a:pPr>
                <a:r>
                  <a:rPr lang="en-US" dirty="0" smtClean="0"/>
                  <a:t>All entries in the set are equally likely?</a:t>
                </a:r>
              </a:p>
              <a:p>
                <a:pPr lvl="4">
                  <a:lnSpc>
                    <a:spcPct val="120000"/>
                  </a:lnSpc>
                </a:pPr>
                <a:endParaRPr lang="en-US" dirty="0"/>
              </a:p>
              <a:p>
                <a:pPr>
                  <a:lnSpc>
                    <a:spcPct val="120000"/>
                  </a:lnSpc>
                </a:pPr>
                <a:r>
                  <a:rPr lang="en-US" dirty="0" smtClean="0"/>
                  <a:t>The probability of any entry with </a:t>
                </a:r>
                <a14:m>
                  <m:oMath xmlns:m="http://schemas.openxmlformats.org/officeDocument/2006/math">
                    <m:r>
                      <a:rPr lang="en-US" i="1">
                        <a:latin typeface="Cambria Math" panose="02040503050406030204" pitchFamily="18" charset="0"/>
                      </a:rPr>
                      <m:t>𝑁</m:t>
                    </m:r>
                  </m:oMath>
                </a14:m>
                <a:r>
                  <a:rPr lang="en-US" dirty="0" smtClean="0"/>
                  <a:t> elements in the sequence is proportional to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𝑁</m:t>
                    </m:r>
                  </m:oMath>
                </a14:m>
                <a:endParaRPr lang="en-US" dirty="0" smtClean="0"/>
              </a:p>
              <a:p>
                <a:pPr lvl="4">
                  <a:lnSpc>
                    <a:spcPct val="120000"/>
                  </a:lnSpc>
                </a:pPr>
                <a:endParaRPr lang="en-US" dirty="0" smtClean="0"/>
              </a:p>
              <a:p>
                <a:pPr>
                  <a:lnSpc>
                    <a:spcPct val="120000"/>
                  </a:lnSpc>
                </a:pPr>
                <a:r>
                  <a:rPr lang="en-US" dirty="0" smtClean="0">
                    <a:solidFill>
                      <a:schemeClr val="bg1"/>
                    </a:solidFill>
                  </a:rPr>
                  <a:t>The </a:t>
                </a:r>
                <a:r>
                  <a:rPr lang="en-US" i="1" dirty="0" smtClean="0">
                    <a:solidFill>
                      <a:schemeClr val="bg1"/>
                    </a:solidFill>
                  </a:rPr>
                  <a:t>total </a:t>
                </a:r>
                <a:r>
                  <a:rPr lang="en-US" dirty="0" smtClean="0">
                    <a:solidFill>
                      <a:schemeClr val="bg1"/>
                    </a:solidFill>
                  </a:rPr>
                  <a:t>probability of all entries of length</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𝑁</m:t>
                    </m:r>
                  </m:oMath>
                </a14:m>
                <a:r>
                  <a:rPr lang="en-US" dirty="0" smtClean="0">
                    <a:solidFill>
                      <a:schemeClr val="bg1"/>
                    </a:solidFill>
                  </a:rPr>
                  <a:t> is </a:t>
                </a:r>
                <a:r>
                  <a:rPr lang="en-US" dirty="0">
                    <a:solidFill>
                      <a:schemeClr val="bg1"/>
                    </a:solidFill>
                  </a:rPr>
                  <a:t>proportional to </a:t>
                </a:r>
                <a14:m>
                  <m:oMath xmlns:m="http://schemas.openxmlformats.org/officeDocument/2006/math">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𝑁</m:t>
                    </m:r>
                  </m:oMath>
                </a14:m>
                <a:endParaRPr lang="en-US" dirty="0" smtClean="0">
                  <a:solidFill>
                    <a:schemeClr val="bg1"/>
                  </a:solidFill>
                </a:endParaRPr>
              </a:p>
              <a:p>
                <a:pPr lvl="2">
                  <a:lnSpc>
                    <a:spcPct val="120000"/>
                  </a:lnSpc>
                </a:pPr>
                <a:endParaRPr lang="en-US" dirty="0" smtClean="0">
                  <a:solidFill>
                    <a:schemeClr val="bg1"/>
                  </a:solidFill>
                </a:endParaRPr>
              </a:p>
              <a:p>
                <a:pPr>
                  <a:lnSpc>
                    <a:spcPct val="120000"/>
                  </a:lnSpc>
                </a:pPr>
                <a:r>
                  <a:rPr lang="en-US" dirty="0" smtClean="0">
                    <a:solidFill>
                      <a:schemeClr val="bg1"/>
                    </a:solidFill>
                  </a:rPr>
                  <a:t>The </a:t>
                </a:r>
                <a:r>
                  <a:rPr lang="en-US" dirty="0">
                    <a:solidFill>
                      <a:schemeClr val="bg1"/>
                    </a:solidFill>
                  </a:rPr>
                  <a:t>probability of any entry with N elements in the sequence is proportional to </a:t>
                </a:r>
                <a14:m>
                  <m:oMath xmlns:m="http://schemas.openxmlformats.org/officeDocument/2006/math">
                    <m:r>
                      <a:rPr lang="en-US" i="1">
                        <a:solidFill>
                          <a:schemeClr val="bg1"/>
                        </a:solidFill>
                        <a:latin typeface="Cambria Math" panose="02040503050406030204" pitchFamily="18" charset="0"/>
                      </a:rPr>
                      <m:t>1/</m:t>
                    </m:r>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𝑁</m:t>
                        </m:r>
                      </m:e>
                      <m:sup>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ea typeface="Cambria Math" panose="02040503050406030204" pitchFamily="18" charset="0"/>
                          </a:rPr>
                          <m:t>𝜀</m:t>
                        </m:r>
                      </m:sup>
                    </m:sSup>
                  </m:oMath>
                </a14:m>
                <a:endParaRPr lang="en-US" dirty="0" smtClean="0">
                  <a:solidFill>
                    <a:schemeClr val="bg1"/>
                  </a:solidFill>
                </a:endParaRPr>
              </a:p>
              <a:p>
                <a:pPr lvl="1">
                  <a:lnSpc>
                    <a:spcPct val="120000"/>
                  </a:lnSpc>
                </a:pP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𝜀</m:t>
                    </m:r>
                    <m:r>
                      <a:rPr lang="en-US" b="0" i="1" smtClean="0">
                        <a:solidFill>
                          <a:schemeClr val="bg1"/>
                        </a:solidFill>
                        <a:latin typeface="Cambria Math" panose="02040503050406030204" pitchFamily="18" charset="0"/>
                        <a:ea typeface="Cambria Math" panose="02040503050406030204" pitchFamily="18" charset="0"/>
                      </a:rPr>
                      <m:t>&gt;0</m:t>
                    </m:r>
                  </m:oMath>
                </a14:m>
                <a:endParaRPr lang="en-US" dirty="0">
                  <a:solidFill>
                    <a:schemeClr val="bg1"/>
                  </a:solidFill>
                </a:endParaRPr>
              </a:p>
              <a:p>
                <a:pPr>
                  <a:lnSpc>
                    <a:spcPct val="120000"/>
                  </a:lnSpc>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00600"/>
              </a:xfrm>
              <a:blipFill>
                <a:blip r:embed="rId2"/>
                <a:stretch>
                  <a:fillRect l="-1259" t="-1144"/>
                </a:stretch>
              </a:blipFill>
            </p:spPr>
            <p:txBody>
              <a:bodyPr/>
              <a:lstStyle/>
              <a:p>
                <a:r>
                  <a:rPr lang="en-US">
                    <a:noFill/>
                  </a:rPr>
                  <a:t> </a:t>
                </a:r>
              </a:p>
            </p:txBody>
          </p:sp>
        </mc:Fallback>
      </mc:AlternateContent>
    </p:spTree>
    <p:extLst>
      <p:ext uri="{BB962C8B-B14F-4D97-AF65-F5344CB8AC3E}">
        <p14:creationId xmlns:p14="http://schemas.microsoft.com/office/powerpoint/2010/main" val="18380623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0154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7456" y="457200"/>
            <a:ext cx="8229600" cy="1143000"/>
          </a:xfrm>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1404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3813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2747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091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83561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94113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0"/>
            <a:ext cx="8229600" cy="1143000"/>
          </a:xfrm>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16095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0"/>
            <a:ext cx="8229600" cy="1143000"/>
          </a:xfrm>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4334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0"/>
            <a:ext cx="8229600" cy="1143000"/>
          </a:xfrm>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2988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Assigning probabilities to discrete sets</a:t>
            </a:r>
            <a:endParaRPr lang="en-US"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8229600" cy="4800600"/>
              </a:xfrm>
            </p:spPr>
            <p:txBody>
              <a:bodyPr>
                <a:normAutofit fontScale="85000" lnSpcReduction="20000"/>
              </a:bodyPr>
              <a:lstStyle/>
              <a:p>
                <a:pPr>
                  <a:lnSpc>
                    <a:spcPct val="120000"/>
                  </a:lnSpc>
                </a:pPr>
                <a:r>
                  <a:rPr lang="en-US" dirty="0" smtClean="0"/>
                  <a:t>All entries in the set are equally likely?</a:t>
                </a:r>
              </a:p>
              <a:p>
                <a:pPr lvl="4">
                  <a:lnSpc>
                    <a:spcPct val="120000"/>
                  </a:lnSpc>
                </a:pPr>
                <a:endParaRPr lang="en-US" dirty="0"/>
              </a:p>
              <a:p>
                <a:pPr>
                  <a:lnSpc>
                    <a:spcPct val="120000"/>
                  </a:lnSpc>
                </a:pPr>
                <a:r>
                  <a:rPr lang="en-US" dirty="0" smtClean="0"/>
                  <a:t>The probability of any entry with </a:t>
                </a:r>
                <a14:m>
                  <m:oMath xmlns:m="http://schemas.openxmlformats.org/officeDocument/2006/math">
                    <m:r>
                      <a:rPr lang="en-US" i="1">
                        <a:latin typeface="Cambria Math" panose="02040503050406030204" pitchFamily="18" charset="0"/>
                      </a:rPr>
                      <m:t>𝑁</m:t>
                    </m:r>
                  </m:oMath>
                </a14:m>
                <a:r>
                  <a:rPr lang="en-US" dirty="0" smtClean="0"/>
                  <a:t> elements in the sequence is proportional to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𝑁</m:t>
                    </m:r>
                  </m:oMath>
                </a14:m>
                <a:endParaRPr lang="en-US" dirty="0" smtClean="0"/>
              </a:p>
              <a:p>
                <a:pPr lvl="4">
                  <a:lnSpc>
                    <a:spcPct val="120000"/>
                  </a:lnSpc>
                </a:pPr>
                <a:endParaRPr lang="en-US" dirty="0" smtClean="0"/>
              </a:p>
              <a:p>
                <a:pPr>
                  <a:lnSpc>
                    <a:spcPct val="120000"/>
                  </a:lnSpc>
                </a:pPr>
                <a:r>
                  <a:rPr lang="en-US" dirty="0" smtClean="0"/>
                  <a:t>The </a:t>
                </a:r>
                <a:r>
                  <a:rPr lang="en-US" i="1" dirty="0" smtClean="0"/>
                  <a:t>total </a:t>
                </a:r>
                <a:r>
                  <a:rPr lang="en-US" dirty="0" smtClean="0"/>
                  <a:t>probability of all entries of length</a:t>
                </a:r>
                <a:r>
                  <a:rPr lang="en-US" dirty="0"/>
                  <a:t> </a:t>
                </a:r>
                <a14:m>
                  <m:oMath xmlns:m="http://schemas.openxmlformats.org/officeDocument/2006/math">
                    <m:r>
                      <a:rPr lang="en-US" i="1">
                        <a:latin typeface="Cambria Math" panose="02040503050406030204" pitchFamily="18" charset="0"/>
                      </a:rPr>
                      <m:t>𝑁</m:t>
                    </m:r>
                  </m:oMath>
                </a14:m>
                <a:r>
                  <a:rPr lang="en-US" dirty="0" smtClean="0"/>
                  <a:t> is </a:t>
                </a:r>
                <a:r>
                  <a:rPr lang="en-US" dirty="0"/>
                  <a:t>proportional to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𝑁</m:t>
                    </m:r>
                  </m:oMath>
                </a14:m>
                <a:endParaRPr lang="en-US" dirty="0" smtClean="0"/>
              </a:p>
              <a:p>
                <a:pPr lvl="2">
                  <a:lnSpc>
                    <a:spcPct val="120000"/>
                  </a:lnSpc>
                </a:pPr>
                <a:endParaRPr lang="en-US" dirty="0" smtClean="0"/>
              </a:p>
              <a:p>
                <a:pPr>
                  <a:lnSpc>
                    <a:spcPct val="120000"/>
                  </a:lnSpc>
                </a:pPr>
                <a:r>
                  <a:rPr lang="en-US" dirty="0" smtClean="0">
                    <a:solidFill>
                      <a:schemeClr val="bg1"/>
                    </a:solidFill>
                  </a:rPr>
                  <a:t>The </a:t>
                </a:r>
                <a:r>
                  <a:rPr lang="en-US" dirty="0">
                    <a:solidFill>
                      <a:schemeClr val="bg1"/>
                    </a:solidFill>
                  </a:rPr>
                  <a:t>probability of any entry with N elements in the sequence is proportional to </a:t>
                </a:r>
                <a14:m>
                  <m:oMath xmlns:m="http://schemas.openxmlformats.org/officeDocument/2006/math">
                    <m:r>
                      <a:rPr lang="en-US" i="1">
                        <a:solidFill>
                          <a:schemeClr val="bg1"/>
                        </a:solidFill>
                        <a:latin typeface="Cambria Math" panose="02040503050406030204" pitchFamily="18" charset="0"/>
                      </a:rPr>
                      <m:t>1/</m:t>
                    </m:r>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𝑁</m:t>
                        </m:r>
                      </m:e>
                      <m:sup>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ea typeface="Cambria Math" panose="02040503050406030204" pitchFamily="18" charset="0"/>
                          </a:rPr>
                          <m:t>𝜀</m:t>
                        </m:r>
                      </m:sup>
                    </m:sSup>
                  </m:oMath>
                </a14:m>
                <a:endParaRPr lang="en-US" dirty="0" smtClean="0">
                  <a:solidFill>
                    <a:schemeClr val="bg1"/>
                  </a:solidFill>
                </a:endParaRPr>
              </a:p>
              <a:p>
                <a:pPr lvl="1">
                  <a:lnSpc>
                    <a:spcPct val="120000"/>
                  </a:lnSpc>
                </a:pP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𝜀</m:t>
                    </m:r>
                    <m:r>
                      <a:rPr lang="en-US" b="0" i="1" smtClean="0">
                        <a:solidFill>
                          <a:schemeClr val="bg1"/>
                        </a:solidFill>
                        <a:latin typeface="Cambria Math" panose="02040503050406030204" pitchFamily="18" charset="0"/>
                        <a:ea typeface="Cambria Math" panose="02040503050406030204" pitchFamily="18" charset="0"/>
                      </a:rPr>
                      <m:t>&gt;0</m:t>
                    </m:r>
                  </m:oMath>
                </a14:m>
                <a:endParaRPr lang="en-US" dirty="0">
                  <a:solidFill>
                    <a:schemeClr val="bg1"/>
                  </a:solidFill>
                </a:endParaRPr>
              </a:p>
              <a:p>
                <a:pPr>
                  <a:lnSpc>
                    <a:spcPct val="120000"/>
                  </a:lnSpc>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00600"/>
              </a:xfrm>
              <a:blipFill>
                <a:blip r:embed="rId2"/>
                <a:stretch>
                  <a:fillRect l="-1259" t="-1144"/>
                </a:stretch>
              </a:blipFill>
            </p:spPr>
            <p:txBody>
              <a:bodyPr/>
              <a:lstStyle/>
              <a:p>
                <a:r>
                  <a:rPr lang="en-US">
                    <a:noFill/>
                  </a:rPr>
                  <a:t> </a:t>
                </a:r>
              </a:p>
            </p:txBody>
          </p:sp>
        </mc:Fallback>
      </mc:AlternateContent>
    </p:spTree>
    <p:extLst>
      <p:ext uri="{BB962C8B-B14F-4D97-AF65-F5344CB8AC3E}">
        <p14:creationId xmlns:p14="http://schemas.microsoft.com/office/powerpoint/2010/main" val="8909302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0"/>
            <a:ext cx="8229600" cy="1143000"/>
          </a:xfrm>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07387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0"/>
            <a:ext cx="8229600" cy="1143000"/>
          </a:xfrm>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2902352" y="3659529"/>
            <a:ext cx="8382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2534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Composing directed graphs</a:t>
            </a:r>
            <a:endParaRPr lang="en-US" b="1" dirty="0">
              <a:solidFill>
                <a:srgbClr val="C00000"/>
              </a:solidFill>
            </a:endParaRPr>
          </a:p>
        </p:txBody>
      </p:sp>
      <p:sp>
        <p:nvSpPr>
          <p:cNvPr id="5" name="Content Placeholder 4"/>
          <p:cNvSpPr>
            <a:spLocks noGrp="1"/>
          </p:cNvSpPr>
          <p:nvPr>
            <p:ph idx="1"/>
          </p:nvPr>
        </p:nvSpPr>
        <p:spPr>
          <a:xfrm>
            <a:off x="457200" y="4351242"/>
            <a:ext cx="8229600" cy="2354358"/>
          </a:xfrm>
        </p:spPr>
        <p:txBody>
          <a:bodyPr>
            <a:normAutofit fontScale="77500" lnSpcReduction="20000"/>
          </a:bodyPr>
          <a:lstStyle/>
          <a:p>
            <a:pPr>
              <a:lnSpc>
                <a:spcPct val="120000"/>
              </a:lnSpc>
            </a:pPr>
            <a:r>
              <a:rPr lang="en-US" dirty="0" smtClean="0"/>
              <a:t>Two “product” of two graphs</a:t>
            </a:r>
          </a:p>
          <a:p>
            <a:pPr lvl="1">
              <a:lnSpc>
                <a:spcPct val="120000"/>
              </a:lnSpc>
            </a:pPr>
            <a:r>
              <a:rPr lang="en-US" dirty="0" smtClean="0"/>
              <a:t>Each vertex on the child graph represents an unordered pair of vertices from the parent graphs</a:t>
            </a:r>
          </a:p>
          <a:p>
            <a:pPr lvl="1">
              <a:lnSpc>
                <a:spcPct val="120000"/>
              </a:lnSpc>
            </a:pPr>
            <a:r>
              <a:rPr lang="en-US" dirty="0" smtClean="0"/>
              <a:t>Two vertices on the child graph are connected by an edge if corresponding vertices in the parent graphs are also connected</a:t>
            </a:r>
            <a:endParaRPr lang="en-US" dirty="0"/>
          </a:p>
        </p:txBody>
      </p:sp>
      <p:sp>
        <p:nvSpPr>
          <p:cNvPr id="2" name="Oval 1"/>
          <p:cNvSpPr/>
          <p:nvPr/>
        </p:nvSpPr>
        <p:spPr>
          <a:xfrm>
            <a:off x="142168" y="3258163"/>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959148" y="1848463"/>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1721148" y="3258163"/>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8" name="Oval 7"/>
          <p:cNvSpPr/>
          <p:nvPr/>
        </p:nvSpPr>
        <p:spPr>
          <a:xfrm>
            <a:off x="3168948" y="1745627"/>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9" name="Oval 8"/>
          <p:cNvSpPr/>
          <p:nvPr/>
        </p:nvSpPr>
        <p:spPr>
          <a:xfrm>
            <a:off x="3168948" y="3210085"/>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10" name="Straight Arrow Connector 9"/>
          <p:cNvCxnSpPr>
            <a:stCxn id="2" idx="7"/>
            <a:endCxn id="6" idx="3"/>
          </p:cNvCxnSpPr>
          <p:nvPr/>
        </p:nvCxnSpPr>
        <p:spPr>
          <a:xfrm flipV="1">
            <a:off x="402331" y="2108626"/>
            <a:ext cx="601454" cy="1194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5"/>
            <a:endCxn id="7" idx="0"/>
          </p:cNvCxnSpPr>
          <p:nvPr/>
        </p:nvCxnSpPr>
        <p:spPr>
          <a:xfrm>
            <a:off x="1219311" y="2108626"/>
            <a:ext cx="654237" cy="1149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a:endCxn id="2" idx="6"/>
          </p:cNvCxnSpPr>
          <p:nvPr/>
        </p:nvCxnSpPr>
        <p:spPr>
          <a:xfrm flipH="1">
            <a:off x="446968" y="3410563"/>
            <a:ext cx="12741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9" idx="0"/>
            <a:endCxn id="8" idx="4"/>
          </p:cNvCxnSpPr>
          <p:nvPr/>
        </p:nvCxnSpPr>
        <p:spPr>
          <a:xfrm flipV="1">
            <a:off x="3321348" y="2050427"/>
            <a:ext cx="0" cy="11596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2729261" y="1677666"/>
            <a:ext cx="501419" cy="600258"/>
          </a:xfrm>
          <a:custGeom>
            <a:avLst/>
            <a:gdLst>
              <a:gd name="connsiteX0" fmla="*/ 501419 w 501419"/>
              <a:gd name="connsiteY0" fmla="*/ 387601 h 600258"/>
              <a:gd name="connsiteX1" fmla="*/ 142603 w 501419"/>
              <a:gd name="connsiteY1" fmla="*/ 584370 h 600258"/>
              <a:gd name="connsiteX2" fmla="*/ 15282 w 501419"/>
              <a:gd name="connsiteY2" fmla="*/ 17211 h 600258"/>
              <a:gd name="connsiteX3" fmla="*/ 466695 w 501419"/>
              <a:gd name="connsiteY3" fmla="*/ 202406 h 600258"/>
            </a:gdLst>
            <a:ahLst/>
            <a:cxnLst>
              <a:cxn ang="0">
                <a:pos x="connsiteX0" y="connsiteY0"/>
              </a:cxn>
              <a:cxn ang="0">
                <a:pos x="connsiteX1" y="connsiteY1"/>
              </a:cxn>
              <a:cxn ang="0">
                <a:pos x="connsiteX2" y="connsiteY2"/>
              </a:cxn>
              <a:cxn ang="0">
                <a:pos x="connsiteX3" y="connsiteY3"/>
              </a:cxn>
            </a:cxnLst>
            <a:rect l="l" t="t" r="r" b="b"/>
            <a:pathLst>
              <a:path w="501419" h="600258">
                <a:moveTo>
                  <a:pt x="501419" y="387601"/>
                </a:moveTo>
                <a:cubicBezTo>
                  <a:pt x="362522" y="516851"/>
                  <a:pt x="223626" y="646102"/>
                  <a:pt x="142603" y="584370"/>
                </a:cubicBezTo>
                <a:cubicBezTo>
                  <a:pt x="61580" y="522638"/>
                  <a:pt x="-38733" y="80872"/>
                  <a:pt x="15282" y="17211"/>
                </a:cubicBezTo>
                <a:cubicBezTo>
                  <a:pt x="69297" y="-46450"/>
                  <a:pt x="267996" y="77978"/>
                  <a:pt x="466695" y="20240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p:cNvSpPr txBox="1"/>
              <p:nvPr/>
            </p:nvSpPr>
            <p:spPr>
              <a:xfrm>
                <a:off x="2124505" y="2406395"/>
                <a:ext cx="2644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2124505" y="2406395"/>
                <a:ext cx="264495" cy="276999"/>
              </a:xfrm>
              <a:prstGeom prst="rect">
                <a:avLst/>
              </a:prstGeom>
              <a:blipFill>
                <a:blip r:embed="rId2"/>
                <a:stretch>
                  <a:fillRect l="-23256" r="-23256"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4027991" y="2398440"/>
                <a:ext cx="41998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p:sp>
            <p:nvSpPr>
              <p:cNvPr id="21" name="TextBox 20"/>
              <p:cNvSpPr txBox="1">
                <a:spLocks noRot="1" noChangeAspect="1" noMove="1" noResize="1" noEditPoints="1" noAdjustHandles="1" noChangeArrowheads="1" noChangeShapeType="1" noTextEdit="1"/>
              </p:cNvSpPr>
              <p:nvPr/>
            </p:nvSpPr>
            <p:spPr>
              <a:xfrm>
                <a:off x="4027991" y="2398440"/>
                <a:ext cx="419987" cy="492443"/>
              </a:xfrm>
              <a:prstGeom prst="rect">
                <a:avLst/>
              </a:prstGeom>
              <a:blipFill>
                <a:blip r:embed="rId3"/>
                <a:stretch>
                  <a:fillRect/>
                </a:stretch>
              </a:blipFill>
            </p:spPr>
            <p:txBody>
              <a:bodyPr/>
              <a:lstStyle/>
              <a:p>
                <a:r>
                  <a:rPr lang="en-US">
                    <a:noFill/>
                  </a:rPr>
                  <a:t> </a:t>
                </a:r>
              </a:p>
            </p:txBody>
          </p:sp>
        </mc:Fallback>
      </mc:AlternateContent>
      <p:sp>
        <p:nvSpPr>
          <p:cNvPr id="23" name="Oval 22"/>
          <p:cNvSpPr/>
          <p:nvPr/>
        </p:nvSpPr>
        <p:spPr>
          <a:xfrm>
            <a:off x="4769148" y="2866008"/>
            <a:ext cx="564852" cy="564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226348" y="1695369"/>
            <a:ext cx="564852" cy="564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5764779" y="2844384"/>
            <a:ext cx="564852" cy="564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126317" y="2866008"/>
            <a:ext cx="564852" cy="564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7538769" y="1695369"/>
            <a:ext cx="564852" cy="564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8121948" y="2844384"/>
            <a:ext cx="564852" cy="564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288201" y="1772491"/>
            <a:ext cx="441146" cy="369332"/>
          </a:xfrm>
          <a:prstGeom prst="rect">
            <a:avLst/>
          </a:prstGeom>
          <a:noFill/>
        </p:spPr>
        <p:txBody>
          <a:bodyPr wrap="none" rtlCol="0">
            <a:spAutoFit/>
          </a:bodyPr>
          <a:lstStyle/>
          <a:p>
            <a:r>
              <a:rPr lang="en-US" dirty="0" smtClean="0"/>
              <a:t>a1</a:t>
            </a:r>
            <a:endParaRPr lang="en-US" dirty="0"/>
          </a:p>
        </p:txBody>
      </p:sp>
      <p:sp>
        <p:nvSpPr>
          <p:cNvPr id="34" name="TextBox 33"/>
          <p:cNvSpPr txBox="1"/>
          <p:nvPr/>
        </p:nvSpPr>
        <p:spPr>
          <a:xfrm>
            <a:off x="7600622" y="1793129"/>
            <a:ext cx="441146" cy="369332"/>
          </a:xfrm>
          <a:prstGeom prst="rect">
            <a:avLst/>
          </a:prstGeom>
          <a:noFill/>
        </p:spPr>
        <p:txBody>
          <a:bodyPr wrap="none" rtlCol="0">
            <a:spAutoFit/>
          </a:bodyPr>
          <a:lstStyle/>
          <a:p>
            <a:r>
              <a:rPr lang="en-US" dirty="0" smtClean="0"/>
              <a:t>a2</a:t>
            </a:r>
            <a:endParaRPr lang="en-US" dirty="0"/>
          </a:p>
        </p:txBody>
      </p:sp>
      <p:sp>
        <p:nvSpPr>
          <p:cNvPr id="35" name="TextBox 34"/>
          <p:cNvSpPr txBox="1"/>
          <p:nvPr/>
        </p:nvSpPr>
        <p:spPr>
          <a:xfrm>
            <a:off x="4866433" y="2962830"/>
            <a:ext cx="441146" cy="369332"/>
          </a:xfrm>
          <a:prstGeom prst="rect">
            <a:avLst/>
          </a:prstGeom>
          <a:noFill/>
        </p:spPr>
        <p:txBody>
          <a:bodyPr wrap="none" rtlCol="0">
            <a:spAutoFit/>
          </a:bodyPr>
          <a:lstStyle/>
          <a:p>
            <a:r>
              <a:rPr lang="en-US" dirty="0" smtClean="0"/>
              <a:t>b1</a:t>
            </a:r>
            <a:endParaRPr lang="en-US" dirty="0"/>
          </a:p>
        </p:txBody>
      </p:sp>
      <p:sp>
        <p:nvSpPr>
          <p:cNvPr id="36" name="TextBox 35"/>
          <p:cNvSpPr txBox="1"/>
          <p:nvPr/>
        </p:nvSpPr>
        <p:spPr>
          <a:xfrm>
            <a:off x="7178854" y="2983468"/>
            <a:ext cx="441146" cy="369332"/>
          </a:xfrm>
          <a:prstGeom prst="rect">
            <a:avLst/>
          </a:prstGeom>
          <a:noFill/>
        </p:spPr>
        <p:txBody>
          <a:bodyPr wrap="none" rtlCol="0">
            <a:spAutoFit/>
          </a:bodyPr>
          <a:lstStyle/>
          <a:p>
            <a:r>
              <a:rPr lang="en-US" dirty="0" smtClean="0"/>
              <a:t>b2</a:t>
            </a:r>
            <a:endParaRPr lang="en-US" dirty="0"/>
          </a:p>
        </p:txBody>
      </p:sp>
      <p:sp>
        <p:nvSpPr>
          <p:cNvPr id="37" name="TextBox 36"/>
          <p:cNvSpPr txBox="1"/>
          <p:nvPr/>
        </p:nvSpPr>
        <p:spPr>
          <a:xfrm>
            <a:off x="5857033" y="2962830"/>
            <a:ext cx="441146" cy="369332"/>
          </a:xfrm>
          <a:prstGeom prst="rect">
            <a:avLst/>
          </a:prstGeom>
          <a:noFill/>
        </p:spPr>
        <p:txBody>
          <a:bodyPr wrap="none" rtlCol="0">
            <a:spAutoFit/>
          </a:bodyPr>
          <a:lstStyle/>
          <a:p>
            <a:r>
              <a:rPr lang="en-US" dirty="0" smtClean="0"/>
              <a:t>c1</a:t>
            </a:r>
            <a:endParaRPr lang="en-US" dirty="0"/>
          </a:p>
        </p:txBody>
      </p:sp>
      <p:sp>
        <p:nvSpPr>
          <p:cNvPr id="38" name="TextBox 37"/>
          <p:cNvSpPr txBox="1"/>
          <p:nvPr/>
        </p:nvSpPr>
        <p:spPr>
          <a:xfrm>
            <a:off x="8169454" y="2971800"/>
            <a:ext cx="441146" cy="369332"/>
          </a:xfrm>
          <a:prstGeom prst="rect">
            <a:avLst/>
          </a:prstGeom>
          <a:noFill/>
        </p:spPr>
        <p:txBody>
          <a:bodyPr wrap="none" rtlCol="0">
            <a:spAutoFit/>
          </a:bodyPr>
          <a:lstStyle/>
          <a:p>
            <a:r>
              <a:rPr lang="en-US" dirty="0" smtClean="0"/>
              <a:t>c2</a:t>
            </a:r>
            <a:endParaRPr lang="en-US" dirty="0"/>
          </a:p>
        </p:txBody>
      </p:sp>
      <p:cxnSp>
        <p:nvCxnSpPr>
          <p:cNvPr id="40" name="Straight Arrow Connector 39"/>
          <p:cNvCxnSpPr>
            <a:stCxn id="28" idx="4"/>
            <a:endCxn id="23" idx="0"/>
          </p:cNvCxnSpPr>
          <p:nvPr/>
        </p:nvCxnSpPr>
        <p:spPr>
          <a:xfrm flipH="1">
            <a:off x="5051574" y="2260221"/>
            <a:ext cx="457200" cy="605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8" idx="4"/>
          </p:cNvCxnSpPr>
          <p:nvPr/>
        </p:nvCxnSpPr>
        <p:spPr>
          <a:xfrm>
            <a:off x="5508774" y="2260221"/>
            <a:ext cx="1670080" cy="723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3" idx="6"/>
            <a:endCxn id="29" idx="2"/>
          </p:cNvCxnSpPr>
          <p:nvPr/>
        </p:nvCxnSpPr>
        <p:spPr>
          <a:xfrm flipV="1">
            <a:off x="5334000" y="3126810"/>
            <a:ext cx="430779" cy="21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9" idx="0"/>
            <a:endCxn id="28" idx="4"/>
          </p:cNvCxnSpPr>
          <p:nvPr/>
        </p:nvCxnSpPr>
        <p:spPr>
          <a:xfrm flipH="1" flipV="1">
            <a:off x="5508774" y="2260221"/>
            <a:ext cx="538431" cy="584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Freeform 46"/>
          <p:cNvSpPr/>
          <p:nvPr/>
        </p:nvSpPr>
        <p:spPr>
          <a:xfrm>
            <a:off x="5359078" y="3136739"/>
            <a:ext cx="2777925" cy="1180622"/>
          </a:xfrm>
          <a:custGeom>
            <a:avLst/>
            <a:gdLst>
              <a:gd name="connsiteX0" fmla="*/ 0 w 2777925"/>
              <a:gd name="connsiteY0" fmla="*/ 0 h 1180622"/>
              <a:gd name="connsiteX1" fmla="*/ 1284790 w 2777925"/>
              <a:gd name="connsiteY1" fmla="*/ 1180618 h 1180622"/>
              <a:gd name="connsiteX2" fmla="*/ 2777925 w 2777925"/>
              <a:gd name="connsiteY2" fmla="*/ 11575 h 1180622"/>
            </a:gdLst>
            <a:ahLst/>
            <a:cxnLst>
              <a:cxn ang="0">
                <a:pos x="connsiteX0" y="connsiteY0"/>
              </a:cxn>
              <a:cxn ang="0">
                <a:pos x="connsiteX1" y="connsiteY1"/>
              </a:cxn>
              <a:cxn ang="0">
                <a:pos x="connsiteX2" y="connsiteY2"/>
              </a:cxn>
            </a:cxnLst>
            <a:rect l="l" t="t" r="r" b="b"/>
            <a:pathLst>
              <a:path w="2777925" h="1180622">
                <a:moveTo>
                  <a:pt x="0" y="0"/>
                </a:moveTo>
                <a:cubicBezTo>
                  <a:pt x="410901" y="589344"/>
                  <a:pt x="821803" y="1178689"/>
                  <a:pt x="1284790" y="1180618"/>
                </a:cubicBezTo>
                <a:cubicBezTo>
                  <a:pt x="1747777" y="1182547"/>
                  <a:pt x="2262851" y="597061"/>
                  <a:pt x="2777925" y="11575"/>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37" idx="3"/>
            <a:endCxn id="31" idx="2"/>
          </p:cNvCxnSpPr>
          <p:nvPr/>
        </p:nvCxnSpPr>
        <p:spPr>
          <a:xfrm flipV="1">
            <a:off x="6298179" y="1977795"/>
            <a:ext cx="1240590" cy="11697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46431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Composing directed graphs</a:t>
            </a:r>
            <a:endParaRPr lang="en-US" b="1" dirty="0">
              <a:solidFill>
                <a:srgbClr val="C00000"/>
              </a:solidFill>
            </a:endParaRPr>
          </a:p>
        </p:txBody>
      </p:sp>
      <p:sp>
        <p:nvSpPr>
          <p:cNvPr id="5" name="Content Placeholder 4"/>
          <p:cNvSpPr>
            <a:spLocks noGrp="1"/>
          </p:cNvSpPr>
          <p:nvPr>
            <p:ph idx="1"/>
          </p:nvPr>
        </p:nvSpPr>
        <p:spPr>
          <a:xfrm>
            <a:off x="457200" y="4351242"/>
            <a:ext cx="8229600" cy="2354358"/>
          </a:xfrm>
        </p:spPr>
        <p:txBody>
          <a:bodyPr>
            <a:normAutofit fontScale="77500" lnSpcReduction="20000"/>
          </a:bodyPr>
          <a:lstStyle/>
          <a:p>
            <a:pPr>
              <a:lnSpc>
                <a:spcPct val="120000"/>
              </a:lnSpc>
            </a:pPr>
            <a:r>
              <a:rPr lang="en-US" dirty="0" smtClean="0"/>
              <a:t>Two “product” of two graphs</a:t>
            </a:r>
          </a:p>
          <a:p>
            <a:pPr lvl="1">
              <a:lnSpc>
                <a:spcPct val="120000"/>
              </a:lnSpc>
            </a:pPr>
            <a:r>
              <a:rPr lang="en-US" dirty="0" smtClean="0"/>
              <a:t>Each vertex on the child graph represents an unordered pair of vertices from the parent graphs</a:t>
            </a:r>
          </a:p>
          <a:p>
            <a:pPr lvl="1">
              <a:lnSpc>
                <a:spcPct val="120000"/>
              </a:lnSpc>
            </a:pPr>
            <a:r>
              <a:rPr lang="en-US" dirty="0" smtClean="0"/>
              <a:t>Two vertices on the child graph are connected by an edge if corresponding vertices in the parent graphs are also connected</a:t>
            </a:r>
            <a:endParaRPr lang="en-US" dirty="0"/>
          </a:p>
        </p:txBody>
      </p:sp>
      <p:sp>
        <p:nvSpPr>
          <p:cNvPr id="2" name="Oval 1"/>
          <p:cNvSpPr/>
          <p:nvPr/>
        </p:nvSpPr>
        <p:spPr>
          <a:xfrm>
            <a:off x="142168" y="3258163"/>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959148" y="1848463"/>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1721148" y="3258163"/>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8" name="Oval 7"/>
          <p:cNvSpPr/>
          <p:nvPr/>
        </p:nvSpPr>
        <p:spPr>
          <a:xfrm>
            <a:off x="3168948" y="1745627"/>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9" name="Oval 8"/>
          <p:cNvSpPr/>
          <p:nvPr/>
        </p:nvSpPr>
        <p:spPr>
          <a:xfrm>
            <a:off x="3168948" y="3210085"/>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10" name="Straight Arrow Connector 9"/>
          <p:cNvCxnSpPr>
            <a:stCxn id="2" idx="7"/>
            <a:endCxn id="6" idx="3"/>
          </p:cNvCxnSpPr>
          <p:nvPr/>
        </p:nvCxnSpPr>
        <p:spPr>
          <a:xfrm flipV="1">
            <a:off x="402331" y="2108626"/>
            <a:ext cx="601454" cy="1194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5"/>
            <a:endCxn id="7" idx="0"/>
          </p:cNvCxnSpPr>
          <p:nvPr/>
        </p:nvCxnSpPr>
        <p:spPr>
          <a:xfrm>
            <a:off x="1219311" y="2108626"/>
            <a:ext cx="654237" cy="1149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a:endCxn id="2" idx="6"/>
          </p:cNvCxnSpPr>
          <p:nvPr/>
        </p:nvCxnSpPr>
        <p:spPr>
          <a:xfrm flipH="1">
            <a:off x="446968" y="3410563"/>
            <a:ext cx="12741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9" idx="0"/>
            <a:endCxn id="8" idx="4"/>
          </p:cNvCxnSpPr>
          <p:nvPr/>
        </p:nvCxnSpPr>
        <p:spPr>
          <a:xfrm flipV="1">
            <a:off x="3321348" y="2050427"/>
            <a:ext cx="0" cy="11596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2729261" y="1677666"/>
            <a:ext cx="501419" cy="600258"/>
          </a:xfrm>
          <a:custGeom>
            <a:avLst/>
            <a:gdLst>
              <a:gd name="connsiteX0" fmla="*/ 501419 w 501419"/>
              <a:gd name="connsiteY0" fmla="*/ 387601 h 600258"/>
              <a:gd name="connsiteX1" fmla="*/ 142603 w 501419"/>
              <a:gd name="connsiteY1" fmla="*/ 584370 h 600258"/>
              <a:gd name="connsiteX2" fmla="*/ 15282 w 501419"/>
              <a:gd name="connsiteY2" fmla="*/ 17211 h 600258"/>
              <a:gd name="connsiteX3" fmla="*/ 466695 w 501419"/>
              <a:gd name="connsiteY3" fmla="*/ 202406 h 600258"/>
            </a:gdLst>
            <a:ahLst/>
            <a:cxnLst>
              <a:cxn ang="0">
                <a:pos x="connsiteX0" y="connsiteY0"/>
              </a:cxn>
              <a:cxn ang="0">
                <a:pos x="connsiteX1" y="connsiteY1"/>
              </a:cxn>
              <a:cxn ang="0">
                <a:pos x="connsiteX2" y="connsiteY2"/>
              </a:cxn>
              <a:cxn ang="0">
                <a:pos x="connsiteX3" y="connsiteY3"/>
              </a:cxn>
            </a:cxnLst>
            <a:rect l="l" t="t" r="r" b="b"/>
            <a:pathLst>
              <a:path w="501419" h="600258">
                <a:moveTo>
                  <a:pt x="501419" y="387601"/>
                </a:moveTo>
                <a:cubicBezTo>
                  <a:pt x="362522" y="516851"/>
                  <a:pt x="223626" y="646102"/>
                  <a:pt x="142603" y="584370"/>
                </a:cubicBezTo>
                <a:cubicBezTo>
                  <a:pt x="61580" y="522638"/>
                  <a:pt x="-38733" y="80872"/>
                  <a:pt x="15282" y="17211"/>
                </a:cubicBezTo>
                <a:cubicBezTo>
                  <a:pt x="69297" y="-46450"/>
                  <a:pt x="267996" y="77978"/>
                  <a:pt x="466695" y="20240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p:cNvSpPr txBox="1"/>
              <p:nvPr/>
            </p:nvSpPr>
            <p:spPr>
              <a:xfrm>
                <a:off x="2124505" y="2406395"/>
                <a:ext cx="2644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2124505" y="2406395"/>
                <a:ext cx="264495" cy="276999"/>
              </a:xfrm>
              <a:prstGeom prst="rect">
                <a:avLst/>
              </a:prstGeom>
              <a:blipFill>
                <a:blip r:embed="rId2"/>
                <a:stretch>
                  <a:fillRect l="-23256" r="-23256"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4027991" y="2398440"/>
                <a:ext cx="41998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p:sp>
            <p:nvSpPr>
              <p:cNvPr id="21" name="TextBox 20"/>
              <p:cNvSpPr txBox="1">
                <a:spLocks noRot="1" noChangeAspect="1" noMove="1" noResize="1" noEditPoints="1" noAdjustHandles="1" noChangeArrowheads="1" noChangeShapeType="1" noTextEdit="1"/>
              </p:cNvSpPr>
              <p:nvPr/>
            </p:nvSpPr>
            <p:spPr>
              <a:xfrm>
                <a:off x="4027991" y="2398440"/>
                <a:ext cx="419987" cy="492443"/>
              </a:xfrm>
              <a:prstGeom prst="rect">
                <a:avLst/>
              </a:prstGeom>
              <a:blipFill>
                <a:blip r:embed="rId3"/>
                <a:stretch>
                  <a:fillRect/>
                </a:stretch>
              </a:blipFill>
            </p:spPr>
            <p:txBody>
              <a:bodyPr/>
              <a:lstStyle/>
              <a:p>
                <a:r>
                  <a:rPr lang="en-US">
                    <a:noFill/>
                  </a:rPr>
                  <a:t> </a:t>
                </a:r>
              </a:p>
            </p:txBody>
          </p:sp>
        </mc:Fallback>
      </mc:AlternateContent>
      <p:sp>
        <p:nvSpPr>
          <p:cNvPr id="23" name="Oval 22"/>
          <p:cNvSpPr/>
          <p:nvPr/>
        </p:nvSpPr>
        <p:spPr>
          <a:xfrm>
            <a:off x="4769148" y="2866008"/>
            <a:ext cx="564852" cy="564852"/>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226348" y="1695369"/>
            <a:ext cx="564852" cy="564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5764779" y="2844384"/>
            <a:ext cx="564852" cy="564852"/>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126317" y="2866008"/>
            <a:ext cx="564852" cy="564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7538769" y="1695369"/>
            <a:ext cx="564852" cy="564852"/>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8121948" y="2844384"/>
            <a:ext cx="564852" cy="5648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288201" y="1772491"/>
            <a:ext cx="441146" cy="369332"/>
          </a:xfrm>
          <a:prstGeom prst="rect">
            <a:avLst/>
          </a:prstGeom>
          <a:noFill/>
        </p:spPr>
        <p:txBody>
          <a:bodyPr wrap="none" rtlCol="0">
            <a:spAutoFit/>
          </a:bodyPr>
          <a:lstStyle/>
          <a:p>
            <a:r>
              <a:rPr lang="en-US" dirty="0" smtClean="0"/>
              <a:t>a1</a:t>
            </a:r>
            <a:endParaRPr lang="en-US" dirty="0"/>
          </a:p>
        </p:txBody>
      </p:sp>
      <p:sp>
        <p:nvSpPr>
          <p:cNvPr id="34" name="TextBox 33"/>
          <p:cNvSpPr txBox="1"/>
          <p:nvPr/>
        </p:nvSpPr>
        <p:spPr>
          <a:xfrm>
            <a:off x="7600622" y="1793129"/>
            <a:ext cx="441146" cy="369332"/>
          </a:xfrm>
          <a:prstGeom prst="rect">
            <a:avLst/>
          </a:prstGeom>
          <a:noFill/>
        </p:spPr>
        <p:txBody>
          <a:bodyPr wrap="none" rtlCol="0">
            <a:spAutoFit/>
          </a:bodyPr>
          <a:lstStyle/>
          <a:p>
            <a:r>
              <a:rPr lang="en-US" dirty="0" smtClean="0"/>
              <a:t>a2</a:t>
            </a:r>
            <a:endParaRPr lang="en-US" dirty="0"/>
          </a:p>
        </p:txBody>
      </p:sp>
      <p:sp>
        <p:nvSpPr>
          <p:cNvPr id="35" name="TextBox 34"/>
          <p:cNvSpPr txBox="1"/>
          <p:nvPr/>
        </p:nvSpPr>
        <p:spPr>
          <a:xfrm>
            <a:off x="4866433" y="2962830"/>
            <a:ext cx="441146" cy="369332"/>
          </a:xfrm>
          <a:prstGeom prst="rect">
            <a:avLst/>
          </a:prstGeom>
          <a:noFill/>
        </p:spPr>
        <p:txBody>
          <a:bodyPr wrap="none" rtlCol="0">
            <a:spAutoFit/>
          </a:bodyPr>
          <a:lstStyle/>
          <a:p>
            <a:r>
              <a:rPr lang="en-US" dirty="0" smtClean="0"/>
              <a:t>b1</a:t>
            </a:r>
            <a:endParaRPr lang="en-US" dirty="0"/>
          </a:p>
        </p:txBody>
      </p:sp>
      <p:sp>
        <p:nvSpPr>
          <p:cNvPr id="36" name="TextBox 35"/>
          <p:cNvSpPr txBox="1"/>
          <p:nvPr/>
        </p:nvSpPr>
        <p:spPr>
          <a:xfrm>
            <a:off x="7178854" y="2983468"/>
            <a:ext cx="441146" cy="369332"/>
          </a:xfrm>
          <a:prstGeom prst="rect">
            <a:avLst/>
          </a:prstGeom>
          <a:noFill/>
        </p:spPr>
        <p:txBody>
          <a:bodyPr wrap="none" rtlCol="0">
            <a:spAutoFit/>
          </a:bodyPr>
          <a:lstStyle/>
          <a:p>
            <a:r>
              <a:rPr lang="en-US" dirty="0" smtClean="0"/>
              <a:t>b2</a:t>
            </a:r>
            <a:endParaRPr lang="en-US" dirty="0"/>
          </a:p>
        </p:txBody>
      </p:sp>
      <p:sp>
        <p:nvSpPr>
          <p:cNvPr id="37" name="TextBox 36"/>
          <p:cNvSpPr txBox="1"/>
          <p:nvPr/>
        </p:nvSpPr>
        <p:spPr>
          <a:xfrm>
            <a:off x="5857033" y="2962830"/>
            <a:ext cx="441146" cy="369332"/>
          </a:xfrm>
          <a:prstGeom prst="rect">
            <a:avLst/>
          </a:prstGeom>
          <a:noFill/>
        </p:spPr>
        <p:txBody>
          <a:bodyPr wrap="none" rtlCol="0">
            <a:spAutoFit/>
          </a:bodyPr>
          <a:lstStyle/>
          <a:p>
            <a:r>
              <a:rPr lang="en-US" dirty="0" smtClean="0"/>
              <a:t>c1</a:t>
            </a:r>
            <a:endParaRPr lang="en-US" dirty="0"/>
          </a:p>
        </p:txBody>
      </p:sp>
      <p:sp>
        <p:nvSpPr>
          <p:cNvPr id="38" name="TextBox 37"/>
          <p:cNvSpPr txBox="1"/>
          <p:nvPr/>
        </p:nvSpPr>
        <p:spPr>
          <a:xfrm>
            <a:off x="8169454" y="2971800"/>
            <a:ext cx="441146" cy="369332"/>
          </a:xfrm>
          <a:prstGeom prst="rect">
            <a:avLst/>
          </a:prstGeom>
          <a:noFill/>
        </p:spPr>
        <p:txBody>
          <a:bodyPr wrap="none" rtlCol="0">
            <a:spAutoFit/>
          </a:bodyPr>
          <a:lstStyle/>
          <a:p>
            <a:r>
              <a:rPr lang="en-US" dirty="0" smtClean="0"/>
              <a:t>c2</a:t>
            </a:r>
            <a:endParaRPr lang="en-US" dirty="0"/>
          </a:p>
        </p:txBody>
      </p:sp>
      <p:cxnSp>
        <p:nvCxnSpPr>
          <p:cNvPr id="40" name="Straight Arrow Connector 39"/>
          <p:cNvCxnSpPr>
            <a:stCxn id="28" idx="4"/>
            <a:endCxn id="23" idx="0"/>
          </p:cNvCxnSpPr>
          <p:nvPr/>
        </p:nvCxnSpPr>
        <p:spPr>
          <a:xfrm flipH="1">
            <a:off x="5051574" y="2260221"/>
            <a:ext cx="457200" cy="605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8" idx="4"/>
          </p:cNvCxnSpPr>
          <p:nvPr/>
        </p:nvCxnSpPr>
        <p:spPr>
          <a:xfrm>
            <a:off x="5508774" y="2260221"/>
            <a:ext cx="1670080" cy="723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3" idx="6"/>
            <a:endCxn id="29" idx="2"/>
          </p:cNvCxnSpPr>
          <p:nvPr/>
        </p:nvCxnSpPr>
        <p:spPr>
          <a:xfrm flipV="1">
            <a:off x="5334000" y="3126810"/>
            <a:ext cx="430779" cy="21624"/>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9" idx="0"/>
            <a:endCxn id="28" idx="4"/>
          </p:cNvCxnSpPr>
          <p:nvPr/>
        </p:nvCxnSpPr>
        <p:spPr>
          <a:xfrm flipH="1" flipV="1">
            <a:off x="5508774" y="2260221"/>
            <a:ext cx="538431" cy="584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Freeform 46"/>
          <p:cNvSpPr/>
          <p:nvPr/>
        </p:nvSpPr>
        <p:spPr>
          <a:xfrm>
            <a:off x="5359078" y="3136739"/>
            <a:ext cx="2777925" cy="1180622"/>
          </a:xfrm>
          <a:custGeom>
            <a:avLst/>
            <a:gdLst>
              <a:gd name="connsiteX0" fmla="*/ 0 w 2777925"/>
              <a:gd name="connsiteY0" fmla="*/ 0 h 1180622"/>
              <a:gd name="connsiteX1" fmla="*/ 1284790 w 2777925"/>
              <a:gd name="connsiteY1" fmla="*/ 1180618 h 1180622"/>
              <a:gd name="connsiteX2" fmla="*/ 2777925 w 2777925"/>
              <a:gd name="connsiteY2" fmla="*/ 11575 h 1180622"/>
            </a:gdLst>
            <a:ahLst/>
            <a:cxnLst>
              <a:cxn ang="0">
                <a:pos x="connsiteX0" y="connsiteY0"/>
              </a:cxn>
              <a:cxn ang="0">
                <a:pos x="connsiteX1" y="connsiteY1"/>
              </a:cxn>
              <a:cxn ang="0">
                <a:pos x="connsiteX2" y="connsiteY2"/>
              </a:cxn>
            </a:cxnLst>
            <a:rect l="l" t="t" r="r" b="b"/>
            <a:pathLst>
              <a:path w="2777925" h="1180622">
                <a:moveTo>
                  <a:pt x="0" y="0"/>
                </a:moveTo>
                <a:cubicBezTo>
                  <a:pt x="410901" y="589344"/>
                  <a:pt x="821803" y="1178689"/>
                  <a:pt x="1284790" y="1180618"/>
                </a:cubicBezTo>
                <a:cubicBezTo>
                  <a:pt x="1747777" y="1182547"/>
                  <a:pt x="2262851" y="597061"/>
                  <a:pt x="2777925" y="11575"/>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37" idx="3"/>
            <a:endCxn id="31" idx="2"/>
          </p:cNvCxnSpPr>
          <p:nvPr/>
        </p:nvCxnSpPr>
        <p:spPr>
          <a:xfrm flipV="1">
            <a:off x="6298179" y="1977795"/>
            <a:ext cx="1240590" cy="1169701"/>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rot="20970020">
            <a:off x="648981" y="5225728"/>
            <a:ext cx="6950942" cy="646331"/>
          </a:xfrm>
          <a:prstGeom prst="rect">
            <a:avLst/>
          </a:prstGeom>
          <a:solidFill>
            <a:srgbClr val="FFFF00"/>
          </a:solidFill>
          <a:ln>
            <a:solidFill>
              <a:srgbClr val="C00000"/>
            </a:solidFill>
          </a:ln>
        </p:spPr>
        <p:txBody>
          <a:bodyPr wrap="none" rtlCol="0">
            <a:spAutoFit/>
          </a:bodyPr>
          <a:lstStyle/>
          <a:p>
            <a:r>
              <a:rPr lang="en-US" dirty="0" smtClean="0">
                <a:latin typeface="Comic Sans MS" panose="030F0702030302020204" pitchFamily="66" charset="0"/>
              </a:rPr>
              <a:t>Every path through the child graph conforms to the structure </a:t>
            </a:r>
            <a:br>
              <a:rPr lang="en-US" dirty="0" smtClean="0">
                <a:latin typeface="Comic Sans MS" panose="030F0702030302020204" pitchFamily="66" charset="0"/>
              </a:rPr>
            </a:br>
            <a:r>
              <a:rPr lang="en-US" dirty="0" smtClean="0">
                <a:latin typeface="Comic Sans MS" panose="030F0702030302020204" pitchFamily="66" charset="0"/>
              </a:rPr>
              <a:t>of </a:t>
            </a:r>
            <a:r>
              <a:rPr lang="en-US" i="1" dirty="0" smtClean="0">
                <a:latin typeface="Comic Sans MS" panose="030F0702030302020204" pitchFamily="66" charset="0"/>
              </a:rPr>
              <a:t>both </a:t>
            </a:r>
            <a:r>
              <a:rPr lang="en-US" dirty="0" smtClean="0">
                <a:latin typeface="Comic Sans MS" panose="030F0702030302020204" pitchFamily="66" charset="0"/>
              </a:rPr>
              <a:t>parents</a:t>
            </a:r>
            <a:endParaRPr lang="en-US" dirty="0">
              <a:latin typeface="Comic Sans MS" panose="030F0702030302020204" pitchFamily="66" charset="0"/>
            </a:endParaRPr>
          </a:p>
        </p:txBody>
      </p:sp>
    </p:spTree>
    <p:extLst>
      <p:ext uri="{BB962C8B-B14F-4D97-AF65-F5344CB8AC3E}">
        <p14:creationId xmlns:p14="http://schemas.microsoft.com/office/powerpoint/2010/main" val="7313979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Composing graphs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A graph and a linear graph</a:t>
            </a:r>
            <a:endParaRPr lang="en-US" dirty="0"/>
          </a:p>
        </p:txBody>
      </p:sp>
      <p:sp>
        <p:nvSpPr>
          <p:cNvPr id="2" name="Oval 1"/>
          <p:cNvSpPr/>
          <p:nvPr/>
        </p:nvSpPr>
        <p:spPr>
          <a:xfrm>
            <a:off x="1372568" y="3211561"/>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2515568" y="3211561"/>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1905968" y="228208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0"/>
            <a:endCxn id="7" idx="3"/>
          </p:cNvCxnSpPr>
          <p:nvPr/>
        </p:nvCxnSpPr>
        <p:spPr>
          <a:xfrm flipV="1">
            <a:off x="1524968" y="2542243"/>
            <a:ext cx="425637" cy="669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1"/>
          </p:cNvCxnSpPr>
          <p:nvPr/>
        </p:nvCxnSpPr>
        <p:spPr>
          <a:xfrm>
            <a:off x="2166131" y="2542243"/>
            <a:ext cx="394074" cy="7139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a:endCxn id="7" idx="6"/>
          </p:cNvCxnSpPr>
          <p:nvPr/>
        </p:nvCxnSpPr>
        <p:spPr>
          <a:xfrm flipH="1" flipV="1">
            <a:off x="2210768" y="2434480"/>
            <a:ext cx="457200" cy="777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 idx="6"/>
            <a:endCxn id="6" idx="2"/>
          </p:cNvCxnSpPr>
          <p:nvPr/>
        </p:nvCxnSpPr>
        <p:spPr>
          <a:xfrm>
            <a:off x="1677368" y="3363961"/>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3183157"/>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886200" y="2951398"/>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18" name="Oval 17"/>
          <p:cNvSpPr/>
          <p:nvPr/>
        </p:nvSpPr>
        <p:spPr>
          <a:xfrm>
            <a:off x="5181600" y="2951398"/>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19" name="Oval 18"/>
          <p:cNvSpPr/>
          <p:nvPr/>
        </p:nvSpPr>
        <p:spPr>
          <a:xfrm>
            <a:off x="6324600" y="2951398"/>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20" name="Oval 19"/>
          <p:cNvSpPr/>
          <p:nvPr/>
        </p:nvSpPr>
        <p:spPr>
          <a:xfrm>
            <a:off x="7315200" y="2951398"/>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22" name="Straight Arrow Connector 21"/>
          <p:cNvCxnSpPr>
            <a:stCxn id="17" idx="6"/>
            <a:endCxn id="18" idx="2"/>
          </p:cNvCxnSpPr>
          <p:nvPr/>
        </p:nvCxnSpPr>
        <p:spPr>
          <a:xfrm>
            <a:off x="4191000" y="3103798"/>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8" idx="6"/>
            <a:endCxn id="19" idx="2"/>
          </p:cNvCxnSpPr>
          <p:nvPr/>
        </p:nvCxnSpPr>
        <p:spPr>
          <a:xfrm>
            <a:off x="5486400" y="3103798"/>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9" idx="6"/>
            <a:endCxn id="20" idx="2"/>
          </p:cNvCxnSpPr>
          <p:nvPr/>
        </p:nvCxnSpPr>
        <p:spPr>
          <a:xfrm>
            <a:off x="6629400" y="3103798"/>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279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Composing graphs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A graph and a linear graph</a:t>
            </a:r>
            <a:endParaRPr lang="en-US" dirty="0"/>
          </a:p>
        </p:txBody>
      </p:sp>
      <p:sp>
        <p:nvSpPr>
          <p:cNvPr id="17" name="Oval 16"/>
          <p:cNvSpPr/>
          <p:nvPr/>
        </p:nvSpPr>
        <p:spPr>
          <a:xfrm>
            <a:off x="5029200" y="2951398"/>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18" name="Oval 17"/>
          <p:cNvSpPr/>
          <p:nvPr/>
        </p:nvSpPr>
        <p:spPr>
          <a:xfrm>
            <a:off x="6324600" y="2951398"/>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19" name="Oval 18"/>
          <p:cNvSpPr/>
          <p:nvPr/>
        </p:nvSpPr>
        <p:spPr>
          <a:xfrm>
            <a:off x="7467600" y="2951398"/>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20" name="Oval 19"/>
          <p:cNvSpPr/>
          <p:nvPr/>
        </p:nvSpPr>
        <p:spPr>
          <a:xfrm>
            <a:off x="8458200" y="2951398"/>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22" name="Straight Arrow Connector 21"/>
          <p:cNvCxnSpPr>
            <a:stCxn id="17" idx="6"/>
            <a:endCxn id="18" idx="2"/>
          </p:cNvCxnSpPr>
          <p:nvPr/>
        </p:nvCxnSpPr>
        <p:spPr>
          <a:xfrm>
            <a:off x="5334000" y="3103798"/>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8" idx="6"/>
            <a:endCxn id="19" idx="2"/>
          </p:cNvCxnSpPr>
          <p:nvPr/>
        </p:nvCxnSpPr>
        <p:spPr>
          <a:xfrm>
            <a:off x="6629400" y="3103798"/>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9" idx="6"/>
            <a:endCxn id="20" idx="2"/>
          </p:cNvCxnSpPr>
          <p:nvPr/>
        </p:nvCxnSpPr>
        <p:spPr>
          <a:xfrm>
            <a:off x="7772400" y="3103798"/>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959734" y="2971800"/>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10651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91620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79522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47335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3004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Assigning probabilities to discrete sets</a:t>
            </a:r>
            <a:endParaRPr lang="en-US"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8229600" cy="4800600"/>
              </a:xfrm>
            </p:spPr>
            <p:txBody>
              <a:bodyPr>
                <a:normAutofit fontScale="85000" lnSpcReduction="20000"/>
              </a:bodyPr>
              <a:lstStyle/>
              <a:p>
                <a:pPr>
                  <a:lnSpc>
                    <a:spcPct val="120000"/>
                  </a:lnSpc>
                </a:pPr>
                <a:r>
                  <a:rPr lang="en-US" dirty="0" smtClean="0"/>
                  <a:t>All entries in the set are equally likely?</a:t>
                </a:r>
              </a:p>
              <a:p>
                <a:pPr lvl="4">
                  <a:lnSpc>
                    <a:spcPct val="120000"/>
                  </a:lnSpc>
                </a:pPr>
                <a:endParaRPr lang="en-US" dirty="0"/>
              </a:p>
              <a:p>
                <a:pPr>
                  <a:lnSpc>
                    <a:spcPct val="120000"/>
                  </a:lnSpc>
                </a:pPr>
                <a:r>
                  <a:rPr lang="en-US" dirty="0" smtClean="0"/>
                  <a:t>The probability of any entry with </a:t>
                </a:r>
                <a14:m>
                  <m:oMath xmlns:m="http://schemas.openxmlformats.org/officeDocument/2006/math">
                    <m:r>
                      <a:rPr lang="en-US" i="1">
                        <a:latin typeface="Cambria Math" panose="02040503050406030204" pitchFamily="18" charset="0"/>
                      </a:rPr>
                      <m:t>𝑁</m:t>
                    </m:r>
                  </m:oMath>
                </a14:m>
                <a:r>
                  <a:rPr lang="en-US" dirty="0" smtClean="0"/>
                  <a:t> elements in the sequence is proportional to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𝑁</m:t>
                    </m:r>
                  </m:oMath>
                </a14:m>
                <a:endParaRPr lang="en-US" dirty="0" smtClean="0"/>
              </a:p>
              <a:p>
                <a:pPr lvl="4">
                  <a:lnSpc>
                    <a:spcPct val="120000"/>
                  </a:lnSpc>
                </a:pPr>
                <a:endParaRPr lang="en-US" dirty="0" smtClean="0"/>
              </a:p>
              <a:p>
                <a:pPr>
                  <a:lnSpc>
                    <a:spcPct val="120000"/>
                  </a:lnSpc>
                </a:pPr>
                <a:r>
                  <a:rPr lang="en-US" dirty="0" smtClean="0"/>
                  <a:t>The </a:t>
                </a:r>
                <a:r>
                  <a:rPr lang="en-US" i="1" dirty="0" smtClean="0"/>
                  <a:t>total </a:t>
                </a:r>
                <a:r>
                  <a:rPr lang="en-US" dirty="0" smtClean="0"/>
                  <a:t>probability of all entries of length</a:t>
                </a:r>
                <a:r>
                  <a:rPr lang="en-US" dirty="0"/>
                  <a:t> </a:t>
                </a:r>
                <a14:m>
                  <m:oMath xmlns:m="http://schemas.openxmlformats.org/officeDocument/2006/math">
                    <m:r>
                      <a:rPr lang="en-US" i="1">
                        <a:latin typeface="Cambria Math" panose="02040503050406030204" pitchFamily="18" charset="0"/>
                      </a:rPr>
                      <m:t>𝑁</m:t>
                    </m:r>
                  </m:oMath>
                </a14:m>
                <a:r>
                  <a:rPr lang="en-US" dirty="0" smtClean="0"/>
                  <a:t> is </a:t>
                </a:r>
                <a:r>
                  <a:rPr lang="en-US" dirty="0"/>
                  <a:t>proportional to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𝑁</m:t>
                    </m:r>
                  </m:oMath>
                </a14:m>
                <a:endParaRPr lang="en-US" dirty="0" smtClean="0"/>
              </a:p>
              <a:p>
                <a:pPr lvl="2">
                  <a:lnSpc>
                    <a:spcPct val="120000"/>
                  </a:lnSpc>
                </a:pPr>
                <a:endParaRPr lang="en-US" dirty="0" smtClean="0"/>
              </a:p>
              <a:p>
                <a:pPr>
                  <a:lnSpc>
                    <a:spcPct val="120000"/>
                  </a:lnSpc>
                </a:pPr>
                <a:r>
                  <a:rPr lang="en-US" dirty="0" smtClean="0"/>
                  <a:t>The </a:t>
                </a:r>
                <a:r>
                  <a:rPr lang="en-US" dirty="0"/>
                  <a:t>probability of any entry with N elements in the sequence is proportional to </a:t>
                </a:r>
                <a14:m>
                  <m:oMath xmlns:m="http://schemas.openxmlformats.org/officeDocument/2006/math">
                    <m:r>
                      <a:rPr lang="en-US" i="1">
                        <a:latin typeface="Cambria Math" panose="02040503050406030204" pitchFamily="18" charset="0"/>
                      </a:rPr>
                      <m:t>1/</m:t>
                    </m:r>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𝜀</m:t>
                        </m:r>
                      </m:sup>
                    </m:sSup>
                  </m:oMath>
                </a14:m>
                <a:endParaRPr lang="en-US" dirty="0" smtClean="0"/>
              </a:p>
              <a:p>
                <a:pPr lvl="1">
                  <a:lnSpc>
                    <a:spcPct val="120000"/>
                  </a:lnSpc>
                </a:pPr>
                <a14:m>
                  <m:oMath xmlns:m="http://schemas.openxmlformats.org/officeDocument/2006/math">
                    <m:r>
                      <a:rPr lang="en-US" i="1">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&gt;0</m:t>
                    </m:r>
                  </m:oMath>
                </a14:m>
                <a:endParaRPr lang="en-US" dirty="0"/>
              </a:p>
              <a:p>
                <a:pPr>
                  <a:lnSpc>
                    <a:spcPct val="120000"/>
                  </a:lnSpc>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00600"/>
              </a:xfrm>
              <a:blipFill>
                <a:blip r:embed="rId2"/>
                <a:stretch>
                  <a:fillRect l="-1259" t="-1144"/>
                </a:stretch>
              </a:blipFill>
            </p:spPr>
            <p:txBody>
              <a:bodyPr/>
              <a:lstStyle/>
              <a:p>
                <a:r>
                  <a:rPr lang="en-US">
                    <a:noFill/>
                  </a:rPr>
                  <a:t> </a:t>
                </a:r>
              </a:p>
            </p:txBody>
          </p:sp>
        </mc:Fallback>
      </mc:AlternateContent>
    </p:spTree>
    <p:extLst>
      <p:ext uri="{BB962C8B-B14F-4D97-AF65-F5344CB8AC3E}">
        <p14:creationId xmlns:p14="http://schemas.microsoft.com/office/powerpoint/2010/main" val="296294225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18588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10071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30405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8705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07399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9075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72937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58846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The composition of a directed graph and a linear graph results in a </a:t>
            </a:r>
            <a:r>
              <a:rPr lang="en-US" i="1" dirty="0" smtClean="0"/>
              <a:t>trellis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27934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Best Path Through 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You just saw the </a:t>
            </a:r>
            <a:r>
              <a:rPr lang="en-US" i="1" dirty="0" smtClean="0"/>
              <a:t>Viterbi </a:t>
            </a:r>
            <a:r>
              <a:rPr lang="en-US" dirty="0" smtClean="0"/>
              <a:t>algorithm!!</a:t>
            </a:r>
          </a:p>
          <a:p>
            <a:r>
              <a:rPr lang="en-US" dirty="0" smtClean="0"/>
              <a:t>Again, the best path conforms to sequential constraints imposed by both parents</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431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Assigning Probabilities over Discrete Sets</a:t>
            </a:r>
            <a:endParaRPr lang="en-US" b="1" dirty="0">
              <a:solidFill>
                <a:srgbClr val="C00000"/>
              </a:solidFill>
            </a:endParaRPr>
          </a:p>
        </p:txBody>
      </p:sp>
      <p:sp>
        <p:nvSpPr>
          <p:cNvPr id="3" name="Content Placeholder 2"/>
          <p:cNvSpPr>
            <a:spLocks noGrp="1"/>
          </p:cNvSpPr>
          <p:nvPr>
            <p:ph idx="1"/>
          </p:nvPr>
        </p:nvSpPr>
        <p:spPr/>
        <p:txBody>
          <a:bodyPr>
            <a:normAutofit fontScale="92500" lnSpcReduction="10000"/>
          </a:bodyPr>
          <a:lstStyle/>
          <a:p>
            <a:r>
              <a:rPr lang="en-US" dirty="0"/>
              <a:t>Segmentation:</a:t>
            </a:r>
          </a:p>
          <a:p>
            <a:pPr lvl="1"/>
            <a:r>
              <a:rPr lang="en-US" i="1" dirty="0" smtClean="0"/>
              <a:t>Ireturnedandsawunderthesunthattheraceisnottotheswiftnorthebattletothestrong…</a:t>
            </a:r>
          </a:p>
          <a:p>
            <a:pPr lvl="5"/>
            <a:endParaRPr lang="en-US" dirty="0"/>
          </a:p>
          <a:p>
            <a:pPr lvl="1"/>
            <a:r>
              <a:rPr lang="en-US" dirty="0" smtClean="0"/>
              <a:t>“All </a:t>
            </a:r>
            <a:r>
              <a:rPr lang="en-US" dirty="0" err="1" smtClean="0"/>
              <a:t>generatable</a:t>
            </a:r>
            <a:r>
              <a:rPr lang="en-US" dirty="0"/>
              <a:t> </a:t>
            </a:r>
            <a:r>
              <a:rPr lang="en-US" dirty="0" smtClean="0"/>
              <a:t>sentences are equally likely”?</a:t>
            </a:r>
            <a:endParaRPr lang="en-US" dirty="0"/>
          </a:p>
          <a:p>
            <a:pPr lvl="3"/>
            <a:endParaRPr lang="en-US" dirty="0"/>
          </a:p>
          <a:p>
            <a:r>
              <a:rPr lang="en-US" dirty="0">
                <a:solidFill>
                  <a:schemeClr val="bg1"/>
                </a:solidFill>
              </a:rPr>
              <a:t>With correction</a:t>
            </a:r>
            <a:r>
              <a:rPr lang="en-US" i="1" dirty="0">
                <a:solidFill>
                  <a:schemeClr val="bg1"/>
                </a:solidFill>
              </a:rPr>
              <a:t>:</a:t>
            </a:r>
          </a:p>
          <a:p>
            <a:pPr lvl="1"/>
            <a:r>
              <a:rPr lang="en-US" i="1" dirty="0" smtClean="0">
                <a:solidFill>
                  <a:schemeClr val="bg1"/>
                </a:solidFill>
              </a:rPr>
              <a:t>Iretrunedandsawunnderthhesunthettheraceisnottothesviftnorthebatletothestrong…</a:t>
            </a:r>
          </a:p>
          <a:p>
            <a:pPr lvl="4"/>
            <a:endParaRPr lang="en-US" dirty="0" smtClean="0">
              <a:solidFill>
                <a:schemeClr val="bg1"/>
              </a:solidFill>
            </a:endParaRPr>
          </a:p>
          <a:p>
            <a:pPr lvl="1"/>
            <a:r>
              <a:rPr lang="en-US" dirty="0" smtClean="0">
                <a:solidFill>
                  <a:schemeClr val="bg1"/>
                </a:solidFill>
              </a:rPr>
              <a:t>“All </a:t>
            </a:r>
            <a:r>
              <a:rPr lang="en-US" dirty="0" err="1" smtClean="0">
                <a:solidFill>
                  <a:schemeClr val="bg1"/>
                </a:solidFill>
              </a:rPr>
              <a:t>generatable</a:t>
            </a:r>
            <a:r>
              <a:rPr lang="en-US" dirty="0" smtClean="0">
                <a:solidFill>
                  <a:schemeClr val="bg1"/>
                </a:solidFill>
              </a:rPr>
              <a:t> sentences are equally likely”?</a:t>
            </a:r>
            <a:endParaRPr lang="en-US" dirty="0">
              <a:solidFill>
                <a:schemeClr val="bg1"/>
              </a:solidFill>
            </a:endParaRPr>
          </a:p>
        </p:txBody>
      </p:sp>
    </p:spTree>
    <p:extLst>
      <p:ext uri="{BB962C8B-B14F-4D97-AF65-F5344CB8AC3E}">
        <p14:creationId xmlns:p14="http://schemas.microsoft.com/office/powerpoint/2010/main" val="41321888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b="1" dirty="0" smtClean="0">
                <a:solidFill>
                  <a:srgbClr val="C00000"/>
                </a:solidFill>
              </a:rPr>
              <a:t>The Trellis</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What are the edge and node costs?</a:t>
            </a:r>
          </a:p>
          <a:p>
            <a:pPr lvl="1"/>
            <a:r>
              <a:rPr lang="en-US" dirty="0" smtClean="0"/>
              <a:t>Cost(node(a,3)) = f(a,3)</a:t>
            </a:r>
          </a:p>
          <a:p>
            <a:pPr lvl="1"/>
            <a:r>
              <a:rPr lang="en-US" dirty="0" smtClean="0"/>
              <a:t>Cost(edge(a3-&gt;b=3) = g(edge(a-&gt;b), edge(3-&gt;4))</a:t>
            </a:r>
            <a:endParaRPr lang="en-US" dirty="0"/>
          </a:p>
        </p:txBody>
      </p:sp>
      <p:sp>
        <p:nvSpPr>
          <p:cNvPr id="17" name="Oval 16"/>
          <p:cNvSpPr/>
          <p:nvPr/>
        </p:nvSpPr>
        <p:spPr>
          <a:xfrm>
            <a:off x="26129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8" name="Oval 17"/>
          <p:cNvSpPr/>
          <p:nvPr/>
        </p:nvSpPr>
        <p:spPr>
          <a:xfrm>
            <a:off x="390838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cxnSp>
        <p:nvCxnSpPr>
          <p:cNvPr id="22" name="Straight Arrow Connector 21"/>
          <p:cNvCxnSpPr>
            <a:stCxn id="17" idx="6"/>
            <a:endCxn id="18" idx="2"/>
          </p:cNvCxnSpPr>
          <p:nvPr/>
        </p:nvCxnSpPr>
        <p:spPr>
          <a:xfrm>
            <a:off x="291778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rot="16200000">
            <a:off x="-577072" y="2212407"/>
            <a:ext cx="2926466" cy="857919"/>
            <a:chOff x="959734" y="2971800"/>
            <a:chExt cx="2926466" cy="857919"/>
          </a:xfrm>
        </p:grpSpPr>
        <p:sp>
          <p:nvSpPr>
            <p:cNvPr id="2" name="Oval 1"/>
            <p:cNvSpPr/>
            <p:nvPr/>
          </p:nvSpPr>
          <p:spPr>
            <a:xfrm>
              <a:off x="1372568" y="3000204"/>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3581400" y="308219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7" name="Oval 6"/>
            <p:cNvSpPr/>
            <p:nvPr/>
          </p:nvSpPr>
          <p:spPr>
            <a:xfrm>
              <a:off x="2362200" y="2994829"/>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cxnSp>
          <p:nvCxnSpPr>
            <p:cNvPr id="8" name="Straight Arrow Connector 7"/>
            <p:cNvCxnSpPr>
              <a:stCxn id="2" idx="6"/>
              <a:endCxn id="7" idx="2"/>
            </p:cNvCxnSpPr>
            <p:nvPr/>
          </p:nvCxnSpPr>
          <p:spPr>
            <a:xfrm flipV="1">
              <a:off x="1677368" y="3147229"/>
              <a:ext cx="684832" cy="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5"/>
              <a:endCxn id="6" idx="2"/>
            </p:cNvCxnSpPr>
            <p:nvPr/>
          </p:nvCxnSpPr>
          <p:spPr>
            <a:xfrm flipV="1">
              <a:off x="2622363" y="3234590"/>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7" idx="6"/>
            </p:cNvCxnSpPr>
            <p:nvPr/>
          </p:nvCxnSpPr>
          <p:spPr>
            <a:xfrm flipH="1">
              <a:off x="2667000" y="3126827"/>
              <a:ext cx="959037" cy="20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959734" y="2971800"/>
              <a:ext cx="581631" cy="667354"/>
            </a:xfrm>
            <a:custGeom>
              <a:avLst/>
              <a:gdLst>
                <a:gd name="connsiteX0" fmla="*/ 581631 w 581631"/>
                <a:gd name="connsiteY0" fmla="*/ 378538 h 667354"/>
                <a:gd name="connsiteX1" fmla="*/ 292264 w 581631"/>
                <a:gd name="connsiteY1" fmla="*/ 656331 h 667354"/>
                <a:gd name="connsiteX2" fmla="*/ 2897 w 581631"/>
                <a:gd name="connsiteY2" fmla="*/ 42872 h 667354"/>
                <a:gd name="connsiteX3" fmla="*/ 477459 w 581631"/>
                <a:gd name="connsiteY3" fmla="*/ 100746 h 667354"/>
              </a:gdLst>
              <a:ahLst/>
              <a:cxnLst>
                <a:cxn ang="0">
                  <a:pos x="connsiteX0" y="connsiteY0"/>
                </a:cxn>
                <a:cxn ang="0">
                  <a:pos x="connsiteX1" y="connsiteY1"/>
                </a:cxn>
                <a:cxn ang="0">
                  <a:pos x="connsiteX2" y="connsiteY2"/>
                </a:cxn>
                <a:cxn ang="0">
                  <a:pos x="connsiteX3" y="connsiteY3"/>
                </a:cxn>
              </a:cxnLst>
              <a:rect l="l" t="t" r="r" b="b"/>
              <a:pathLst>
                <a:path w="581631" h="667354">
                  <a:moveTo>
                    <a:pt x="581631" y="378538"/>
                  </a:moveTo>
                  <a:cubicBezTo>
                    <a:pt x="485175" y="545406"/>
                    <a:pt x="388720" y="712275"/>
                    <a:pt x="292264" y="656331"/>
                  </a:cubicBezTo>
                  <a:cubicBezTo>
                    <a:pt x="195808" y="600387"/>
                    <a:pt x="-27969" y="135469"/>
                    <a:pt x="2897" y="42872"/>
                  </a:cubicBezTo>
                  <a:cubicBezTo>
                    <a:pt x="33763" y="-49726"/>
                    <a:pt x="255611" y="25510"/>
                    <a:pt x="477459" y="100746"/>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655180" y="3285161"/>
              <a:ext cx="1990845" cy="544558"/>
            </a:xfrm>
            <a:custGeom>
              <a:avLst/>
              <a:gdLst>
                <a:gd name="connsiteX0" fmla="*/ 0 w 1990845"/>
                <a:gd name="connsiteY0" fmla="*/ 0 h 544558"/>
                <a:gd name="connsiteX1" fmla="*/ 960698 w 1990845"/>
                <a:gd name="connsiteY1" fmla="*/ 544010 h 544558"/>
                <a:gd name="connsiteX2" fmla="*/ 1990845 w 1990845"/>
                <a:gd name="connsiteY2" fmla="*/ 81022 h 544558"/>
              </a:gdLst>
              <a:ahLst/>
              <a:cxnLst>
                <a:cxn ang="0">
                  <a:pos x="connsiteX0" y="connsiteY0"/>
                </a:cxn>
                <a:cxn ang="0">
                  <a:pos x="connsiteX1" y="connsiteY1"/>
                </a:cxn>
                <a:cxn ang="0">
                  <a:pos x="connsiteX2" y="connsiteY2"/>
                </a:cxn>
              </a:cxnLst>
              <a:rect l="l" t="t" r="r" b="b"/>
              <a:pathLst>
                <a:path w="1990845" h="544558">
                  <a:moveTo>
                    <a:pt x="0" y="0"/>
                  </a:moveTo>
                  <a:cubicBezTo>
                    <a:pt x="314445" y="265253"/>
                    <a:pt x="628891" y="530506"/>
                    <a:pt x="960698" y="544010"/>
                  </a:cubicBezTo>
                  <a:cubicBezTo>
                    <a:pt x="1292505" y="557514"/>
                    <a:pt x="1641675" y="319268"/>
                    <a:pt x="1990845" y="8102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5203783"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cxnSp>
        <p:nvCxnSpPr>
          <p:cNvPr id="28" name="Straight Arrow Connector 27"/>
          <p:cNvCxnSpPr>
            <a:endCxn id="27" idx="2"/>
          </p:cNvCxnSpPr>
          <p:nvPr/>
        </p:nvCxnSpPr>
        <p:spPr>
          <a:xfrm>
            <a:off x="4213183"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498215" y="44958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cxnSp>
        <p:nvCxnSpPr>
          <p:cNvPr id="31" name="Straight Arrow Connector 30"/>
          <p:cNvCxnSpPr>
            <a:endCxn id="30" idx="2"/>
          </p:cNvCxnSpPr>
          <p:nvPr/>
        </p:nvCxnSpPr>
        <p:spPr>
          <a:xfrm>
            <a:off x="5507615" y="464820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59080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8620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a:stCxn id="32" idx="6"/>
            <a:endCxn id="33" idx="2"/>
          </p:cNvCxnSpPr>
          <p:nvPr/>
        </p:nvCxnSpPr>
        <p:spPr>
          <a:xfrm>
            <a:off x="289560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181598"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Arrow Connector 35"/>
          <p:cNvCxnSpPr>
            <a:endCxn id="35" idx="2"/>
          </p:cNvCxnSpPr>
          <p:nvPr/>
        </p:nvCxnSpPr>
        <p:spPr>
          <a:xfrm>
            <a:off x="4190998"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76030" y="338600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a:endCxn id="37" idx="2"/>
          </p:cNvCxnSpPr>
          <p:nvPr/>
        </p:nvCxnSpPr>
        <p:spPr>
          <a:xfrm>
            <a:off x="5485430" y="3538404"/>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59080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620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5181598"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6476030" y="2393884"/>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25908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8620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5181598"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6476030" y="1178281"/>
            <a:ext cx="304800" cy="3048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p:cNvCxnSpPr>
            <a:stCxn id="32" idx="6"/>
            <a:endCxn id="47" idx="3"/>
          </p:cNvCxnSpPr>
          <p:nvPr/>
        </p:nvCxnSpPr>
        <p:spPr>
          <a:xfrm flipV="1">
            <a:off x="2895600"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2" idx="6"/>
            <a:endCxn id="40" idx="2"/>
          </p:cNvCxnSpPr>
          <p:nvPr/>
        </p:nvCxnSpPr>
        <p:spPr>
          <a:xfrm flipV="1">
            <a:off x="2895600"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6"/>
            <a:endCxn id="47" idx="3"/>
          </p:cNvCxnSpPr>
          <p:nvPr/>
        </p:nvCxnSpPr>
        <p:spPr>
          <a:xfrm flipV="1">
            <a:off x="2895600"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40" idx="2"/>
          </p:cNvCxnSpPr>
          <p:nvPr/>
        </p:nvCxnSpPr>
        <p:spPr>
          <a:xfrm>
            <a:off x="2895600"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192927"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92927"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192927"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192927"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488324" y="1438444"/>
            <a:ext cx="1035237" cy="2099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5488324" y="2546284"/>
            <a:ext cx="990600" cy="99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5488324" y="1438444"/>
            <a:ext cx="1035237" cy="1107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488324" y="1330681"/>
            <a:ext cx="990600" cy="121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08933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b="1" dirty="0" smtClean="0">
                <a:solidFill>
                  <a:srgbClr val="C00000"/>
                </a:solidFill>
              </a:rPr>
              <a:t>Lecture Outline</a:t>
            </a:r>
          </a:p>
        </p:txBody>
      </p:sp>
      <p:sp>
        <p:nvSpPr>
          <p:cNvPr id="3" name="Content Placeholder 2"/>
          <p:cNvSpPr>
            <a:spLocks noGrp="1"/>
          </p:cNvSpPr>
          <p:nvPr>
            <p:ph idx="1"/>
          </p:nvPr>
        </p:nvSpPr>
        <p:spPr/>
        <p:txBody>
          <a:bodyPr rtlCol="0">
            <a:normAutofit/>
          </a:bodyPr>
          <a:lstStyle/>
          <a:p>
            <a:pPr marL="514350" indent="-514350" eaLnBrk="1" fontAlgn="auto" hangingPunct="1">
              <a:spcAft>
                <a:spcPts val="0"/>
              </a:spcAft>
              <a:buFont typeface="+mj-lt"/>
              <a:buAutoNum type="arabicPeriod"/>
              <a:defRPr/>
            </a:pPr>
            <a:r>
              <a:rPr lang="en-US" dirty="0" smtClean="0">
                <a:ea typeface="+mn-ea"/>
                <a:cs typeface="+mn-cs"/>
              </a:rPr>
              <a:t>Markov models</a:t>
            </a:r>
          </a:p>
          <a:p>
            <a:pPr marL="514350" indent="-514350" eaLnBrk="1" fontAlgn="auto" hangingPunct="1">
              <a:spcAft>
                <a:spcPts val="0"/>
              </a:spcAft>
              <a:buFont typeface="+mj-lt"/>
              <a:buAutoNum type="arabicPeriod"/>
              <a:defRPr/>
            </a:pPr>
            <a:r>
              <a:rPr lang="en-US" dirty="0" smtClean="0">
                <a:ea typeface="+mn-ea"/>
                <a:cs typeface="+mn-cs"/>
              </a:rPr>
              <a:t>Hidden Markov models</a:t>
            </a:r>
          </a:p>
          <a:p>
            <a:pPr marL="514350" indent="-514350" eaLnBrk="1" fontAlgn="auto" hangingPunct="1">
              <a:spcAft>
                <a:spcPts val="0"/>
              </a:spcAft>
              <a:buFont typeface="+mj-lt"/>
              <a:buAutoNum type="arabicPeriod"/>
              <a:defRPr/>
            </a:pPr>
            <a:r>
              <a:rPr lang="en-US" dirty="0" smtClean="0">
                <a:ea typeface="+mn-ea"/>
                <a:cs typeface="+mn-cs"/>
              </a:rPr>
              <a:t>Viterbi algorithm</a:t>
            </a:r>
          </a:p>
        </p:txBody>
      </p:sp>
    </p:spTree>
    <p:extLst>
      <p:ext uri="{BB962C8B-B14F-4D97-AF65-F5344CB8AC3E}">
        <p14:creationId xmlns:p14="http://schemas.microsoft.com/office/powerpoint/2010/main" val="2889084074"/>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defRPr/>
            </a:pPr>
            <a:r>
              <a:rPr lang="en-US"/>
              <a:t>Markov Models</a:t>
            </a:r>
          </a:p>
        </p:txBody>
      </p:sp>
      <p:sp>
        <p:nvSpPr>
          <p:cNvPr id="5" name="Text Placeholder 4"/>
          <p:cNvSpPr>
            <a:spLocks noGrp="1"/>
          </p:cNvSpPr>
          <p:nvPr>
            <p:ph type="body" idx="1"/>
          </p:nvPr>
        </p:nvSpPr>
        <p:spPr/>
        <p:txBody>
          <a:bodyPr/>
          <a:lstStyle/>
          <a:p>
            <a:pPr eaLnBrk="1" hangingPunct="1">
              <a:defRPr/>
            </a:pPr>
            <a:endParaRPr lang="en-US"/>
          </a:p>
        </p:txBody>
      </p:sp>
    </p:spTree>
    <p:extLst>
      <p:ext uri="{BB962C8B-B14F-4D97-AF65-F5344CB8AC3E}">
        <p14:creationId xmlns:p14="http://schemas.microsoft.com/office/powerpoint/2010/main" val="259663403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b="1" dirty="0">
                <a:solidFill>
                  <a:srgbClr val="C00000"/>
                </a:solidFill>
              </a:rPr>
              <a:t>One View of Text</a:t>
            </a:r>
          </a:p>
        </p:txBody>
      </p:sp>
      <p:sp>
        <p:nvSpPr>
          <p:cNvPr id="16387" name="Content Placeholder 2"/>
          <p:cNvSpPr>
            <a:spLocks noGrp="1"/>
          </p:cNvSpPr>
          <p:nvPr>
            <p:ph idx="1"/>
          </p:nvPr>
        </p:nvSpPr>
        <p:spPr/>
        <p:txBody>
          <a:bodyPr/>
          <a:lstStyle/>
          <a:p>
            <a:pPr eaLnBrk="1" hangingPunct="1"/>
            <a:r>
              <a:rPr lang="en-US" dirty="0"/>
              <a:t>Sequence of symbols (bytes, letters, characters, morphemes, words, …)</a:t>
            </a:r>
          </a:p>
          <a:p>
            <a:pPr lvl="1" eaLnBrk="1" hangingPunct="1"/>
            <a:r>
              <a:rPr lang="en-US" dirty="0"/>
              <a:t>Let Σ denote the set of symbols.</a:t>
            </a:r>
          </a:p>
          <a:p>
            <a:pPr eaLnBrk="1" hangingPunct="1"/>
            <a:r>
              <a:rPr lang="en-US" dirty="0"/>
              <a:t>Lots of possible sequences.  (Σ* is infinitely large.)</a:t>
            </a:r>
          </a:p>
          <a:p>
            <a:pPr eaLnBrk="1" hangingPunct="1"/>
            <a:r>
              <a:rPr lang="en-US" dirty="0"/>
              <a:t>Probability distributions over Σ*?</a:t>
            </a:r>
          </a:p>
          <a:p>
            <a:pPr eaLnBrk="1" hangingPunct="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b="1" dirty="0">
                <a:solidFill>
                  <a:srgbClr val="C00000"/>
                </a:solidFill>
              </a:rPr>
              <a:t>Trivial Distributions over Σ*</a:t>
            </a:r>
          </a:p>
        </p:txBody>
      </p:sp>
      <p:sp>
        <p:nvSpPr>
          <p:cNvPr id="3" name="Content Placeholder 2"/>
          <p:cNvSpPr>
            <a:spLocks noGrp="1"/>
          </p:cNvSpPr>
          <p:nvPr>
            <p:ph idx="1"/>
          </p:nvPr>
        </p:nvSpPr>
        <p:spPr/>
        <p:txBody>
          <a:bodyPr>
            <a:normAutofit lnSpcReduction="10000"/>
          </a:bodyPr>
          <a:lstStyle/>
          <a:p>
            <a:pPr eaLnBrk="1" hangingPunct="1">
              <a:defRPr/>
            </a:pPr>
            <a:r>
              <a:rPr lang="en-US" dirty="0"/>
              <a:t>Give probability 0 </a:t>
            </a:r>
            <a:r>
              <a:rPr lang="en-US" dirty="0" smtClean="0"/>
              <a:t>to sequences </a:t>
            </a:r>
            <a:r>
              <a:rPr lang="en-US" dirty="0"/>
              <a:t>with length greater than B; uniform over the rest.</a:t>
            </a:r>
          </a:p>
          <a:p>
            <a:pPr eaLnBrk="1" hangingPunct="1">
              <a:defRPr/>
            </a:pPr>
            <a:r>
              <a:rPr lang="en-US" dirty="0"/>
              <a:t>Use data:  with N examples, give probability </a:t>
            </a:r>
            <a:r>
              <a:rPr lang="en-US" dirty="0" smtClean="0"/>
              <a:t>1/N </a:t>
            </a:r>
            <a:r>
              <a:rPr lang="en-US" dirty="0"/>
              <a:t>to each observed sequence, 0 to the rest.</a:t>
            </a:r>
          </a:p>
          <a:p>
            <a:pPr eaLnBrk="1" hangingPunct="1">
              <a:defRPr/>
            </a:pPr>
            <a:endParaRPr lang="en-US" dirty="0"/>
          </a:p>
          <a:p>
            <a:pPr eaLnBrk="1" hangingPunct="1">
              <a:defRPr/>
            </a:pPr>
            <a:r>
              <a:rPr lang="en-US" dirty="0"/>
              <a:t>What if we want </a:t>
            </a:r>
            <a:r>
              <a:rPr lang="en-US" i="1" dirty="0"/>
              <a:t>every </a:t>
            </a:r>
            <a:r>
              <a:rPr lang="en-US" dirty="0"/>
              <a:t>sequence to get some probability?</a:t>
            </a:r>
          </a:p>
          <a:p>
            <a:pPr lvl="1" eaLnBrk="1" hangingPunct="1">
              <a:defRPr/>
            </a:pPr>
            <a:r>
              <a:rPr lang="en-US" dirty="0"/>
              <a:t>Need a probabilistic </a:t>
            </a:r>
            <a:r>
              <a:rPr lang="en-US" i="1" dirty="0"/>
              <a:t>model family</a:t>
            </a:r>
            <a:r>
              <a:rPr lang="en-US" dirty="0"/>
              <a:t> and algorithms for constructing the model from </a:t>
            </a:r>
            <a:r>
              <a:rPr lang="en-US" i="1" dirty="0"/>
              <a:t>data</a:t>
            </a:r>
            <a:r>
              <a:rPr lang="en-US" dirty="0"/>
              <a:t>.</a:t>
            </a:r>
          </a:p>
          <a:p>
            <a:pPr eaLnBrk="1" hangingPunct="1">
              <a:buFont typeface="Arial" pitchFamily="-65" charset="0"/>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b="1" dirty="0">
                <a:solidFill>
                  <a:srgbClr val="C00000"/>
                </a:solidFill>
              </a:rPr>
              <a:t>A History-Based Model</a:t>
            </a:r>
          </a:p>
        </p:txBody>
      </p:sp>
      <p:sp>
        <p:nvSpPr>
          <p:cNvPr id="19459" name="Content Placeholder 2"/>
          <p:cNvSpPr>
            <a:spLocks noGrp="1"/>
          </p:cNvSpPr>
          <p:nvPr>
            <p:ph idx="1"/>
          </p:nvPr>
        </p:nvSpPr>
        <p:spPr>
          <a:xfrm>
            <a:off x="457200" y="2819400"/>
            <a:ext cx="8229600" cy="3306763"/>
          </a:xfrm>
        </p:spPr>
        <p:txBody>
          <a:bodyPr/>
          <a:lstStyle/>
          <a:p>
            <a:pPr eaLnBrk="1" hangingPunct="1"/>
            <a:r>
              <a:rPr lang="en-US"/>
              <a:t>Generate each word from left to right, conditioned on what came before it.</a:t>
            </a:r>
          </a:p>
        </p:txBody>
      </p:sp>
      <p:pic>
        <p:nvPicPr>
          <p:cNvPr id="5" name="Picture 4" descr="latex-image-1.pdf"/>
          <p:cNvPicPr>
            <a:picLocks noChangeAspect="1"/>
          </p:cNvPicPr>
          <p:nvPr/>
        </p:nvPicPr>
        <p:blipFill>
          <a:blip r:embed="rId2"/>
          <a:stretch>
            <a:fillRect/>
          </a:stretch>
        </p:blipFill>
        <p:spPr>
          <a:xfrm>
            <a:off x="381000" y="1676400"/>
            <a:ext cx="8299450" cy="956742"/>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56863" y="1961778"/>
            <a:ext cx="9144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505200" y="1961778"/>
            <a:ext cx="9144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p:txBody>
          <a:bodyPr/>
          <a:lstStyle/>
          <a:p>
            <a:pPr eaLnBrk="1" hangingPunct="1"/>
            <a:r>
              <a:rPr lang="en-US" b="1" dirty="0">
                <a:solidFill>
                  <a:srgbClr val="C00000"/>
                </a:solidFill>
              </a:rPr>
              <a:t>A History-Based Model</a:t>
            </a:r>
          </a:p>
        </p:txBody>
      </p:sp>
      <p:sp>
        <p:nvSpPr>
          <p:cNvPr id="19459" name="Content Placeholder 2"/>
          <p:cNvSpPr>
            <a:spLocks noGrp="1"/>
          </p:cNvSpPr>
          <p:nvPr>
            <p:ph idx="1"/>
          </p:nvPr>
        </p:nvSpPr>
        <p:spPr>
          <a:xfrm>
            <a:off x="457200" y="2819400"/>
            <a:ext cx="8229600" cy="3306763"/>
          </a:xfrm>
        </p:spPr>
        <p:txBody>
          <a:bodyPr/>
          <a:lstStyle/>
          <a:p>
            <a:pPr eaLnBrk="1" hangingPunct="1"/>
            <a:r>
              <a:rPr lang="en-US" dirty="0"/>
              <a:t>Generate each word from left to right, conditioned on what came before it.</a:t>
            </a:r>
          </a:p>
        </p:txBody>
      </p:sp>
      <p:pic>
        <p:nvPicPr>
          <p:cNvPr id="5" name="Picture 4" descr="latex-image-1.pdf"/>
          <p:cNvPicPr>
            <a:picLocks noChangeAspect="1"/>
          </p:cNvPicPr>
          <p:nvPr/>
        </p:nvPicPr>
        <p:blipFill>
          <a:blip r:embed="rId2"/>
          <a:stretch>
            <a:fillRect/>
          </a:stretch>
        </p:blipFill>
        <p:spPr>
          <a:xfrm>
            <a:off x="381000" y="1676400"/>
            <a:ext cx="8299450" cy="956742"/>
          </a:xfrm>
          <a:prstGeom prst="rect">
            <a:avLst/>
          </a:prstGeom>
        </p:spPr>
      </p:pic>
      <p:sp>
        <p:nvSpPr>
          <p:cNvPr id="3" name="TextBox 2"/>
          <p:cNvSpPr txBox="1"/>
          <p:nvPr/>
        </p:nvSpPr>
        <p:spPr>
          <a:xfrm>
            <a:off x="1447800" y="5638800"/>
            <a:ext cx="2682145" cy="461665"/>
          </a:xfrm>
          <a:prstGeom prst="rect">
            <a:avLst/>
          </a:prstGeom>
          <a:solidFill>
            <a:srgbClr val="FFFF00"/>
          </a:solidFill>
          <a:ln>
            <a:solidFill>
              <a:schemeClr val="tx1"/>
            </a:solidFill>
          </a:ln>
        </p:spPr>
        <p:txBody>
          <a:bodyPr wrap="none" rtlCol="0">
            <a:spAutoFit/>
          </a:bodyPr>
          <a:lstStyle/>
          <a:p>
            <a:r>
              <a:rPr lang="en-US" sz="2400" dirty="0" smtClean="0">
                <a:latin typeface="Comic Sans MS" panose="030F0702030302020204" pitchFamily="66" charset="0"/>
              </a:rPr>
              <a:t>Note these guys..</a:t>
            </a:r>
            <a:endParaRPr lang="en-US" sz="2400" dirty="0">
              <a:latin typeface="Comic Sans MS" panose="030F0702030302020204" pitchFamily="66" charset="0"/>
            </a:endParaRPr>
          </a:p>
        </p:txBody>
      </p:sp>
      <p:cxnSp>
        <p:nvCxnSpPr>
          <p:cNvPr id="7" name="Straight Arrow Connector 6"/>
          <p:cNvCxnSpPr>
            <a:stCxn id="3" idx="0"/>
          </p:cNvCxnSpPr>
          <p:nvPr/>
        </p:nvCxnSpPr>
        <p:spPr>
          <a:xfrm flipV="1">
            <a:off x="2788873" y="2342778"/>
            <a:ext cx="1173527" cy="32960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0"/>
          </p:cNvCxnSpPr>
          <p:nvPr/>
        </p:nvCxnSpPr>
        <p:spPr>
          <a:xfrm flipH="1" flipV="1">
            <a:off x="1114063" y="2342778"/>
            <a:ext cx="1674810" cy="32960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5090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Die / Dice</a:t>
            </a:r>
          </a:p>
        </p:txBody>
      </p:sp>
      <p:pic>
        <p:nvPicPr>
          <p:cNvPr id="4" name="Picture 3"/>
          <p:cNvPicPr>
            <a:picLocks noChangeAspect="1"/>
          </p:cNvPicPr>
          <p:nvPr/>
        </p:nvPicPr>
        <p:blipFill>
          <a:blip r:embed="rId2"/>
          <a:stretch>
            <a:fillRect/>
          </a:stretch>
        </p:blipFill>
        <p:spPr>
          <a:xfrm>
            <a:off x="914400" y="2667000"/>
            <a:ext cx="2057400" cy="2057400"/>
          </a:xfrm>
          <a:prstGeom prst="rect">
            <a:avLst/>
          </a:prstGeom>
        </p:spPr>
      </p:pic>
      <p:pic>
        <p:nvPicPr>
          <p:cNvPr id="5" name="Picture 4"/>
          <p:cNvPicPr>
            <a:picLocks noChangeAspect="1"/>
          </p:cNvPicPr>
          <p:nvPr/>
        </p:nvPicPr>
        <p:blipFill>
          <a:blip r:embed="rId3"/>
          <a:stretch>
            <a:fillRect/>
          </a:stretch>
        </p:blipFill>
        <p:spPr>
          <a:xfrm>
            <a:off x="5334000" y="2667000"/>
            <a:ext cx="2921000" cy="2291742"/>
          </a:xfrm>
          <a:prstGeom prst="rect">
            <a:avLst/>
          </a:prstGeom>
        </p:spPr>
      </p:pic>
      <p:sp>
        <p:nvSpPr>
          <p:cNvPr id="6" name="TextBox 5"/>
          <p:cNvSpPr txBox="1"/>
          <p:nvPr/>
        </p:nvSpPr>
        <p:spPr>
          <a:xfrm>
            <a:off x="914400" y="4958742"/>
            <a:ext cx="1427594" cy="584776"/>
          </a:xfrm>
          <a:prstGeom prst="rect">
            <a:avLst/>
          </a:prstGeom>
          <a:noFill/>
        </p:spPr>
        <p:txBody>
          <a:bodyPr wrap="none" rtlCol="0">
            <a:spAutoFit/>
          </a:bodyPr>
          <a:lstStyle/>
          <a:p>
            <a:r>
              <a:rPr lang="en-US" sz="3200">
                <a:latin typeface="+mn-lt"/>
              </a:rPr>
              <a:t>one die</a:t>
            </a:r>
          </a:p>
        </p:txBody>
      </p:sp>
      <p:sp>
        <p:nvSpPr>
          <p:cNvPr id="7" name="TextBox 6"/>
          <p:cNvSpPr txBox="1"/>
          <p:nvPr/>
        </p:nvSpPr>
        <p:spPr>
          <a:xfrm>
            <a:off x="5715000" y="5143408"/>
            <a:ext cx="1608333" cy="584776"/>
          </a:xfrm>
          <a:prstGeom prst="rect">
            <a:avLst/>
          </a:prstGeom>
          <a:noFill/>
        </p:spPr>
        <p:txBody>
          <a:bodyPr wrap="none" rtlCol="0">
            <a:spAutoFit/>
          </a:bodyPr>
          <a:lstStyle/>
          <a:p>
            <a:r>
              <a:rPr lang="en-US" sz="3200">
                <a:latin typeface="+mn-lt"/>
              </a:rPr>
              <a:t>two dice</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pic>
        <p:nvPicPr>
          <p:cNvPr id="32" name="Picture 31"/>
          <p:cNvPicPr>
            <a:picLocks noChangeAspect="1"/>
          </p:cNvPicPr>
          <p:nvPr/>
        </p:nvPicPr>
        <p:blipFill>
          <a:blip r:embed="rId2"/>
          <a:stretch>
            <a:fillRect/>
          </a:stretch>
        </p:blipFill>
        <p:spPr>
          <a:xfrm>
            <a:off x="457200" y="4889500"/>
            <a:ext cx="1498600" cy="1498600"/>
          </a:xfrm>
          <a:prstGeom prst="rect">
            <a:avLst/>
          </a:prstGeom>
        </p:spPr>
      </p:pic>
      <p:pic>
        <p:nvPicPr>
          <p:cNvPr id="33" name="Picture 32"/>
          <p:cNvPicPr>
            <a:picLocks noChangeAspect="1"/>
          </p:cNvPicPr>
          <p:nvPr/>
        </p:nvPicPr>
        <p:blipFill>
          <a:blip r:embed="rId2"/>
          <a:stretch>
            <a:fillRect/>
          </a:stretch>
        </p:blipFill>
        <p:spPr>
          <a:xfrm>
            <a:off x="1651000" y="5257800"/>
            <a:ext cx="1498600" cy="1498600"/>
          </a:xfrm>
          <a:prstGeom prst="rect">
            <a:avLst/>
          </a:prstGeom>
        </p:spPr>
      </p:pic>
      <p:pic>
        <p:nvPicPr>
          <p:cNvPr id="34" name="Picture 33"/>
          <p:cNvPicPr>
            <a:picLocks noChangeAspect="1"/>
          </p:cNvPicPr>
          <p:nvPr/>
        </p:nvPicPr>
        <p:blipFill>
          <a:blip r:embed="rId2"/>
          <a:stretch>
            <a:fillRect/>
          </a:stretch>
        </p:blipFill>
        <p:spPr>
          <a:xfrm>
            <a:off x="3060700" y="4724400"/>
            <a:ext cx="1498600" cy="1498600"/>
          </a:xfrm>
          <a:prstGeom prst="rect">
            <a:avLst/>
          </a:prstGeom>
        </p:spPr>
      </p:pic>
      <p:pic>
        <p:nvPicPr>
          <p:cNvPr id="35" name="Picture 34"/>
          <p:cNvPicPr>
            <a:picLocks noChangeAspect="1"/>
          </p:cNvPicPr>
          <p:nvPr/>
        </p:nvPicPr>
        <p:blipFill>
          <a:blip r:embed="rId2"/>
          <a:stretch>
            <a:fillRect/>
          </a:stretch>
        </p:blipFill>
        <p:spPr>
          <a:xfrm>
            <a:off x="4267200" y="5359400"/>
            <a:ext cx="1498600" cy="1498600"/>
          </a:xfrm>
          <a:prstGeom prst="rect">
            <a:avLst/>
          </a:prstGeom>
        </p:spPr>
      </p:pic>
      <p:pic>
        <p:nvPicPr>
          <p:cNvPr id="36" name="Picture 35"/>
          <p:cNvPicPr>
            <a:picLocks noChangeAspect="1"/>
          </p:cNvPicPr>
          <p:nvPr/>
        </p:nvPicPr>
        <p:blipFill>
          <a:blip r:embed="rId2"/>
          <a:stretch>
            <a:fillRect/>
          </a:stretch>
        </p:blipFill>
        <p:spPr>
          <a:xfrm>
            <a:off x="6147580" y="4889500"/>
            <a:ext cx="1498600" cy="1498600"/>
          </a:xfrm>
          <a:prstGeom prst="rect">
            <a:avLst/>
          </a:prstGeom>
        </p:spPr>
      </p:pic>
      <p:sp>
        <p:nvSpPr>
          <p:cNvPr id="37" name="TextBox 36"/>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38" name="TextBox 37"/>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sp>
        <p:nvSpPr>
          <p:cNvPr id="41" name="TextBox 40"/>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2" name="TextBox 41"/>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13" name="Rectangle 12"/>
          <p:cNvSpPr/>
          <p:nvPr/>
        </p:nvSpPr>
        <p:spPr>
          <a:xfrm>
            <a:off x="457203" y="2284512"/>
            <a:ext cx="96154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5" idx="0"/>
          </p:cNvCxnSpPr>
          <p:nvPr/>
        </p:nvCxnSpPr>
        <p:spPr>
          <a:xfrm rot="16200000" flipH="1">
            <a:off x="1246397" y="1976088"/>
            <a:ext cx="1488" cy="618337"/>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2"/>
          <a:stretch>
            <a:fillRect/>
          </a:stretch>
        </p:blipFill>
        <p:spPr>
          <a:xfrm>
            <a:off x="457200" y="4889500"/>
            <a:ext cx="1498600" cy="1498600"/>
          </a:xfrm>
          <a:prstGeom prst="rect">
            <a:avLst/>
          </a:prstGeom>
        </p:spPr>
      </p:pic>
      <p:pic>
        <p:nvPicPr>
          <p:cNvPr id="20" name="Picture 19"/>
          <p:cNvPicPr>
            <a:picLocks noChangeAspect="1"/>
          </p:cNvPicPr>
          <p:nvPr/>
        </p:nvPicPr>
        <p:blipFill>
          <a:blip r:embed="rId2"/>
          <a:stretch>
            <a:fillRect/>
          </a:stretch>
        </p:blipFill>
        <p:spPr>
          <a:xfrm>
            <a:off x="1651000" y="5257800"/>
            <a:ext cx="1498600" cy="1498600"/>
          </a:xfrm>
          <a:prstGeom prst="rect">
            <a:avLst/>
          </a:prstGeom>
        </p:spPr>
      </p:pic>
      <p:pic>
        <p:nvPicPr>
          <p:cNvPr id="21" name="Picture 20"/>
          <p:cNvPicPr>
            <a:picLocks noChangeAspect="1"/>
          </p:cNvPicPr>
          <p:nvPr/>
        </p:nvPicPr>
        <p:blipFill>
          <a:blip r:embed="rId2"/>
          <a:stretch>
            <a:fillRect/>
          </a:stretch>
        </p:blipFill>
        <p:spPr>
          <a:xfrm>
            <a:off x="3060700" y="4724400"/>
            <a:ext cx="1498600" cy="1498600"/>
          </a:xfrm>
          <a:prstGeom prst="rect">
            <a:avLst/>
          </a:prstGeom>
        </p:spPr>
      </p:pic>
      <p:pic>
        <p:nvPicPr>
          <p:cNvPr id="22" name="Picture 21"/>
          <p:cNvPicPr>
            <a:picLocks noChangeAspect="1"/>
          </p:cNvPicPr>
          <p:nvPr/>
        </p:nvPicPr>
        <p:blipFill>
          <a:blip r:embed="rId2"/>
          <a:stretch>
            <a:fillRect/>
          </a:stretch>
        </p:blipFill>
        <p:spPr>
          <a:xfrm>
            <a:off x="4267200" y="5359400"/>
            <a:ext cx="1498600" cy="1498600"/>
          </a:xfrm>
          <a:prstGeom prst="rect">
            <a:avLst/>
          </a:prstGeom>
        </p:spPr>
      </p:pic>
      <p:pic>
        <p:nvPicPr>
          <p:cNvPr id="23" name="Picture 22"/>
          <p:cNvPicPr>
            <a:picLocks noChangeAspect="1"/>
          </p:cNvPicPr>
          <p:nvPr/>
        </p:nvPicPr>
        <p:blipFill>
          <a:blip r:embed="rId2"/>
          <a:stretch>
            <a:fillRect/>
          </a:stretch>
        </p:blipFill>
        <p:spPr>
          <a:xfrm>
            <a:off x="6147580" y="4889500"/>
            <a:ext cx="1498600" cy="1498600"/>
          </a:xfrm>
          <a:prstGeom prst="rect">
            <a:avLst/>
          </a:prstGeom>
        </p:spPr>
      </p:pic>
      <p:sp>
        <p:nvSpPr>
          <p:cNvPr id="24" name="TextBox 23"/>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6" name="Straight Arrow Connector 25"/>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8" name="TextBox 27"/>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 name="TextBox 1"/>
          <p:cNvSpPr txBox="1"/>
          <p:nvPr/>
        </p:nvSpPr>
        <p:spPr>
          <a:xfrm>
            <a:off x="6248400" y="6387068"/>
            <a:ext cx="1492716"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endParaRPr lang="en-US" dirty="0">
              <a:solidFill>
                <a:schemeClr val="accent3"/>
              </a:solidFill>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Assigning Probabilities over Discrete Sets</a:t>
            </a:r>
            <a:endParaRPr lang="en-US" b="1" dirty="0">
              <a:solidFill>
                <a:srgbClr val="C00000"/>
              </a:solidFill>
            </a:endParaRPr>
          </a:p>
        </p:txBody>
      </p:sp>
      <p:sp>
        <p:nvSpPr>
          <p:cNvPr id="3" name="Content Placeholder 2"/>
          <p:cNvSpPr>
            <a:spLocks noGrp="1"/>
          </p:cNvSpPr>
          <p:nvPr>
            <p:ph idx="1"/>
          </p:nvPr>
        </p:nvSpPr>
        <p:spPr/>
        <p:txBody>
          <a:bodyPr>
            <a:normAutofit fontScale="92500" lnSpcReduction="10000"/>
          </a:bodyPr>
          <a:lstStyle/>
          <a:p>
            <a:r>
              <a:rPr lang="en-US" dirty="0"/>
              <a:t>Segmentation:</a:t>
            </a:r>
          </a:p>
          <a:p>
            <a:pPr lvl="1"/>
            <a:r>
              <a:rPr lang="en-US" i="1" dirty="0" smtClean="0"/>
              <a:t>Ireturnedandsawunderthesunthattheraceisnottotheswiftnorthebattletothestrong…</a:t>
            </a:r>
          </a:p>
          <a:p>
            <a:pPr lvl="5"/>
            <a:endParaRPr lang="en-US" dirty="0"/>
          </a:p>
          <a:p>
            <a:pPr lvl="1"/>
            <a:r>
              <a:rPr lang="en-US" dirty="0" smtClean="0"/>
              <a:t>“All </a:t>
            </a:r>
            <a:r>
              <a:rPr lang="en-US" dirty="0" err="1" smtClean="0"/>
              <a:t>generatable</a:t>
            </a:r>
            <a:r>
              <a:rPr lang="en-US" dirty="0"/>
              <a:t> </a:t>
            </a:r>
            <a:r>
              <a:rPr lang="en-US" dirty="0" smtClean="0"/>
              <a:t>sentences are equally likely”?</a:t>
            </a:r>
            <a:endParaRPr lang="en-US" dirty="0"/>
          </a:p>
          <a:p>
            <a:pPr lvl="3"/>
            <a:endParaRPr lang="en-US" dirty="0"/>
          </a:p>
          <a:p>
            <a:r>
              <a:rPr lang="en-US" dirty="0"/>
              <a:t>With correction</a:t>
            </a:r>
            <a:r>
              <a:rPr lang="en-US" i="1" dirty="0"/>
              <a:t>:</a:t>
            </a:r>
          </a:p>
          <a:p>
            <a:pPr lvl="1"/>
            <a:r>
              <a:rPr lang="en-US" i="1" dirty="0" smtClean="0"/>
              <a:t>Iretrunedandsawunnderthhesunthettheraceisnottothesviftnorthebatletothestrong…</a:t>
            </a:r>
          </a:p>
          <a:p>
            <a:pPr lvl="4"/>
            <a:endParaRPr lang="en-US" dirty="0" smtClean="0"/>
          </a:p>
          <a:p>
            <a:pPr lvl="1"/>
            <a:r>
              <a:rPr lang="en-US" dirty="0" smtClean="0"/>
              <a:t>“All </a:t>
            </a:r>
            <a:r>
              <a:rPr lang="en-US" dirty="0" err="1" smtClean="0"/>
              <a:t>generatable</a:t>
            </a:r>
            <a:r>
              <a:rPr lang="en-US" dirty="0" smtClean="0"/>
              <a:t> sentences are equally likely”?</a:t>
            </a:r>
            <a:endParaRPr lang="en-US" dirty="0"/>
          </a:p>
        </p:txBody>
      </p:sp>
    </p:spTree>
    <p:extLst>
      <p:ext uri="{BB962C8B-B14F-4D97-AF65-F5344CB8AC3E}">
        <p14:creationId xmlns:p14="http://schemas.microsoft.com/office/powerpoint/2010/main" val="128246130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13" name="Rectangle 12"/>
          <p:cNvSpPr/>
          <p:nvPr/>
        </p:nvSpPr>
        <p:spPr>
          <a:xfrm>
            <a:off x="457202" y="2284512"/>
            <a:ext cx="1236675"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6" idx="0"/>
          </p:cNvCxnSpPr>
          <p:nvPr/>
        </p:nvCxnSpPr>
        <p:spPr>
          <a:xfrm rot="5400000" flipH="1" flipV="1">
            <a:off x="1625032" y="1735020"/>
            <a:ext cx="1588" cy="1098984"/>
          </a:xfrm>
          <a:prstGeom prst="curvedConnector3">
            <a:avLst>
              <a:gd name="adj1" fmla="val 14395466"/>
            </a:avLst>
          </a:prstGeom>
          <a:ln>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
          <a:stretch>
            <a:fillRect/>
          </a:stretch>
        </p:blipFill>
        <p:spPr>
          <a:xfrm>
            <a:off x="457200" y="4889500"/>
            <a:ext cx="1498600" cy="1498600"/>
          </a:xfrm>
          <a:prstGeom prst="rect">
            <a:avLst/>
          </a:prstGeom>
        </p:spPr>
      </p:pic>
      <p:pic>
        <p:nvPicPr>
          <p:cNvPr id="9" name="Picture 8"/>
          <p:cNvPicPr>
            <a:picLocks noChangeAspect="1"/>
          </p:cNvPicPr>
          <p:nvPr/>
        </p:nvPicPr>
        <p:blipFill>
          <a:blip r:embed="rId2"/>
          <a:stretch>
            <a:fillRect/>
          </a:stretch>
        </p:blipFill>
        <p:spPr>
          <a:xfrm>
            <a:off x="1651000" y="5257800"/>
            <a:ext cx="1498600" cy="1498600"/>
          </a:xfrm>
          <a:prstGeom prst="rect">
            <a:avLst/>
          </a:prstGeom>
        </p:spPr>
      </p:pic>
      <p:pic>
        <p:nvPicPr>
          <p:cNvPr id="10" name="Picture 9"/>
          <p:cNvPicPr>
            <a:picLocks noChangeAspect="1"/>
          </p:cNvPicPr>
          <p:nvPr/>
        </p:nvPicPr>
        <p:blipFill>
          <a:blip r:embed="rId2"/>
          <a:stretch>
            <a:fillRect/>
          </a:stretch>
        </p:blipFill>
        <p:spPr>
          <a:xfrm>
            <a:off x="3060700" y="4724400"/>
            <a:ext cx="1498600" cy="1498600"/>
          </a:xfrm>
          <a:prstGeom prst="rect">
            <a:avLst/>
          </a:prstGeom>
        </p:spPr>
      </p:pic>
      <p:pic>
        <p:nvPicPr>
          <p:cNvPr id="11" name="Picture 10"/>
          <p:cNvPicPr>
            <a:picLocks noChangeAspect="1"/>
          </p:cNvPicPr>
          <p:nvPr/>
        </p:nvPicPr>
        <p:blipFill>
          <a:blip r:embed="rId2"/>
          <a:stretch>
            <a:fillRect/>
          </a:stretch>
        </p:blipFill>
        <p:spPr>
          <a:xfrm>
            <a:off x="4267200" y="5359400"/>
            <a:ext cx="1498600" cy="1498600"/>
          </a:xfrm>
          <a:prstGeom prst="rect">
            <a:avLst/>
          </a:prstGeom>
        </p:spPr>
      </p:pic>
      <p:pic>
        <p:nvPicPr>
          <p:cNvPr id="12" name="Picture 11"/>
          <p:cNvPicPr>
            <a:picLocks noChangeAspect="1"/>
          </p:cNvPicPr>
          <p:nvPr/>
        </p:nvPicPr>
        <p:blipFill>
          <a:blip r:embed="rId2"/>
          <a:stretch>
            <a:fillRect/>
          </a:stretch>
        </p:blipFill>
        <p:spPr>
          <a:xfrm>
            <a:off x="6147580" y="4889500"/>
            <a:ext cx="1498600" cy="1498600"/>
          </a:xfrm>
          <a:prstGeom prst="rect">
            <a:avLst/>
          </a:prstGeom>
        </p:spPr>
      </p:pic>
      <p:sp>
        <p:nvSpPr>
          <p:cNvPr id="14" name="TextBox 13"/>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16" name="TextBox 15"/>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17" name="Straight Arrow Connector 16"/>
          <p:cNvCxnSpPr/>
          <p:nvPr/>
        </p:nvCxnSpPr>
        <p:spPr>
          <a:xfrm rot="5400000">
            <a:off x="3499644" y="441880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19" name="TextBox 18"/>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0" name="TextBox 19"/>
          <p:cNvSpPr txBox="1"/>
          <p:nvPr/>
        </p:nvSpPr>
        <p:spPr>
          <a:xfrm>
            <a:off x="2895600" y="5943600"/>
            <a:ext cx="1598853"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r>
              <a:rPr lang="en-US" dirty="0" smtClean="0">
                <a:latin typeface="+mn-lt"/>
              </a:rPr>
              <a:t> I</a:t>
            </a:r>
            <a:endParaRPr lang="en-US" dirty="0">
              <a:latin typeface="+mn-lt"/>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13" name="Rectangle 12"/>
          <p:cNvSpPr/>
          <p:nvPr/>
        </p:nvSpPr>
        <p:spPr>
          <a:xfrm>
            <a:off x="457202" y="2284512"/>
            <a:ext cx="219797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7" idx="0"/>
          </p:cNvCxnSpPr>
          <p:nvPr/>
        </p:nvCxnSpPr>
        <p:spPr>
          <a:xfrm rot="5400000" flipH="1" flipV="1">
            <a:off x="2251028" y="1589671"/>
            <a:ext cx="1588" cy="1389682"/>
          </a:xfrm>
          <a:prstGeom prst="curvedConnector3">
            <a:avLst>
              <a:gd name="adj1" fmla="val 14395466"/>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2"/>
          <a:stretch>
            <a:fillRect/>
          </a:stretch>
        </p:blipFill>
        <p:spPr>
          <a:xfrm>
            <a:off x="457200" y="4889500"/>
            <a:ext cx="1498600" cy="1498600"/>
          </a:xfrm>
          <a:prstGeom prst="rect">
            <a:avLst/>
          </a:prstGeom>
        </p:spPr>
      </p:pic>
      <p:pic>
        <p:nvPicPr>
          <p:cNvPr id="10" name="Picture 9"/>
          <p:cNvPicPr>
            <a:picLocks noChangeAspect="1"/>
          </p:cNvPicPr>
          <p:nvPr/>
        </p:nvPicPr>
        <p:blipFill>
          <a:blip r:embed="rId2"/>
          <a:stretch>
            <a:fillRect/>
          </a:stretch>
        </p:blipFill>
        <p:spPr>
          <a:xfrm>
            <a:off x="1651000" y="5257800"/>
            <a:ext cx="1498600" cy="1498600"/>
          </a:xfrm>
          <a:prstGeom prst="rect">
            <a:avLst/>
          </a:prstGeom>
        </p:spPr>
      </p:pic>
      <p:pic>
        <p:nvPicPr>
          <p:cNvPr id="11" name="Picture 10"/>
          <p:cNvPicPr>
            <a:picLocks noChangeAspect="1"/>
          </p:cNvPicPr>
          <p:nvPr/>
        </p:nvPicPr>
        <p:blipFill>
          <a:blip r:embed="rId2"/>
          <a:stretch>
            <a:fillRect/>
          </a:stretch>
        </p:blipFill>
        <p:spPr>
          <a:xfrm>
            <a:off x="3060700" y="4724400"/>
            <a:ext cx="1498600" cy="1498600"/>
          </a:xfrm>
          <a:prstGeom prst="rect">
            <a:avLst/>
          </a:prstGeom>
        </p:spPr>
      </p:pic>
      <p:pic>
        <p:nvPicPr>
          <p:cNvPr id="12" name="Picture 11"/>
          <p:cNvPicPr>
            <a:picLocks noChangeAspect="1"/>
          </p:cNvPicPr>
          <p:nvPr/>
        </p:nvPicPr>
        <p:blipFill>
          <a:blip r:embed="rId2"/>
          <a:stretch>
            <a:fillRect/>
          </a:stretch>
        </p:blipFill>
        <p:spPr>
          <a:xfrm>
            <a:off x="4267200" y="5359400"/>
            <a:ext cx="1498600" cy="1498600"/>
          </a:xfrm>
          <a:prstGeom prst="rect">
            <a:avLst/>
          </a:prstGeom>
        </p:spPr>
      </p:pic>
      <p:pic>
        <p:nvPicPr>
          <p:cNvPr id="14" name="Picture 13"/>
          <p:cNvPicPr>
            <a:picLocks noChangeAspect="1"/>
          </p:cNvPicPr>
          <p:nvPr/>
        </p:nvPicPr>
        <p:blipFill>
          <a:blip r:embed="rId2"/>
          <a:stretch>
            <a:fillRect/>
          </a:stretch>
        </p:blipFill>
        <p:spPr>
          <a:xfrm>
            <a:off x="6147580" y="4889500"/>
            <a:ext cx="1498600" cy="1498600"/>
          </a:xfrm>
          <a:prstGeom prst="rect">
            <a:avLst/>
          </a:prstGeom>
        </p:spPr>
      </p:pic>
      <p:sp>
        <p:nvSpPr>
          <p:cNvPr id="16" name="TextBox 15"/>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17" name="TextBox 16"/>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18" name="Straight Arrow Connector 17"/>
          <p:cNvCxnSpPr/>
          <p:nvPr/>
        </p:nvCxnSpPr>
        <p:spPr>
          <a:xfrm rot="5400000">
            <a:off x="4793456" y="495855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0" name="TextBox 19"/>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1" name="TextBox 20"/>
          <p:cNvSpPr txBox="1"/>
          <p:nvPr/>
        </p:nvSpPr>
        <p:spPr>
          <a:xfrm>
            <a:off x="3695026" y="6488668"/>
            <a:ext cx="2125214"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r>
              <a:rPr lang="en-US" dirty="0" smtClean="0">
                <a:latin typeface="+mn-lt"/>
              </a:rPr>
              <a:t> I want</a:t>
            </a:r>
            <a:endParaRPr lang="en-US" dirty="0">
              <a:latin typeface="+mn-lt"/>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13" name="Rectangle 12"/>
          <p:cNvSpPr/>
          <p:nvPr/>
        </p:nvSpPr>
        <p:spPr>
          <a:xfrm>
            <a:off x="457201" y="2284512"/>
            <a:ext cx="2810729"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8" idx="0"/>
          </p:cNvCxnSpPr>
          <p:nvPr/>
        </p:nvCxnSpPr>
        <p:spPr>
          <a:xfrm rot="16200000" flipH="1">
            <a:off x="2797439" y="1349639"/>
            <a:ext cx="1488" cy="1871234"/>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stretch>
            <a:fillRect/>
          </a:stretch>
        </p:blipFill>
        <p:spPr>
          <a:xfrm>
            <a:off x="457200" y="4889500"/>
            <a:ext cx="1498600" cy="1498600"/>
          </a:xfrm>
          <a:prstGeom prst="rect">
            <a:avLst/>
          </a:prstGeom>
        </p:spPr>
      </p:pic>
      <p:pic>
        <p:nvPicPr>
          <p:cNvPr id="11" name="Picture 10"/>
          <p:cNvPicPr>
            <a:picLocks noChangeAspect="1"/>
          </p:cNvPicPr>
          <p:nvPr/>
        </p:nvPicPr>
        <p:blipFill>
          <a:blip r:embed="rId2"/>
          <a:stretch>
            <a:fillRect/>
          </a:stretch>
        </p:blipFill>
        <p:spPr>
          <a:xfrm>
            <a:off x="1651000" y="5257800"/>
            <a:ext cx="1498600" cy="1498600"/>
          </a:xfrm>
          <a:prstGeom prst="rect">
            <a:avLst/>
          </a:prstGeom>
        </p:spPr>
      </p:pic>
      <p:pic>
        <p:nvPicPr>
          <p:cNvPr id="12" name="Picture 11"/>
          <p:cNvPicPr>
            <a:picLocks noChangeAspect="1"/>
          </p:cNvPicPr>
          <p:nvPr/>
        </p:nvPicPr>
        <p:blipFill>
          <a:blip r:embed="rId2"/>
          <a:stretch>
            <a:fillRect/>
          </a:stretch>
        </p:blipFill>
        <p:spPr>
          <a:xfrm>
            <a:off x="3060700" y="4724400"/>
            <a:ext cx="1498600" cy="1498600"/>
          </a:xfrm>
          <a:prstGeom prst="rect">
            <a:avLst/>
          </a:prstGeom>
        </p:spPr>
      </p:pic>
      <p:pic>
        <p:nvPicPr>
          <p:cNvPr id="14" name="Picture 13"/>
          <p:cNvPicPr>
            <a:picLocks noChangeAspect="1"/>
          </p:cNvPicPr>
          <p:nvPr/>
        </p:nvPicPr>
        <p:blipFill>
          <a:blip r:embed="rId2"/>
          <a:stretch>
            <a:fillRect/>
          </a:stretch>
        </p:blipFill>
        <p:spPr>
          <a:xfrm>
            <a:off x="4267200" y="5359400"/>
            <a:ext cx="1498600" cy="1498600"/>
          </a:xfrm>
          <a:prstGeom prst="rect">
            <a:avLst/>
          </a:prstGeom>
        </p:spPr>
      </p:pic>
      <p:pic>
        <p:nvPicPr>
          <p:cNvPr id="16" name="Picture 15"/>
          <p:cNvPicPr>
            <a:picLocks noChangeAspect="1"/>
          </p:cNvPicPr>
          <p:nvPr/>
        </p:nvPicPr>
        <p:blipFill>
          <a:blip r:embed="rId2"/>
          <a:stretch>
            <a:fillRect/>
          </a:stretch>
        </p:blipFill>
        <p:spPr>
          <a:xfrm>
            <a:off x="6147580" y="4889500"/>
            <a:ext cx="1498600" cy="1498600"/>
          </a:xfrm>
          <a:prstGeom prst="rect">
            <a:avLst/>
          </a:prstGeom>
        </p:spPr>
      </p:pic>
      <p:sp>
        <p:nvSpPr>
          <p:cNvPr id="17" name="TextBox 16"/>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18" name="TextBox 17"/>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19" name="Straight Arrow Connector 18"/>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1" name="TextBox 20"/>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2" name="TextBox 21"/>
          <p:cNvSpPr txBox="1"/>
          <p:nvPr/>
        </p:nvSpPr>
        <p:spPr>
          <a:xfrm>
            <a:off x="5765800" y="6304002"/>
            <a:ext cx="2287969"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r>
              <a:rPr lang="en-US" dirty="0" smtClean="0">
                <a:latin typeface="+mn-lt"/>
              </a:rPr>
              <a:t> I want a</a:t>
            </a:r>
            <a:endParaRPr lang="en-US" dirty="0">
              <a:latin typeface="+mn-l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3" name="Rectangle 12"/>
          <p:cNvSpPr/>
          <p:nvPr/>
        </p:nvSpPr>
        <p:spPr>
          <a:xfrm>
            <a:off x="457201" y="2284512"/>
            <a:ext cx="3742469"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9" idx="0"/>
          </p:cNvCxnSpPr>
          <p:nvPr/>
        </p:nvCxnSpPr>
        <p:spPr>
          <a:xfrm rot="16200000" flipH="1">
            <a:off x="3441077" y="1171871"/>
            <a:ext cx="1488" cy="2226770"/>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2"/>
          <a:stretch>
            <a:fillRect/>
          </a:stretch>
        </p:blipFill>
        <p:spPr>
          <a:xfrm>
            <a:off x="457200" y="4889500"/>
            <a:ext cx="1498600" cy="1498600"/>
          </a:xfrm>
          <a:prstGeom prst="rect">
            <a:avLst/>
          </a:prstGeom>
        </p:spPr>
      </p:pic>
      <p:pic>
        <p:nvPicPr>
          <p:cNvPr id="12" name="Picture 11"/>
          <p:cNvPicPr>
            <a:picLocks noChangeAspect="1"/>
          </p:cNvPicPr>
          <p:nvPr/>
        </p:nvPicPr>
        <p:blipFill>
          <a:blip r:embed="rId2"/>
          <a:stretch>
            <a:fillRect/>
          </a:stretch>
        </p:blipFill>
        <p:spPr>
          <a:xfrm>
            <a:off x="1651000" y="5257800"/>
            <a:ext cx="1498600" cy="1498600"/>
          </a:xfrm>
          <a:prstGeom prst="rect">
            <a:avLst/>
          </a:prstGeom>
        </p:spPr>
      </p:pic>
      <p:pic>
        <p:nvPicPr>
          <p:cNvPr id="14" name="Picture 13"/>
          <p:cNvPicPr>
            <a:picLocks noChangeAspect="1"/>
          </p:cNvPicPr>
          <p:nvPr/>
        </p:nvPicPr>
        <p:blipFill>
          <a:blip r:embed="rId2"/>
          <a:stretch>
            <a:fillRect/>
          </a:stretch>
        </p:blipFill>
        <p:spPr>
          <a:xfrm>
            <a:off x="3060700" y="4724400"/>
            <a:ext cx="1498600" cy="1498600"/>
          </a:xfrm>
          <a:prstGeom prst="rect">
            <a:avLst/>
          </a:prstGeom>
        </p:spPr>
      </p:pic>
      <p:pic>
        <p:nvPicPr>
          <p:cNvPr id="16" name="Picture 15"/>
          <p:cNvPicPr>
            <a:picLocks noChangeAspect="1"/>
          </p:cNvPicPr>
          <p:nvPr/>
        </p:nvPicPr>
        <p:blipFill>
          <a:blip r:embed="rId2"/>
          <a:stretch>
            <a:fillRect/>
          </a:stretch>
        </p:blipFill>
        <p:spPr>
          <a:xfrm>
            <a:off x="4267200" y="5359400"/>
            <a:ext cx="1498600" cy="1498600"/>
          </a:xfrm>
          <a:prstGeom prst="rect">
            <a:avLst/>
          </a:prstGeom>
        </p:spPr>
      </p:pic>
      <p:pic>
        <p:nvPicPr>
          <p:cNvPr id="17" name="Picture 16"/>
          <p:cNvPicPr>
            <a:picLocks noChangeAspect="1"/>
          </p:cNvPicPr>
          <p:nvPr/>
        </p:nvPicPr>
        <p:blipFill>
          <a:blip r:embed="rId2"/>
          <a:stretch>
            <a:fillRect/>
          </a:stretch>
        </p:blipFill>
        <p:spPr>
          <a:xfrm>
            <a:off x="6147580" y="4889500"/>
            <a:ext cx="1498600" cy="1498600"/>
          </a:xfrm>
          <a:prstGeom prst="rect">
            <a:avLst/>
          </a:prstGeom>
        </p:spPr>
      </p:pic>
      <p:sp>
        <p:nvSpPr>
          <p:cNvPr id="18" name="TextBox 17"/>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19" name="TextBox 18"/>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0" name="Straight Arrow Connector 19"/>
          <p:cNvCxnSpPr/>
          <p:nvPr/>
        </p:nvCxnSpPr>
        <p:spPr>
          <a:xfrm rot="5400000">
            <a:off x="3499644" y="441880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2" name="TextBox 21"/>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3" name="TextBox 22"/>
          <p:cNvSpPr txBox="1"/>
          <p:nvPr/>
        </p:nvSpPr>
        <p:spPr>
          <a:xfrm>
            <a:off x="2133600" y="6426520"/>
            <a:ext cx="2826415"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r>
              <a:rPr lang="en-US" dirty="0" smtClean="0">
                <a:latin typeface="+mn-lt"/>
              </a:rPr>
              <a:t> I want a flight</a:t>
            </a:r>
            <a:endParaRPr lang="en-US" dirty="0">
              <a:latin typeface="+mn-lt"/>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sp>
        <p:nvSpPr>
          <p:cNvPr id="13" name="Rectangle 12"/>
          <p:cNvSpPr/>
          <p:nvPr/>
        </p:nvSpPr>
        <p:spPr>
          <a:xfrm>
            <a:off x="457201" y="2284512"/>
            <a:ext cx="4343399"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10" idx="0"/>
          </p:cNvCxnSpPr>
          <p:nvPr/>
        </p:nvCxnSpPr>
        <p:spPr>
          <a:xfrm rot="16200000" flipH="1">
            <a:off x="3995288" y="918125"/>
            <a:ext cx="1488" cy="2734263"/>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7200" y="4889500"/>
            <a:ext cx="1498600" cy="1498600"/>
          </a:xfrm>
          <a:prstGeom prst="rect">
            <a:avLst/>
          </a:prstGeom>
        </p:spPr>
      </p:pic>
      <p:pic>
        <p:nvPicPr>
          <p:cNvPr id="14" name="Picture 13"/>
          <p:cNvPicPr>
            <a:picLocks noChangeAspect="1"/>
          </p:cNvPicPr>
          <p:nvPr/>
        </p:nvPicPr>
        <p:blipFill>
          <a:blip r:embed="rId2"/>
          <a:stretch>
            <a:fillRect/>
          </a:stretch>
        </p:blipFill>
        <p:spPr>
          <a:xfrm>
            <a:off x="1651000" y="5257800"/>
            <a:ext cx="1498600" cy="1498600"/>
          </a:xfrm>
          <a:prstGeom prst="rect">
            <a:avLst/>
          </a:prstGeom>
        </p:spPr>
      </p:pic>
      <p:pic>
        <p:nvPicPr>
          <p:cNvPr id="16" name="Picture 15"/>
          <p:cNvPicPr>
            <a:picLocks noChangeAspect="1"/>
          </p:cNvPicPr>
          <p:nvPr/>
        </p:nvPicPr>
        <p:blipFill>
          <a:blip r:embed="rId2"/>
          <a:stretch>
            <a:fillRect/>
          </a:stretch>
        </p:blipFill>
        <p:spPr>
          <a:xfrm>
            <a:off x="3060700" y="4724400"/>
            <a:ext cx="1498600" cy="1498600"/>
          </a:xfrm>
          <a:prstGeom prst="rect">
            <a:avLst/>
          </a:prstGeom>
        </p:spPr>
      </p:pic>
      <p:pic>
        <p:nvPicPr>
          <p:cNvPr id="17" name="Picture 16"/>
          <p:cNvPicPr>
            <a:picLocks noChangeAspect="1"/>
          </p:cNvPicPr>
          <p:nvPr/>
        </p:nvPicPr>
        <p:blipFill>
          <a:blip r:embed="rId2"/>
          <a:stretch>
            <a:fillRect/>
          </a:stretch>
        </p:blipFill>
        <p:spPr>
          <a:xfrm>
            <a:off x="4267200" y="5359400"/>
            <a:ext cx="1498600" cy="1498600"/>
          </a:xfrm>
          <a:prstGeom prst="rect">
            <a:avLst/>
          </a:prstGeom>
        </p:spPr>
      </p:pic>
      <p:pic>
        <p:nvPicPr>
          <p:cNvPr id="18" name="Picture 17"/>
          <p:cNvPicPr>
            <a:picLocks noChangeAspect="1"/>
          </p:cNvPicPr>
          <p:nvPr/>
        </p:nvPicPr>
        <p:blipFill>
          <a:blip r:embed="rId2"/>
          <a:stretch>
            <a:fillRect/>
          </a:stretch>
        </p:blipFill>
        <p:spPr>
          <a:xfrm>
            <a:off x="6147580" y="4889500"/>
            <a:ext cx="1498600" cy="1498600"/>
          </a:xfrm>
          <a:prstGeom prst="rect">
            <a:avLst/>
          </a:prstGeom>
        </p:spPr>
      </p:pic>
      <p:sp>
        <p:nvSpPr>
          <p:cNvPr id="19" name="TextBox 18"/>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0" name="TextBox 19"/>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1" name="Straight Arrow Connector 20"/>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3" name="TextBox 22"/>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4" name="TextBox 23"/>
          <p:cNvSpPr txBox="1"/>
          <p:nvPr/>
        </p:nvSpPr>
        <p:spPr>
          <a:xfrm>
            <a:off x="5445586" y="6194891"/>
            <a:ext cx="3073791"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r>
              <a:rPr lang="en-US" dirty="0" smtClean="0">
                <a:latin typeface="+mn-lt"/>
              </a:rPr>
              <a:t> I want a flight to</a:t>
            </a:r>
            <a:endParaRPr lang="en-US" dirty="0">
              <a:latin typeface="+mn-lt"/>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sp>
        <p:nvSpPr>
          <p:cNvPr id="11" name="TextBox 10"/>
          <p:cNvSpPr txBox="1"/>
          <p:nvPr/>
        </p:nvSpPr>
        <p:spPr>
          <a:xfrm>
            <a:off x="5925728" y="2286000"/>
            <a:ext cx="275311" cy="523220"/>
          </a:xfrm>
          <a:prstGeom prst="rect">
            <a:avLst/>
          </a:prstGeom>
          <a:noFill/>
        </p:spPr>
        <p:txBody>
          <a:bodyPr wrap="none" rtlCol="0">
            <a:spAutoFit/>
          </a:bodyPr>
          <a:lstStyle/>
          <a:p>
            <a:r>
              <a:rPr lang="en-US" sz="2800">
                <a:latin typeface="+mn-lt"/>
              </a:rPr>
              <a:t>.</a:t>
            </a:r>
          </a:p>
        </p:txBody>
      </p:sp>
      <p:sp>
        <p:nvSpPr>
          <p:cNvPr id="13" name="Rectangle 12"/>
          <p:cNvSpPr/>
          <p:nvPr/>
        </p:nvSpPr>
        <p:spPr>
          <a:xfrm>
            <a:off x="457201" y="2284512"/>
            <a:ext cx="5468528"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11" idx="0"/>
          </p:cNvCxnSpPr>
          <p:nvPr/>
        </p:nvCxnSpPr>
        <p:spPr>
          <a:xfrm rot="16200000" flipH="1">
            <a:off x="4626680" y="849297"/>
            <a:ext cx="1488" cy="2871919"/>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2"/>
          <a:stretch>
            <a:fillRect/>
          </a:stretch>
        </p:blipFill>
        <p:spPr>
          <a:xfrm>
            <a:off x="457200" y="4889500"/>
            <a:ext cx="1498600" cy="1498600"/>
          </a:xfrm>
          <a:prstGeom prst="rect">
            <a:avLst/>
          </a:prstGeom>
        </p:spPr>
      </p:pic>
      <p:pic>
        <p:nvPicPr>
          <p:cNvPr id="16" name="Picture 15"/>
          <p:cNvPicPr>
            <a:picLocks noChangeAspect="1"/>
          </p:cNvPicPr>
          <p:nvPr/>
        </p:nvPicPr>
        <p:blipFill>
          <a:blip r:embed="rId2"/>
          <a:stretch>
            <a:fillRect/>
          </a:stretch>
        </p:blipFill>
        <p:spPr>
          <a:xfrm>
            <a:off x="1651000" y="5257800"/>
            <a:ext cx="1498600" cy="1498600"/>
          </a:xfrm>
          <a:prstGeom prst="rect">
            <a:avLst/>
          </a:prstGeom>
        </p:spPr>
      </p:pic>
      <p:pic>
        <p:nvPicPr>
          <p:cNvPr id="17" name="Picture 16"/>
          <p:cNvPicPr>
            <a:picLocks noChangeAspect="1"/>
          </p:cNvPicPr>
          <p:nvPr/>
        </p:nvPicPr>
        <p:blipFill>
          <a:blip r:embed="rId2"/>
          <a:stretch>
            <a:fillRect/>
          </a:stretch>
        </p:blipFill>
        <p:spPr>
          <a:xfrm>
            <a:off x="3060700" y="4724400"/>
            <a:ext cx="1498600" cy="1498600"/>
          </a:xfrm>
          <a:prstGeom prst="rect">
            <a:avLst/>
          </a:prstGeom>
        </p:spPr>
      </p:pic>
      <p:pic>
        <p:nvPicPr>
          <p:cNvPr id="18" name="Picture 17"/>
          <p:cNvPicPr>
            <a:picLocks noChangeAspect="1"/>
          </p:cNvPicPr>
          <p:nvPr/>
        </p:nvPicPr>
        <p:blipFill>
          <a:blip r:embed="rId2"/>
          <a:stretch>
            <a:fillRect/>
          </a:stretch>
        </p:blipFill>
        <p:spPr>
          <a:xfrm>
            <a:off x="4267200" y="5359400"/>
            <a:ext cx="1498600" cy="1498600"/>
          </a:xfrm>
          <a:prstGeom prst="rect">
            <a:avLst/>
          </a:prstGeom>
        </p:spPr>
      </p:pic>
      <p:pic>
        <p:nvPicPr>
          <p:cNvPr id="19" name="Picture 18"/>
          <p:cNvPicPr>
            <a:picLocks noChangeAspect="1"/>
          </p:cNvPicPr>
          <p:nvPr/>
        </p:nvPicPr>
        <p:blipFill>
          <a:blip r:embed="rId2"/>
          <a:stretch>
            <a:fillRect/>
          </a:stretch>
        </p:blipFill>
        <p:spPr>
          <a:xfrm>
            <a:off x="6147580" y="4889500"/>
            <a:ext cx="1498600" cy="1498600"/>
          </a:xfrm>
          <a:prstGeom prst="rect">
            <a:avLst/>
          </a:prstGeom>
        </p:spPr>
      </p:pic>
      <p:sp>
        <p:nvSpPr>
          <p:cNvPr id="20" name="TextBox 19"/>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1" name="TextBox 20"/>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2" name="Straight Arrow Connector 21"/>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4" name="TextBox 23"/>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5445586" y="6194891"/>
            <a:ext cx="3730558"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r>
              <a:rPr lang="en-US" dirty="0" smtClean="0">
                <a:latin typeface="+mn-lt"/>
              </a:rPr>
              <a:t> I want a flight to Lisbon</a:t>
            </a:r>
            <a:endParaRPr lang="en-US" dirty="0">
              <a:latin typeface="+mn-lt"/>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sp>
        <p:nvSpPr>
          <p:cNvPr id="11" name="TextBox 10"/>
          <p:cNvSpPr txBox="1"/>
          <p:nvPr/>
        </p:nvSpPr>
        <p:spPr>
          <a:xfrm>
            <a:off x="5925728" y="2286000"/>
            <a:ext cx="275311" cy="523220"/>
          </a:xfrm>
          <a:prstGeom prst="rect">
            <a:avLst/>
          </a:prstGeom>
          <a:noFill/>
        </p:spPr>
        <p:txBody>
          <a:bodyPr wrap="none" rtlCol="0">
            <a:spAutoFit/>
          </a:bodyPr>
          <a:lstStyle/>
          <a:p>
            <a:r>
              <a:rPr lang="en-US" sz="2800">
                <a:latin typeface="+mn-lt"/>
              </a:rPr>
              <a:t>.</a:t>
            </a:r>
          </a:p>
        </p:txBody>
      </p:sp>
      <p:sp>
        <p:nvSpPr>
          <p:cNvPr id="12" name="TextBox 11"/>
          <p:cNvSpPr txBox="1"/>
          <p:nvPr/>
        </p:nvSpPr>
        <p:spPr>
          <a:xfrm>
            <a:off x="6201039" y="2284512"/>
            <a:ext cx="815848" cy="523220"/>
          </a:xfrm>
          <a:prstGeom prst="rect">
            <a:avLst/>
          </a:prstGeom>
          <a:noFill/>
        </p:spPr>
        <p:txBody>
          <a:bodyPr wrap="none" rtlCol="0">
            <a:spAutoFit/>
          </a:bodyPr>
          <a:lstStyle/>
          <a:p>
            <a:r>
              <a:rPr lang="en-US" sz="2800">
                <a:solidFill>
                  <a:schemeClr val="accent2"/>
                </a:solidFill>
                <a:latin typeface="+mn-lt"/>
              </a:rPr>
              <a:t>stop</a:t>
            </a:r>
          </a:p>
        </p:txBody>
      </p:sp>
      <p:sp>
        <p:nvSpPr>
          <p:cNvPr id="13" name="Rectangle 12"/>
          <p:cNvSpPr/>
          <p:nvPr/>
        </p:nvSpPr>
        <p:spPr>
          <a:xfrm>
            <a:off x="457200" y="2284512"/>
            <a:ext cx="5743839"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12" idx="0"/>
          </p:cNvCxnSpPr>
          <p:nvPr/>
        </p:nvCxnSpPr>
        <p:spPr>
          <a:xfrm rot="5400000" flipH="1" flipV="1">
            <a:off x="4969041" y="644591"/>
            <a:ext cx="1588" cy="3279843"/>
          </a:xfrm>
          <a:prstGeom prst="curvedConnector3">
            <a:avLst>
              <a:gd name="adj1" fmla="val 35257053"/>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2"/>
          <a:stretch>
            <a:fillRect/>
          </a:stretch>
        </p:blipFill>
        <p:spPr>
          <a:xfrm>
            <a:off x="457200" y="4889500"/>
            <a:ext cx="1498600" cy="1498600"/>
          </a:xfrm>
          <a:prstGeom prst="rect">
            <a:avLst/>
          </a:prstGeom>
        </p:spPr>
      </p:pic>
      <p:pic>
        <p:nvPicPr>
          <p:cNvPr id="16" name="Picture 15"/>
          <p:cNvPicPr>
            <a:picLocks noChangeAspect="1"/>
          </p:cNvPicPr>
          <p:nvPr/>
        </p:nvPicPr>
        <p:blipFill>
          <a:blip r:embed="rId2"/>
          <a:stretch>
            <a:fillRect/>
          </a:stretch>
        </p:blipFill>
        <p:spPr>
          <a:xfrm>
            <a:off x="1651000" y="5257800"/>
            <a:ext cx="1498600" cy="1498600"/>
          </a:xfrm>
          <a:prstGeom prst="rect">
            <a:avLst/>
          </a:prstGeom>
        </p:spPr>
      </p:pic>
      <p:pic>
        <p:nvPicPr>
          <p:cNvPr id="17" name="Picture 16"/>
          <p:cNvPicPr>
            <a:picLocks noChangeAspect="1"/>
          </p:cNvPicPr>
          <p:nvPr/>
        </p:nvPicPr>
        <p:blipFill>
          <a:blip r:embed="rId2"/>
          <a:stretch>
            <a:fillRect/>
          </a:stretch>
        </p:blipFill>
        <p:spPr>
          <a:xfrm>
            <a:off x="3060700" y="4724400"/>
            <a:ext cx="1498600" cy="1498600"/>
          </a:xfrm>
          <a:prstGeom prst="rect">
            <a:avLst/>
          </a:prstGeom>
        </p:spPr>
      </p:pic>
      <p:pic>
        <p:nvPicPr>
          <p:cNvPr id="18" name="Picture 17"/>
          <p:cNvPicPr>
            <a:picLocks noChangeAspect="1"/>
          </p:cNvPicPr>
          <p:nvPr/>
        </p:nvPicPr>
        <p:blipFill>
          <a:blip r:embed="rId2"/>
          <a:stretch>
            <a:fillRect/>
          </a:stretch>
        </p:blipFill>
        <p:spPr>
          <a:xfrm>
            <a:off x="4267200" y="5359400"/>
            <a:ext cx="1498600" cy="1498600"/>
          </a:xfrm>
          <a:prstGeom prst="rect">
            <a:avLst/>
          </a:prstGeom>
        </p:spPr>
      </p:pic>
      <p:pic>
        <p:nvPicPr>
          <p:cNvPr id="19" name="Picture 18"/>
          <p:cNvPicPr>
            <a:picLocks noChangeAspect="1"/>
          </p:cNvPicPr>
          <p:nvPr/>
        </p:nvPicPr>
        <p:blipFill>
          <a:blip r:embed="rId2"/>
          <a:stretch>
            <a:fillRect/>
          </a:stretch>
        </p:blipFill>
        <p:spPr>
          <a:xfrm>
            <a:off x="6147580" y="4889500"/>
            <a:ext cx="1498600" cy="1498600"/>
          </a:xfrm>
          <a:prstGeom prst="rect">
            <a:avLst/>
          </a:prstGeom>
        </p:spPr>
      </p:pic>
      <p:sp>
        <p:nvSpPr>
          <p:cNvPr id="20" name="TextBox 19"/>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1" name="TextBox 20"/>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2" name="Straight Arrow Connector 21"/>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4" name="TextBox 23"/>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5379185" y="6194891"/>
            <a:ext cx="3841015"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r>
              <a:rPr lang="en-US" dirty="0" smtClean="0">
                <a:latin typeface="+mn-lt"/>
              </a:rPr>
              <a:t> I want a flight to Lisbon .</a:t>
            </a:r>
            <a:endParaRPr lang="en-US" dirty="0">
              <a:latin typeface="+mn-lt"/>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sp>
        <p:nvSpPr>
          <p:cNvPr id="11" name="TextBox 10"/>
          <p:cNvSpPr txBox="1"/>
          <p:nvPr/>
        </p:nvSpPr>
        <p:spPr>
          <a:xfrm>
            <a:off x="5925728" y="2286000"/>
            <a:ext cx="275311" cy="523220"/>
          </a:xfrm>
          <a:prstGeom prst="rect">
            <a:avLst/>
          </a:prstGeom>
          <a:noFill/>
        </p:spPr>
        <p:txBody>
          <a:bodyPr wrap="none" rtlCol="0">
            <a:spAutoFit/>
          </a:bodyPr>
          <a:lstStyle/>
          <a:p>
            <a:r>
              <a:rPr lang="en-US" sz="2800">
                <a:latin typeface="+mn-lt"/>
              </a:rPr>
              <a:t>.</a:t>
            </a:r>
          </a:p>
        </p:txBody>
      </p:sp>
      <p:sp>
        <p:nvSpPr>
          <p:cNvPr id="12" name="TextBox 11"/>
          <p:cNvSpPr txBox="1"/>
          <p:nvPr/>
        </p:nvSpPr>
        <p:spPr>
          <a:xfrm>
            <a:off x="6201039" y="2284512"/>
            <a:ext cx="815848" cy="523220"/>
          </a:xfrm>
          <a:prstGeom prst="rect">
            <a:avLst/>
          </a:prstGeom>
          <a:noFill/>
        </p:spPr>
        <p:txBody>
          <a:bodyPr wrap="none" rtlCol="0">
            <a:spAutoFit/>
          </a:bodyPr>
          <a:lstStyle/>
          <a:p>
            <a:r>
              <a:rPr lang="en-US" sz="2800">
                <a:solidFill>
                  <a:schemeClr val="accent2"/>
                </a:solidFill>
                <a:latin typeface="+mn-lt"/>
              </a:rPr>
              <a:t>stop</a:t>
            </a:r>
          </a:p>
        </p:txBody>
      </p:sp>
      <p:sp>
        <p:nvSpPr>
          <p:cNvPr id="13" name="Rectangle 12"/>
          <p:cNvSpPr/>
          <p:nvPr/>
        </p:nvSpPr>
        <p:spPr>
          <a:xfrm>
            <a:off x="457200" y="2284512"/>
            <a:ext cx="5743839"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12" idx="0"/>
          </p:cNvCxnSpPr>
          <p:nvPr/>
        </p:nvCxnSpPr>
        <p:spPr>
          <a:xfrm rot="5400000" flipH="1" flipV="1">
            <a:off x="4969041" y="644591"/>
            <a:ext cx="1588" cy="3279843"/>
          </a:xfrm>
          <a:prstGeom prst="curvedConnector3">
            <a:avLst>
              <a:gd name="adj1" fmla="val 35257053"/>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2"/>
          <a:stretch>
            <a:fillRect/>
          </a:stretch>
        </p:blipFill>
        <p:spPr>
          <a:xfrm>
            <a:off x="457200" y="4889500"/>
            <a:ext cx="1498600" cy="1498600"/>
          </a:xfrm>
          <a:prstGeom prst="rect">
            <a:avLst/>
          </a:prstGeom>
        </p:spPr>
      </p:pic>
      <p:pic>
        <p:nvPicPr>
          <p:cNvPr id="16" name="Picture 15"/>
          <p:cNvPicPr>
            <a:picLocks noChangeAspect="1"/>
          </p:cNvPicPr>
          <p:nvPr/>
        </p:nvPicPr>
        <p:blipFill>
          <a:blip r:embed="rId2"/>
          <a:stretch>
            <a:fillRect/>
          </a:stretch>
        </p:blipFill>
        <p:spPr>
          <a:xfrm>
            <a:off x="1651000" y="5257800"/>
            <a:ext cx="1498600" cy="1498600"/>
          </a:xfrm>
          <a:prstGeom prst="rect">
            <a:avLst/>
          </a:prstGeom>
        </p:spPr>
      </p:pic>
      <p:pic>
        <p:nvPicPr>
          <p:cNvPr id="17" name="Picture 16"/>
          <p:cNvPicPr>
            <a:picLocks noChangeAspect="1"/>
          </p:cNvPicPr>
          <p:nvPr/>
        </p:nvPicPr>
        <p:blipFill>
          <a:blip r:embed="rId2"/>
          <a:stretch>
            <a:fillRect/>
          </a:stretch>
        </p:blipFill>
        <p:spPr>
          <a:xfrm>
            <a:off x="3060700" y="4724400"/>
            <a:ext cx="1498600" cy="1498600"/>
          </a:xfrm>
          <a:prstGeom prst="rect">
            <a:avLst/>
          </a:prstGeom>
        </p:spPr>
      </p:pic>
      <p:pic>
        <p:nvPicPr>
          <p:cNvPr id="18" name="Picture 17"/>
          <p:cNvPicPr>
            <a:picLocks noChangeAspect="1"/>
          </p:cNvPicPr>
          <p:nvPr/>
        </p:nvPicPr>
        <p:blipFill>
          <a:blip r:embed="rId2"/>
          <a:stretch>
            <a:fillRect/>
          </a:stretch>
        </p:blipFill>
        <p:spPr>
          <a:xfrm>
            <a:off x="4267200" y="5359400"/>
            <a:ext cx="1498600" cy="1498600"/>
          </a:xfrm>
          <a:prstGeom prst="rect">
            <a:avLst/>
          </a:prstGeom>
        </p:spPr>
      </p:pic>
      <p:pic>
        <p:nvPicPr>
          <p:cNvPr id="19" name="Picture 18"/>
          <p:cNvPicPr>
            <a:picLocks noChangeAspect="1"/>
          </p:cNvPicPr>
          <p:nvPr/>
        </p:nvPicPr>
        <p:blipFill>
          <a:blip r:embed="rId2"/>
          <a:stretch>
            <a:fillRect/>
          </a:stretch>
        </p:blipFill>
        <p:spPr>
          <a:xfrm>
            <a:off x="6147580" y="4889500"/>
            <a:ext cx="1498600" cy="1498600"/>
          </a:xfrm>
          <a:prstGeom prst="rect">
            <a:avLst/>
          </a:prstGeom>
        </p:spPr>
      </p:pic>
      <p:sp>
        <p:nvSpPr>
          <p:cNvPr id="20" name="TextBox 19"/>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1" name="TextBox 20"/>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2" name="Straight Arrow Connector 21"/>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4" name="TextBox 23"/>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5379185" y="6194891"/>
            <a:ext cx="3841015"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r>
              <a:rPr lang="en-US" dirty="0" smtClean="0">
                <a:latin typeface="+mn-lt"/>
              </a:rPr>
              <a:t> I want a flight to Lisbon .</a:t>
            </a:r>
            <a:endParaRPr lang="en-US" dirty="0">
              <a:latin typeface="+mn-lt"/>
            </a:endParaRPr>
          </a:p>
        </p:txBody>
      </p:sp>
      <p:sp>
        <p:nvSpPr>
          <p:cNvPr id="2" name="TextBox 1"/>
          <p:cNvSpPr txBox="1"/>
          <p:nvPr/>
        </p:nvSpPr>
        <p:spPr>
          <a:xfrm>
            <a:off x="2449398" y="454630"/>
            <a:ext cx="5399202" cy="646331"/>
          </a:xfrm>
          <a:prstGeom prst="rect">
            <a:avLst/>
          </a:prstGeom>
          <a:solidFill>
            <a:srgbClr val="FFFF00"/>
          </a:solidFill>
          <a:ln>
            <a:solidFill>
              <a:schemeClr val="tx1"/>
            </a:solidFill>
          </a:ln>
        </p:spPr>
        <p:txBody>
          <a:bodyPr wrap="square" rtlCol="0">
            <a:spAutoFit/>
          </a:bodyPr>
          <a:lstStyle/>
          <a:p>
            <a:r>
              <a:rPr lang="en-US" sz="3600" dirty="0" smtClean="0">
                <a:solidFill>
                  <a:srgbClr val="C00000"/>
                </a:solidFill>
                <a:latin typeface="Comic Sans MS" panose="030F0702030302020204" pitchFamily="66" charset="0"/>
              </a:rPr>
              <a:t>Is this process Markov?</a:t>
            </a:r>
            <a:endParaRPr lang="en-US" sz="3600"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152040497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b="1" dirty="0">
                <a:solidFill>
                  <a:srgbClr val="C00000"/>
                </a:solidFill>
              </a:rPr>
              <a:t>A History-Based Model</a:t>
            </a:r>
          </a:p>
        </p:txBody>
      </p:sp>
      <p:sp>
        <p:nvSpPr>
          <p:cNvPr id="19459" name="Content Placeholder 2"/>
          <p:cNvSpPr>
            <a:spLocks noGrp="1"/>
          </p:cNvSpPr>
          <p:nvPr>
            <p:ph idx="1"/>
          </p:nvPr>
        </p:nvSpPr>
        <p:spPr>
          <a:xfrm>
            <a:off x="457200" y="2819400"/>
            <a:ext cx="8229600" cy="3306763"/>
          </a:xfrm>
        </p:spPr>
        <p:txBody>
          <a:bodyPr/>
          <a:lstStyle/>
          <a:p>
            <a:pPr eaLnBrk="1" hangingPunct="1"/>
            <a:r>
              <a:rPr lang="en-US"/>
              <a:t>Generate each word from left to right, conditioned on what came before it.</a:t>
            </a:r>
          </a:p>
          <a:p>
            <a:pPr eaLnBrk="1" hangingPunct="1"/>
            <a:r>
              <a:rPr lang="en-US"/>
              <a:t>Very rich representational power!</a:t>
            </a:r>
          </a:p>
          <a:p>
            <a:pPr eaLnBrk="1" hangingPunct="1"/>
            <a:r>
              <a:rPr lang="en-US"/>
              <a:t>How many parameters?</a:t>
            </a:r>
          </a:p>
          <a:p>
            <a:pPr eaLnBrk="1" hangingPunct="1"/>
            <a:r>
              <a:rPr lang="en-US"/>
              <a:t>What is the probability of a sentence not seen in training data?</a:t>
            </a:r>
          </a:p>
        </p:txBody>
      </p:sp>
      <p:pic>
        <p:nvPicPr>
          <p:cNvPr id="5" name="Picture 4" descr="latex-image-1.pdf"/>
          <p:cNvPicPr>
            <a:picLocks noChangeAspect="1"/>
          </p:cNvPicPr>
          <p:nvPr/>
        </p:nvPicPr>
        <p:blipFill>
          <a:blip r:embed="rId2"/>
          <a:stretch>
            <a:fillRect/>
          </a:stretch>
        </p:blipFill>
        <p:spPr>
          <a:xfrm>
            <a:off x="381000" y="1676400"/>
            <a:ext cx="8299450" cy="9567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b="1" dirty="0">
                <a:solidFill>
                  <a:srgbClr val="C00000"/>
                </a:solidFill>
              </a:rPr>
              <a:t>A Bag of Words Model</a:t>
            </a:r>
          </a:p>
        </p:txBody>
      </p:sp>
      <p:sp>
        <p:nvSpPr>
          <p:cNvPr id="3" name="Content Placeholder 2"/>
          <p:cNvSpPr>
            <a:spLocks noGrp="1"/>
          </p:cNvSpPr>
          <p:nvPr>
            <p:ph idx="1"/>
          </p:nvPr>
        </p:nvSpPr>
        <p:spPr>
          <a:xfrm>
            <a:off x="457200" y="2743200"/>
            <a:ext cx="8229600" cy="3382963"/>
          </a:xfrm>
        </p:spPr>
        <p:txBody>
          <a:bodyPr>
            <a:normAutofit/>
          </a:bodyPr>
          <a:lstStyle/>
          <a:p>
            <a:pPr eaLnBrk="1" hangingPunct="1">
              <a:defRPr/>
            </a:pPr>
            <a:r>
              <a:rPr lang="en-US"/>
              <a:t>Every word is independent of every other word.</a:t>
            </a:r>
          </a:p>
        </p:txBody>
      </p:sp>
      <p:pic>
        <p:nvPicPr>
          <p:cNvPr id="5" name="Picture 4" descr="latex-image-1.pdf"/>
          <p:cNvPicPr>
            <a:picLocks noChangeAspect="1"/>
          </p:cNvPicPr>
          <p:nvPr/>
        </p:nvPicPr>
        <p:blipFill>
          <a:blip r:embed="rId2"/>
          <a:stretch>
            <a:fillRect/>
          </a:stretch>
        </p:blipFill>
        <p:spPr>
          <a:xfrm>
            <a:off x="1371600" y="1524000"/>
            <a:ext cx="6451600" cy="107357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Assigning Probabilities over Discrete Sets</a:t>
            </a:r>
            <a:endParaRPr lang="en-US" b="1" dirty="0">
              <a:solidFill>
                <a:srgbClr val="C00000"/>
              </a:solidFill>
            </a:endParaRPr>
          </a:p>
        </p:txBody>
      </p:sp>
      <p:sp>
        <p:nvSpPr>
          <p:cNvPr id="3" name="Content Placeholder 2"/>
          <p:cNvSpPr>
            <a:spLocks noGrp="1"/>
          </p:cNvSpPr>
          <p:nvPr>
            <p:ph idx="1"/>
          </p:nvPr>
        </p:nvSpPr>
        <p:spPr>
          <a:xfrm>
            <a:off x="457200" y="1600200"/>
            <a:ext cx="8229600" cy="4876800"/>
          </a:xfrm>
        </p:spPr>
        <p:txBody>
          <a:bodyPr>
            <a:normAutofit fontScale="70000" lnSpcReduction="20000"/>
          </a:bodyPr>
          <a:lstStyle/>
          <a:p>
            <a:pPr>
              <a:lnSpc>
                <a:spcPct val="120000"/>
              </a:lnSpc>
            </a:pPr>
            <a:r>
              <a:rPr lang="en-US" dirty="0"/>
              <a:t>Segmentation:</a:t>
            </a:r>
          </a:p>
          <a:p>
            <a:pPr lvl="1">
              <a:lnSpc>
                <a:spcPct val="120000"/>
              </a:lnSpc>
            </a:pPr>
            <a:r>
              <a:rPr lang="en-US" i="1" dirty="0" smtClean="0"/>
              <a:t>Ireturnedandsawunderthesunthattheraceisnottotheswiftnorthebattletothestrong…</a:t>
            </a:r>
          </a:p>
          <a:p>
            <a:pPr lvl="5">
              <a:lnSpc>
                <a:spcPct val="120000"/>
              </a:lnSpc>
            </a:pPr>
            <a:endParaRPr lang="en-US" dirty="0"/>
          </a:p>
          <a:p>
            <a:pPr lvl="1">
              <a:lnSpc>
                <a:spcPct val="120000"/>
              </a:lnSpc>
            </a:pPr>
            <a:r>
              <a:rPr lang="en-US" dirty="0" smtClean="0"/>
              <a:t>“All </a:t>
            </a:r>
            <a:r>
              <a:rPr lang="en-US" dirty="0" err="1" smtClean="0"/>
              <a:t>generatable</a:t>
            </a:r>
            <a:r>
              <a:rPr lang="en-US" dirty="0"/>
              <a:t> </a:t>
            </a:r>
            <a:r>
              <a:rPr lang="en-US" dirty="0" smtClean="0"/>
              <a:t>sentences are equally likely”?</a:t>
            </a:r>
            <a:endParaRPr lang="en-US" dirty="0"/>
          </a:p>
          <a:p>
            <a:pPr lvl="3">
              <a:lnSpc>
                <a:spcPct val="120000"/>
              </a:lnSpc>
            </a:pPr>
            <a:endParaRPr lang="en-US" dirty="0"/>
          </a:p>
          <a:p>
            <a:pPr>
              <a:lnSpc>
                <a:spcPct val="120000"/>
              </a:lnSpc>
            </a:pPr>
            <a:r>
              <a:rPr lang="en-US" dirty="0" smtClean="0"/>
              <a:t>Why is this a bad idea?</a:t>
            </a:r>
          </a:p>
          <a:p>
            <a:pPr lvl="1">
              <a:lnSpc>
                <a:spcPct val="120000"/>
              </a:lnSpc>
            </a:pPr>
            <a:r>
              <a:rPr lang="en-US" dirty="0" smtClean="0">
                <a:solidFill>
                  <a:schemeClr val="bg1"/>
                </a:solidFill>
              </a:rPr>
              <a:t>Because this assumes </a:t>
            </a:r>
            <a:r>
              <a:rPr lang="en-US" i="1" dirty="0" smtClean="0">
                <a:solidFill>
                  <a:schemeClr val="bg1"/>
                </a:solidFill>
              </a:rPr>
              <a:t>no structure</a:t>
            </a:r>
          </a:p>
          <a:p>
            <a:pPr lvl="1">
              <a:lnSpc>
                <a:spcPct val="120000"/>
              </a:lnSpc>
            </a:pPr>
            <a:r>
              <a:rPr lang="en-US" dirty="0" smtClean="0">
                <a:solidFill>
                  <a:schemeClr val="bg1"/>
                </a:solidFill>
              </a:rPr>
              <a:t>Structure:  </a:t>
            </a:r>
          </a:p>
          <a:p>
            <a:pPr lvl="2">
              <a:lnSpc>
                <a:spcPct val="120000"/>
              </a:lnSpc>
            </a:pPr>
            <a:r>
              <a:rPr lang="en-US" dirty="0" smtClean="0">
                <a:solidFill>
                  <a:schemeClr val="bg1"/>
                </a:solidFill>
              </a:rPr>
              <a:t>Some sequences are more likely than others</a:t>
            </a:r>
          </a:p>
          <a:p>
            <a:pPr lvl="2">
              <a:lnSpc>
                <a:spcPct val="120000"/>
              </a:lnSpc>
            </a:pPr>
            <a:r>
              <a:rPr lang="en-US" dirty="0" smtClean="0">
                <a:solidFill>
                  <a:schemeClr val="bg1"/>
                </a:solidFill>
              </a:rPr>
              <a:t>Some sequences never happen</a:t>
            </a:r>
          </a:p>
          <a:p>
            <a:pPr lvl="4">
              <a:lnSpc>
                <a:spcPct val="120000"/>
              </a:lnSpc>
            </a:pPr>
            <a:endParaRPr lang="en-US" dirty="0" smtClean="0">
              <a:solidFill>
                <a:schemeClr val="bg1"/>
              </a:solidFill>
            </a:endParaRPr>
          </a:p>
          <a:p>
            <a:pPr>
              <a:lnSpc>
                <a:spcPct val="120000"/>
              </a:lnSpc>
            </a:pPr>
            <a:r>
              <a:rPr lang="en-US" dirty="0" smtClean="0">
                <a:solidFill>
                  <a:schemeClr val="bg1"/>
                </a:solidFill>
              </a:rPr>
              <a:t>Knowing that there is structure is not the same as knowing the structure</a:t>
            </a:r>
            <a:endParaRPr lang="en-US" dirty="0">
              <a:solidFill>
                <a:schemeClr val="bg1"/>
              </a:solidFill>
            </a:endParaRPr>
          </a:p>
        </p:txBody>
      </p:sp>
    </p:spTree>
    <p:extLst>
      <p:ext uri="{BB962C8B-B14F-4D97-AF65-F5344CB8AC3E}">
        <p14:creationId xmlns:p14="http://schemas.microsoft.com/office/powerpoint/2010/main" val="200019864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pic>
        <p:nvPicPr>
          <p:cNvPr id="36" name="Picture 35"/>
          <p:cNvPicPr>
            <a:picLocks noChangeAspect="1"/>
          </p:cNvPicPr>
          <p:nvPr/>
        </p:nvPicPr>
        <p:blipFill>
          <a:blip r:embed="rId2"/>
          <a:stretch>
            <a:fillRect/>
          </a:stretch>
        </p:blipFill>
        <p:spPr>
          <a:xfrm>
            <a:off x="1311621" y="4419600"/>
            <a:ext cx="2209800" cy="2209800"/>
          </a:xfrm>
          <a:prstGeom prst="rect">
            <a:avLst/>
          </a:prstGeom>
        </p:spPr>
      </p:pic>
      <p:sp>
        <p:nvSpPr>
          <p:cNvPr id="38" name="TextBox 37"/>
          <p:cNvSpPr txBox="1"/>
          <p:nvPr/>
        </p:nvSpPr>
        <p:spPr>
          <a:xfrm>
            <a:off x="457200" y="4419600"/>
            <a:ext cx="945579" cy="369332"/>
          </a:xfrm>
          <a:prstGeom prst="rect">
            <a:avLst/>
          </a:prstGeom>
          <a:noFill/>
        </p:spPr>
        <p:txBody>
          <a:bodyPr wrap="none" rtlCol="0">
            <a:spAutoFit/>
          </a:bodyPr>
          <a:lstStyle/>
          <a:p>
            <a:r>
              <a:rPr lang="en-US">
                <a:latin typeface="+mn-lt"/>
              </a:rPr>
              <a:t>one die:</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pic>
        <p:nvPicPr>
          <p:cNvPr id="17" name="Picture 16"/>
          <p:cNvPicPr>
            <a:picLocks noChangeAspect="1"/>
          </p:cNvPicPr>
          <p:nvPr/>
        </p:nvPicPr>
        <p:blipFill>
          <a:blip r:embed="rId2"/>
          <a:stretch>
            <a:fillRect/>
          </a:stretch>
        </p:blipFill>
        <p:spPr>
          <a:xfrm>
            <a:off x="1311621" y="4419600"/>
            <a:ext cx="2209800" cy="2209800"/>
          </a:xfrm>
          <a:prstGeom prst="rect">
            <a:avLst/>
          </a:prstGeom>
        </p:spPr>
      </p:pic>
      <p:sp>
        <p:nvSpPr>
          <p:cNvPr id="18" name="TextBox 17"/>
          <p:cNvSpPr txBox="1"/>
          <p:nvPr/>
        </p:nvSpPr>
        <p:spPr>
          <a:xfrm>
            <a:off x="457200" y="4419600"/>
            <a:ext cx="945579" cy="369332"/>
          </a:xfrm>
          <a:prstGeom prst="rect">
            <a:avLst/>
          </a:prstGeom>
          <a:noFill/>
        </p:spPr>
        <p:txBody>
          <a:bodyPr wrap="none" rtlCol="0">
            <a:spAutoFit/>
          </a:bodyPr>
          <a:lstStyle/>
          <a:p>
            <a:r>
              <a:rPr lang="en-US">
                <a:latin typeface="+mn-lt"/>
              </a:rPr>
              <a:t>one die:</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pic>
        <p:nvPicPr>
          <p:cNvPr id="21" name="Picture 20"/>
          <p:cNvPicPr>
            <a:picLocks noChangeAspect="1"/>
          </p:cNvPicPr>
          <p:nvPr/>
        </p:nvPicPr>
        <p:blipFill>
          <a:blip r:embed="rId2"/>
          <a:stretch>
            <a:fillRect/>
          </a:stretch>
        </p:blipFill>
        <p:spPr>
          <a:xfrm>
            <a:off x="1311621" y="4419600"/>
            <a:ext cx="2209800" cy="2209800"/>
          </a:xfrm>
          <a:prstGeom prst="rect">
            <a:avLst/>
          </a:prstGeom>
        </p:spPr>
      </p:pic>
      <p:sp>
        <p:nvSpPr>
          <p:cNvPr id="22" name="TextBox 21"/>
          <p:cNvSpPr txBox="1"/>
          <p:nvPr/>
        </p:nvSpPr>
        <p:spPr>
          <a:xfrm>
            <a:off x="457200" y="4419600"/>
            <a:ext cx="945579" cy="369332"/>
          </a:xfrm>
          <a:prstGeom prst="rect">
            <a:avLst/>
          </a:prstGeom>
          <a:noFill/>
        </p:spPr>
        <p:txBody>
          <a:bodyPr wrap="none" rtlCol="0">
            <a:spAutoFit/>
          </a:bodyPr>
          <a:lstStyle/>
          <a:p>
            <a:r>
              <a:rPr lang="en-US">
                <a:latin typeface="+mn-lt"/>
              </a:rPr>
              <a:t>one die:</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pic>
        <p:nvPicPr>
          <p:cNvPr id="21" name="Picture 20"/>
          <p:cNvPicPr>
            <a:picLocks noChangeAspect="1"/>
          </p:cNvPicPr>
          <p:nvPr/>
        </p:nvPicPr>
        <p:blipFill>
          <a:blip r:embed="rId2"/>
          <a:stretch>
            <a:fillRect/>
          </a:stretch>
        </p:blipFill>
        <p:spPr>
          <a:xfrm>
            <a:off x="1311621" y="4419600"/>
            <a:ext cx="2209800" cy="2209800"/>
          </a:xfrm>
          <a:prstGeom prst="rect">
            <a:avLst/>
          </a:prstGeom>
        </p:spPr>
      </p:pic>
      <p:sp>
        <p:nvSpPr>
          <p:cNvPr id="22" name="TextBox 21"/>
          <p:cNvSpPr txBox="1"/>
          <p:nvPr/>
        </p:nvSpPr>
        <p:spPr>
          <a:xfrm>
            <a:off x="457200" y="4419600"/>
            <a:ext cx="945579" cy="369332"/>
          </a:xfrm>
          <a:prstGeom prst="rect">
            <a:avLst/>
          </a:prstGeom>
          <a:noFill/>
        </p:spPr>
        <p:txBody>
          <a:bodyPr wrap="none" rtlCol="0">
            <a:spAutoFit/>
          </a:bodyPr>
          <a:lstStyle/>
          <a:p>
            <a:r>
              <a:rPr lang="en-US">
                <a:latin typeface="+mn-lt"/>
              </a:rPr>
              <a:t>one die:</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pic>
        <p:nvPicPr>
          <p:cNvPr id="22" name="Picture 21"/>
          <p:cNvPicPr>
            <a:picLocks noChangeAspect="1"/>
          </p:cNvPicPr>
          <p:nvPr/>
        </p:nvPicPr>
        <p:blipFill>
          <a:blip r:embed="rId2"/>
          <a:stretch>
            <a:fillRect/>
          </a:stretch>
        </p:blipFill>
        <p:spPr>
          <a:xfrm>
            <a:off x="1311621" y="4419600"/>
            <a:ext cx="2209800" cy="2209800"/>
          </a:xfrm>
          <a:prstGeom prst="rect">
            <a:avLst/>
          </a:prstGeom>
        </p:spPr>
      </p:pic>
      <p:sp>
        <p:nvSpPr>
          <p:cNvPr id="23" name="TextBox 22"/>
          <p:cNvSpPr txBox="1"/>
          <p:nvPr/>
        </p:nvSpPr>
        <p:spPr>
          <a:xfrm>
            <a:off x="457200" y="4419600"/>
            <a:ext cx="945579" cy="369332"/>
          </a:xfrm>
          <a:prstGeom prst="rect">
            <a:avLst/>
          </a:prstGeom>
          <a:noFill/>
        </p:spPr>
        <p:txBody>
          <a:bodyPr wrap="none" rtlCol="0">
            <a:spAutoFit/>
          </a:bodyPr>
          <a:lstStyle/>
          <a:p>
            <a:r>
              <a:rPr lang="en-US">
                <a:latin typeface="+mn-lt"/>
              </a:rPr>
              <a:t>one die:</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pic>
        <p:nvPicPr>
          <p:cNvPr id="23" name="Picture 22"/>
          <p:cNvPicPr>
            <a:picLocks noChangeAspect="1"/>
          </p:cNvPicPr>
          <p:nvPr/>
        </p:nvPicPr>
        <p:blipFill>
          <a:blip r:embed="rId2"/>
          <a:stretch>
            <a:fillRect/>
          </a:stretch>
        </p:blipFill>
        <p:spPr>
          <a:xfrm>
            <a:off x="1311621" y="4419600"/>
            <a:ext cx="2209800" cy="2209800"/>
          </a:xfrm>
          <a:prstGeom prst="rect">
            <a:avLst/>
          </a:prstGeom>
        </p:spPr>
      </p:pic>
      <p:sp>
        <p:nvSpPr>
          <p:cNvPr id="24" name="TextBox 23"/>
          <p:cNvSpPr txBox="1"/>
          <p:nvPr/>
        </p:nvSpPr>
        <p:spPr>
          <a:xfrm>
            <a:off x="457200" y="4419600"/>
            <a:ext cx="945579" cy="369332"/>
          </a:xfrm>
          <a:prstGeom prst="rect">
            <a:avLst/>
          </a:prstGeom>
          <a:noFill/>
        </p:spPr>
        <p:txBody>
          <a:bodyPr wrap="none" rtlCol="0">
            <a:spAutoFit/>
          </a:bodyPr>
          <a:lstStyle/>
          <a:p>
            <a:r>
              <a:rPr lang="en-US">
                <a:latin typeface="+mn-lt"/>
              </a:rPr>
              <a:t>one die:</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pic>
        <p:nvPicPr>
          <p:cNvPr id="24" name="Picture 23"/>
          <p:cNvPicPr>
            <a:picLocks noChangeAspect="1"/>
          </p:cNvPicPr>
          <p:nvPr/>
        </p:nvPicPr>
        <p:blipFill>
          <a:blip r:embed="rId2"/>
          <a:stretch>
            <a:fillRect/>
          </a:stretch>
        </p:blipFill>
        <p:spPr>
          <a:xfrm>
            <a:off x="1311621" y="4419600"/>
            <a:ext cx="2209800" cy="2209800"/>
          </a:xfrm>
          <a:prstGeom prst="rect">
            <a:avLst/>
          </a:prstGeom>
        </p:spPr>
      </p:pic>
      <p:sp>
        <p:nvSpPr>
          <p:cNvPr id="25" name="TextBox 24"/>
          <p:cNvSpPr txBox="1"/>
          <p:nvPr/>
        </p:nvSpPr>
        <p:spPr>
          <a:xfrm>
            <a:off x="457200" y="4419600"/>
            <a:ext cx="945579" cy="369332"/>
          </a:xfrm>
          <a:prstGeom prst="rect">
            <a:avLst/>
          </a:prstGeom>
          <a:noFill/>
        </p:spPr>
        <p:txBody>
          <a:bodyPr wrap="none" rtlCol="0">
            <a:spAutoFit/>
          </a:bodyPr>
          <a:lstStyle/>
          <a:p>
            <a:r>
              <a:rPr lang="en-US">
                <a:latin typeface="+mn-lt"/>
              </a:rPr>
              <a:t>one die:</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sp>
        <p:nvSpPr>
          <p:cNvPr id="11" name="TextBox 10"/>
          <p:cNvSpPr txBox="1"/>
          <p:nvPr/>
        </p:nvSpPr>
        <p:spPr>
          <a:xfrm>
            <a:off x="5925728" y="2286000"/>
            <a:ext cx="275311" cy="523220"/>
          </a:xfrm>
          <a:prstGeom prst="rect">
            <a:avLst/>
          </a:prstGeom>
          <a:noFill/>
        </p:spPr>
        <p:txBody>
          <a:bodyPr wrap="none" rtlCol="0">
            <a:spAutoFit/>
          </a:bodyPr>
          <a:lstStyle/>
          <a:p>
            <a:r>
              <a:rPr lang="en-US" sz="2800">
                <a:latin typeface="+mn-lt"/>
              </a:rPr>
              <a:t>.</a:t>
            </a:r>
          </a:p>
        </p:txBody>
      </p:sp>
      <p:pic>
        <p:nvPicPr>
          <p:cNvPr id="25" name="Picture 24"/>
          <p:cNvPicPr>
            <a:picLocks noChangeAspect="1"/>
          </p:cNvPicPr>
          <p:nvPr/>
        </p:nvPicPr>
        <p:blipFill>
          <a:blip r:embed="rId2"/>
          <a:stretch>
            <a:fillRect/>
          </a:stretch>
        </p:blipFill>
        <p:spPr>
          <a:xfrm>
            <a:off x="1311621" y="4419600"/>
            <a:ext cx="2209800" cy="2209800"/>
          </a:xfrm>
          <a:prstGeom prst="rect">
            <a:avLst/>
          </a:prstGeom>
        </p:spPr>
      </p:pic>
      <p:sp>
        <p:nvSpPr>
          <p:cNvPr id="26" name="TextBox 25"/>
          <p:cNvSpPr txBox="1"/>
          <p:nvPr/>
        </p:nvSpPr>
        <p:spPr>
          <a:xfrm>
            <a:off x="457200" y="4419600"/>
            <a:ext cx="945579" cy="369332"/>
          </a:xfrm>
          <a:prstGeom prst="rect">
            <a:avLst/>
          </a:prstGeom>
          <a:noFill/>
        </p:spPr>
        <p:txBody>
          <a:bodyPr wrap="none" rtlCol="0">
            <a:spAutoFit/>
          </a:bodyPr>
          <a:lstStyle/>
          <a:p>
            <a:r>
              <a:rPr lang="en-US">
                <a:latin typeface="+mn-lt"/>
              </a:rPr>
              <a:t>one die:</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sp>
        <p:nvSpPr>
          <p:cNvPr id="11" name="TextBox 10"/>
          <p:cNvSpPr txBox="1"/>
          <p:nvPr/>
        </p:nvSpPr>
        <p:spPr>
          <a:xfrm>
            <a:off x="5925728" y="2286000"/>
            <a:ext cx="275311" cy="523220"/>
          </a:xfrm>
          <a:prstGeom prst="rect">
            <a:avLst/>
          </a:prstGeom>
          <a:noFill/>
        </p:spPr>
        <p:txBody>
          <a:bodyPr wrap="none" rtlCol="0">
            <a:spAutoFit/>
          </a:bodyPr>
          <a:lstStyle/>
          <a:p>
            <a:r>
              <a:rPr lang="en-US" sz="2800">
                <a:latin typeface="+mn-lt"/>
              </a:rPr>
              <a:t>.</a:t>
            </a:r>
          </a:p>
        </p:txBody>
      </p:sp>
      <p:sp>
        <p:nvSpPr>
          <p:cNvPr id="12" name="TextBox 11"/>
          <p:cNvSpPr txBox="1"/>
          <p:nvPr/>
        </p:nvSpPr>
        <p:spPr>
          <a:xfrm>
            <a:off x="6201039" y="2284512"/>
            <a:ext cx="815848" cy="523220"/>
          </a:xfrm>
          <a:prstGeom prst="rect">
            <a:avLst/>
          </a:prstGeom>
          <a:noFill/>
        </p:spPr>
        <p:txBody>
          <a:bodyPr wrap="none" rtlCol="0">
            <a:spAutoFit/>
          </a:bodyPr>
          <a:lstStyle/>
          <a:p>
            <a:r>
              <a:rPr lang="en-US" sz="2800">
                <a:solidFill>
                  <a:schemeClr val="accent2"/>
                </a:solidFill>
                <a:latin typeface="+mn-lt"/>
              </a:rPr>
              <a:t>stop</a:t>
            </a:r>
          </a:p>
        </p:txBody>
      </p:sp>
      <p:pic>
        <p:nvPicPr>
          <p:cNvPr id="25" name="Picture 24"/>
          <p:cNvPicPr>
            <a:picLocks noChangeAspect="1"/>
          </p:cNvPicPr>
          <p:nvPr/>
        </p:nvPicPr>
        <p:blipFill>
          <a:blip r:embed="rId2"/>
          <a:stretch>
            <a:fillRect/>
          </a:stretch>
        </p:blipFill>
        <p:spPr>
          <a:xfrm>
            <a:off x="1311621" y="4419600"/>
            <a:ext cx="2209800" cy="2209800"/>
          </a:xfrm>
          <a:prstGeom prst="rect">
            <a:avLst/>
          </a:prstGeom>
        </p:spPr>
      </p:pic>
      <p:sp>
        <p:nvSpPr>
          <p:cNvPr id="26" name="TextBox 25"/>
          <p:cNvSpPr txBox="1"/>
          <p:nvPr/>
        </p:nvSpPr>
        <p:spPr>
          <a:xfrm>
            <a:off x="457200" y="4419600"/>
            <a:ext cx="945579" cy="369332"/>
          </a:xfrm>
          <a:prstGeom prst="rect">
            <a:avLst/>
          </a:prstGeom>
          <a:noFill/>
        </p:spPr>
        <p:txBody>
          <a:bodyPr wrap="none" rtlCol="0">
            <a:spAutoFit/>
          </a:bodyPr>
          <a:lstStyle/>
          <a:p>
            <a:r>
              <a:rPr lang="en-US">
                <a:latin typeface="+mn-lt"/>
              </a:rPr>
              <a:t>one die:</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b="1" dirty="0">
                <a:solidFill>
                  <a:srgbClr val="C00000"/>
                </a:solidFill>
              </a:rPr>
              <a:t>A Bag of Words Model</a:t>
            </a:r>
          </a:p>
        </p:txBody>
      </p:sp>
      <p:sp>
        <p:nvSpPr>
          <p:cNvPr id="3" name="Content Placeholder 2"/>
          <p:cNvSpPr>
            <a:spLocks noGrp="1"/>
          </p:cNvSpPr>
          <p:nvPr>
            <p:ph idx="1"/>
          </p:nvPr>
        </p:nvSpPr>
        <p:spPr>
          <a:xfrm>
            <a:off x="457200" y="2743200"/>
            <a:ext cx="8229600" cy="3382963"/>
          </a:xfrm>
        </p:spPr>
        <p:txBody>
          <a:bodyPr>
            <a:normAutofit fontScale="92500"/>
          </a:bodyPr>
          <a:lstStyle/>
          <a:p>
            <a:pPr eaLnBrk="1" hangingPunct="1">
              <a:defRPr/>
            </a:pPr>
            <a:r>
              <a:rPr lang="en-US"/>
              <a:t>Every word is independent of every other word.</a:t>
            </a:r>
          </a:p>
          <a:p>
            <a:pPr eaLnBrk="1" hangingPunct="1">
              <a:defRPr/>
            </a:pPr>
            <a:r>
              <a:rPr lang="en-US"/>
              <a:t>Strong assumptions mean this model cannot fit the data very closely.</a:t>
            </a:r>
          </a:p>
          <a:p>
            <a:pPr eaLnBrk="1" hangingPunct="1">
              <a:defRPr/>
            </a:pPr>
            <a:r>
              <a:rPr lang="en-US"/>
              <a:t>How many parameters?</a:t>
            </a:r>
          </a:p>
          <a:p>
            <a:pPr eaLnBrk="1" hangingPunct="1">
              <a:defRPr/>
            </a:pPr>
            <a:r>
              <a:rPr lang="en-US"/>
              <a:t>What is the probability of a sentence not seen in training data?</a:t>
            </a:r>
          </a:p>
        </p:txBody>
      </p:sp>
      <p:pic>
        <p:nvPicPr>
          <p:cNvPr id="5" name="Picture 4" descr="latex-image-1.pdf"/>
          <p:cNvPicPr>
            <a:picLocks noChangeAspect="1"/>
          </p:cNvPicPr>
          <p:nvPr/>
        </p:nvPicPr>
        <p:blipFill>
          <a:blip r:embed="rId2"/>
          <a:stretch>
            <a:fillRect/>
          </a:stretch>
        </p:blipFill>
        <p:spPr>
          <a:xfrm>
            <a:off x="1371600" y="1524000"/>
            <a:ext cx="6451600" cy="1073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Assigning Probabilities over Discrete Sets</a:t>
            </a:r>
            <a:endParaRPr lang="en-US" b="1" dirty="0">
              <a:solidFill>
                <a:srgbClr val="C00000"/>
              </a:solidFill>
            </a:endParaRPr>
          </a:p>
        </p:txBody>
      </p:sp>
      <p:sp>
        <p:nvSpPr>
          <p:cNvPr id="3" name="Content Placeholder 2"/>
          <p:cNvSpPr>
            <a:spLocks noGrp="1"/>
          </p:cNvSpPr>
          <p:nvPr>
            <p:ph idx="1"/>
          </p:nvPr>
        </p:nvSpPr>
        <p:spPr>
          <a:xfrm>
            <a:off x="457200" y="1600200"/>
            <a:ext cx="8229600" cy="4876800"/>
          </a:xfrm>
        </p:spPr>
        <p:txBody>
          <a:bodyPr>
            <a:normAutofit fontScale="70000" lnSpcReduction="20000"/>
          </a:bodyPr>
          <a:lstStyle/>
          <a:p>
            <a:pPr>
              <a:lnSpc>
                <a:spcPct val="120000"/>
              </a:lnSpc>
            </a:pPr>
            <a:r>
              <a:rPr lang="en-US" dirty="0"/>
              <a:t>Segmentation:</a:t>
            </a:r>
          </a:p>
          <a:p>
            <a:pPr lvl="1">
              <a:lnSpc>
                <a:spcPct val="120000"/>
              </a:lnSpc>
            </a:pPr>
            <a:r>
              <a:rPr lang="en-US" i="1" dirty="0" smtClean="0"/>
              <a:t>Ireturnedandsawunderthesunthattheraceisnottotheswiftnorthebattletothestrong…</a:t>
            </a:r>
          </a:p>
          <a:p>
            <a:pPr lvl="5">
              <a:lnSpc>
                <a:spcPct val="120000"/>
              </a:lnSpc>
            </a:pPr>
            <a:endParaRPr lang="en-US" dirty="0"/>
          </a:p>
          <a:p>
            <a:pPr lvl="1">
              <a:lnSpc>
                <a:spcPct val="120000"/>
              </a:lnSpc>
            </a:pPr>
            <a:r>
              <a:rPr lang="en-US" dirty="0" smtClean="0"/>
              <a:t>“All </a:t>
            </a:r>
            <a:r>
              <a:rPr lang="en-US" dirty="0" err="1" smtClean="0"/>
              <a:t>generatable</a:t>
            </a:r>
            <a:r>
              <a:rPr lang="en-US" dirty="0"/>
              <a:t> </a:t>
            </a:r>
            <a:r>
              <a:rPr lang="en-US" dirty="0" smtClean="0"/>
              <a:t>sentences are equally likely”?</a:t>
            </a:r>
            <a:endParaRPr lang="en-US" dirty="0"/>
          </a:p>
          <a:p>
            <a:pPr lvl="3">
              <a:lnSpc>
                <a:spcPct val="120000"/>
              </a:lnSpc>
            </a:pPr>
            <a:endParaRPr lang="en-US" dirty="0"/>
          </a:p>
          <a:p>
            <a:pPr>
              <a:lnSpc>
                <a:spcPct val="120000"/>
              </a:lnSpc>
            </a:pPr>
            <a:r>
              <a:rPr lang="en-US" dirty="0" smtClean="0"/>
              <a:t>Why is this a bad idea?</a:t>
            </a:r>
          </a:p>
          <a:p>
            <a:pPr lvl="1">
              <a:lnSpc>
                <a:spcPct val="120000"/>
              </a:lnSpc>
            </a:pPr>
            <a:r>
              <a:rPr lang="en-US" dirty="0" smtClean="0"/>
              <a:t>Because this assumes </a:t>
            </a:r>
            <a:r>
              <a:rPr lang="en-US" i="1" dirty="0" smtClean="0"/>
              <a:t>no structure</a:t>
            </a:r>
          </a:p>
          <a:p>
            <a:pPr lvl="1">
              <a:lnSpc>
                <a:spcPct val="120000"/>
              </a:lnSpc>
            </a:pPr>
            <a:r>
              <a:rPr lang="en-US" dirty="0" smtClean="0"/>
              <a:t>Structure:  </a:t>
            </a:r>
          </a:p>
          <a:p>
            <a:pPr lvl="2">
              <a:lnSpc>
                <a:spcPct val="120000"/>
              </a:lnSpc>
            </a:pPr>
            <a:r>
              <a:rPr lang="en-US" dirty="0" smtClean="0"/>
              <a:t>Some sequences are more likely than others</a:t>
            </a:r>
          </a:p>
          <a:p>
            <a:pPr lvl="2">
              <a:lnSpc>
                <a:spcPct val="120000"/>
              </a:lnSpc>
            </a:pPr>
            <a:r>
              <a:rPr lang="en-US" dirty="0" smtClean="0"/>
              <a:t>Some sequences never happen</a:t>
            </a:r>
          </a:p>
          <a:p>
            <a:pPr lvl="4">
              <a:lnSpc>
                <a:spcPct val="120000"/>
              </a:lnSpc>
            </a:pPr>
            <a:endParaRPr lang="en-US" dirty="0" smtClean="0"/>
          </a:p>
          <a:p>
            <a:pPr>
              <a:lnSpc>
                <a:spcPct val="120000"/>
              </a:lnSpc>
            </a:pPr>
            <a:r>
              <a:rPr lang="en-US" dirty="0" smtClean="0"/>
              <a:t>Knowing that there is structure is not the same as knowing the structure</a:t>
            </a:r>
            <a:endParaRPr lang="en-US" dirty="0"/>
          </a:p>
        </p:txBody>
      </p:sp>
    </p:spTree>
    <p:extLst>
      <p:ext uri="{BB962C8B-B14F-4D97-AF65-F5344CB8AC3E}">
        <p14:creationId xmlns:p14="http://schemas.microsoft.com/office/powerpoint/2010/main" val="414040919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b="1" dirty="0">
                <a:solidFill>
                  <a:srgbClr val="C00000"/>
                </a:solidFill>
              </a:rPr>
              <a:t>A Bag of Words Model</a:t>
            </a:r>
          </a:p>
        </p:txBody>
      </p:sp>
      <p:sp>
        <p:nvSpPr>
          <p:cNvPr id="3" name="Content Placeholder 2"/>
          <p:cNvSpPr>
            <a:spLocks noGrp="1"/>
          </p:cNvSpPr>
          <p:nvPr>
            <p:ph idx="1"/>
          </p:nvPr>
        </p:nvSpPr>
        <p:spPr>
          <a:xfrm>
            <a:off x="457200" y="2743200"/>
            <a:ext cx="8229600" cy="3382963"/>
          </a:xfrm>
        </p:spPr>
        <p:txBody>
          <a:bodyPr>
            <a:normAutofit fontScale="92500"/>
          </a:bodyPr>
          <a:lstStyle/>
          <a:p>
            <a:pPr eaLnBrk="1" hangingPunct="1">
              <a:defRPr/>
            </a:pPr>
            <a:r>
              <a:rPr lang="en-US"/>
              <a:t>Every word is independent of every other word.</a:t>
            </a:r>
          </a:p>
          <a:p>
            <a:pPr eaLnBrk="1" hangingPunct="1">
              <a:defRPr/>
            </a:pPr>
            <a:r>
              <a:rPr lang="en-US"/>
              <a:t>Strong assumptions mean this model cannot fit the data very closely.</a:t>
            </a:r>
          </a:p>
          <a:p>
            <a:pPr eaLnBrk="1" hangingPunct="1">
              <a:defRPr/>
            </a:pPr>
            <a:r>
              <a:rPr lang="en-US"/>
              <a:t>How many parameters?</a:t>
            </a:r>
          </a:p>
          <a:p>
            <a:pPr eaLnBrk="1" hangingPunct="1">
              <a:defRPr/>
            </a:pPr>
            <a:r>
              <a:rPr lang="en-US"/>
              <a:t>What is the probability of a sentence not seen in training data?</a:t>
            </a:r>
          </a:p>
        </p:txBody>
      </p:sp>
      <p:pic>
        <p:nvPicPr>
          <p:cNvPr id="5" name="Picture 4" descr="latex-image-1.pdf"/>
          <p:cNvPicPr>
            <a:picLocks noChangeAspect="1"/>
          </p:cNvPicPr>
          <p:nvPr/>
        </p:nvPicPr>
        <p:blipFill>
          <a:blip r:embed="rId2"/>
          <a:stretch>
            <a:fillRect/>
          </a:stretch>
        </p:blipFill>
        <p:spPr>
          <a:xfrm>
            <a:off x="1371600" y="1524000"/>
            <a:ext cx="6451600" cy="1073579"/>
          </a:xfrm>
          <a:prstGeom prst="rect">
            <a:avLst/>
          </a:prstGeom>
        </p:spPr>
      </p:pic>
      <p:sp>
        <p:nvSpPr>
          <p:cNvPr id="2" name="TextBox 1"/>
          <p:cNvSpPr txBox="1"/>
          <p:nvPr/>
        </p:nvSpPr>
        <p:spPr>
          <a:xfrm>
            <a:off x="3352800" y="5948618"/>
            <a:ext cx="2799164" cy="369332"/>
          </a:xfrm>
          <a:prstGeom prst="rect">
            <a:avLst/>
          </a:prstGeom>
          <a:solidFill>
            <a:srgbClr val="FFFF00"/>
          </a:solidFill>
          <a:ln>
            <a:solidFill>
              <a:schemeClr val="tx1"/>
            </a:solidFill>
          </a:ln>
        </p:spPr>
        <p:txBody>
          <a:bodyPr wrap="none" rtlCol="0">
            <a:spAutoFit/>
          </a:bodyPr>
          <a:lstStyle/>
          <a:p>
            <a:r>
              <a:rPr lang="en-US" dirty="0" smtClean="0">
                <a:latin typeface="Comic Sans MS" panose="030F0702030302020204" pitchFamily="66" charset="0"/>
              </a:rPr>
              <a:t>Is this a Markov Model?</a:t>
            </a:r>
          </a:p>
        </p:txBody>
      </p:sp>
    </p:spTree>
    <p:extLst>
      <p:ext uri="{BB962C8B-B14F-4D97-AF65-F5344CB8AC3E}">
        <p14:creationId xmlns:p14="http://schemas.microsoft.com/office/powerpoint/2010/main" val="30513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b="1" dirty="0">
                <a:solidFill>
                  <a:srgbClr val="C00000"/>
                </a:solidFill>
              </a:rPr>
              <a:t>A Bag of Words Model</a:t>
            </a:r>
          </a:p>
        </p:txBody>
      </p:sp>
      <p:sp>
        <p:nvSpPr>
          <p:cNvPr id="3" name="Content Placeholder 2"/>
          <p:cNvSpPr>
            <a:spLocks noGrp="1"/>
          </p:cNvSpPr>
          <p:nvPr>
            <p:ph idx="1"/>
          </p:nvPr>
        </p:nvSpPr>
        <p:spPr>
          <a:xfrm>
            <a:off x="457200" y="2743200"/>
            <a:ext cx="8229600" cy="3382963"/>
          </a:xfrm>
        </p:spPr>
        <p:txBody>
          <a:bodyPr>
            <a:normAutofit fontScale="92500"/>
          </a:bodyPr>
          <a:lstStyle/>
          <a:p>
            <a:pPr eaLnBrk="1" hangingPunct="1">
              <a:defRPr/>
            </a:pPr>
            <a:r>
              <a:rPr lang="en-US"/>
              <a:t>Every word is independent of every other word.</a:t>
            </a:r>
          </a:p>
          <a:p>
            <a:pPr eaLnBrk="1" hangingPunct="1">
              <a:defRPr/>
            </a:pPr>
            <a:r>
              <a:rPr lang="en-US"/>
              <a:t>Strong assumptions mean this model cannot fit the data very closely.</a:t>
            </a:r>
          </a:p>
          <a:p>
            <a:pPr eaLnBrk="1" hangingPunct="1">
              <a:defRPr/>
            </a:pPr>
            <a:r>
              <a:rPr lang="en-US"/>
              <a:t>How many parameters?</a:t>
            </a:r>
          </a:p>
          <a:p>
            <a:pPr eaLnBrk="1" hangingPunct="1">
              <a:defRPr/>
            </a:pPr>
            <a:r>
              <a:rPr lang="en-US"/>
              <a:t>What is the probability of a sentence not seen in training data?</a:t>
            </a:r>
          </a:p>
        </p:txBody>
      </p:sp>
      <p:pic>
        <p:nvPicPr>
          <p:cNvPr id="5" name="Picture 4" descr="latex-image-1.pdf"/>
          <p:cNvPicPr>
            <a:picLocks noChangeAspect="1"/>
          </p:cNvPicPr>
          <p:nvPr/>
        </p:nvPicPr>
        <p:blipFill>
          <a:blip r:embed="rId2"/>
          <a:stretch>
            <a:fillRect/>
          </a:stretch>
        </p:blipFill>
        <p:spPr>
          <a:xfrm>
            <a:off x="1371600" y="1524000"/>
            <a:ext cx="6451600" cy="1073579"/>
          </a:xfrm>
          <a:prstGeom prst="rect">
            <a:avLst/>
          </a:prstGeom>
        </p:spPr>
      </p:pic>
      <p:sp>
        <p:nvSpPr>
          <p:cNvPr id="2" name="TextBox 1"/>
          <p:cNvSpPr txBox="1"/>
          <p:nvPr/>
        </p:nvSpPr>
        <p:spPr>
          <a:xfrm>
            <a:off x="4780344" y="5323586"/>
            <a:ext cx="3549370" cy="646331"/>
          </a:xfrm>
          <a:prstGeom prst="rect">
            <a:avLst/>
          </a:prstGeom>
          <a:solidFill>
            <a:srgbClr val="FFFF00"/>
          </a:solidFill>
          <a:ln>
            <a:solidFill>
              <a:schemeClr val="tx1"/>
            </a:solidFill>
          </a:ln>
        </p:spPr>
        <p:txBody>
          <a:bodyPr wrap="none" rtlCol="0">
            <a:spAutoFit/>
          </a:bodyPr>
          <a:lstStyle/>
          <a:p>
            <a:r>
              <a:rPr lang="en-US" dirty="0" smtClean="0">
                <a:latin typeface="Comic Sans MS" panose="030F0702030302020204" pitchFamily="66" charset="0"/>
              </a:rPr>
              <a:t>Is this a Markov Model?</a:t>
            </a:r>
          </a:p>
          <a:p>
            <a:r>
              <a:rPr lang="en-US" dirty="0" smtClean="0">
                <a:latin typeface="Comic Sans MS" panose="030F0702030302020204" pitchFamily="66" charset="0"/>
              </a:rPr>
              <a:t>What is the information state?</a:t>
            </a:r>
            <a:endParaRPr lang="en-US" dirty="0">
              <a:latin typeface="Comic Sans MS" panose="030F0702030302020204" pitchFamily="66" charset="0"/>
            </a:endParaRPr>
          </a:p>
        </p:txBody>
      </p:sp>
      <p:sp>
        <p:nvSpPr>
          <p:cNvPr id="6" name="TextBox 5"/>
          <p:cNvSpPr txBox="1"/>
          <p:nvPr/>
        </p:nvSpPr>
        <p:spPr>
          <a:xfrm>
            <a:off x="4800600" y="6090670"/>
            <a:ext cx="3281668" cy="369332"/>
          </a:xfrm>
          <a:prstGeom prst="rect">
            <a:avLst/>
          </a:prstGeom>
          <a:solidFill>
            <a:srgbClr val="FFFF00"/>
          </a:solidFill>
          <a:ln>
            <a:solidFill>
              <a:schemeClr val="tx1"/>
            </a:solidFill>
          </a:ln>
        </p:spPr>
        <p:txBody>
          <a:bodyPr wrap="none" rtlCol="0">
            <a:spAutoFit/>
          </a:bodyPr>
          <a:lstStyle/>
          <a:p>
            <a:r>
              <a:rPr lang="en-US" dirty="0" smtClean="0">
                <a:latin typeface="Comic Sans MS" panose="030F0702030302020204" pitchFamily="66" charset="0"/>
              </a:rPr>
              <a:t>Is there an absorbing state?</a:t>
            </a:r>
            <a:endParaRPr lang="en-US" dirty="0">
              <a:latin typeface="Comic Sans MS" panose="030F0702030302020204" pitchFamily="66" charset="0"/>
            </a:endParaRPr>
          </a:p>
        </p:txBody>
      </p:sp>
    </p:spTree>
    <p:extLst>
      <p:ext uri="{BB962C8B-B14F-4D97-AF65-F5344CB8AC3E}">
        <p14:creationId xmlns:p14="http://schemas.microsoft.com/office/powerpoint/2010/main" val="297701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The Markov Model</a:t>
            </a:r>
            <a:endParaRPr lang="en-US" b="1" dirty="0">
              <a:solidFill>
                <a:srgbClr val="C00000"/>
              </a:solidFill>
            </a:endParaRPr>
          </a:p>
        </p:txBody>
      </p:sp>
      <p:sp>
        <p:nvSpPr>
          <p:cNvPr id="3" name="Content Placeholder 2"/>
          <p:cNvSpPr>
            <a:spLocks noGrp="1"/>
          </p:cNvSpPr>
          <p:nvPr>
            <p:ph idx="1"/>
          </p:nvPr>
        </p:nvSpPr>
        <p:spPr>
          <a:xfrm>
            <a:off x="457200" y="5532437"/>
            <a:ext cx="8229600" cy="868363"/>
          </a:xfrm>
        </p:spPr>
        <p:txBody>
          <a:bodyPr/>
          <a:lstStyle/>
          <a:p>
            <a:r>
              <a:rPr lang="en-US" dirty="0" smtClean="0"/>
              <a:t>All incoming edges to a word </a:t>
            </a:r>
            <a:r>
              <a:rPr lang="en-US" dirty="0" err="1" smtClean="0"/>
              <a:t>w</a:t>
            </a:r>
            <a:r>
              <a:rPr lang="en-US" baseline="-25000" dirty="0" err="1" smtClean="0"/>
              <a:t>i</a:t>
            </a:r>
            <a:r>
              <a:rPr lang="en-US" dirty="0" smtClean="0"/>
              <a:t> carry the same probability P(</a:t>
            </a:r>
            <a:r>
              <a:rPr lang="en-US" dirty="0" err="1" smtClean="0"/>
              <a:t>w</a:t>
            </a:r>
            <a:r>
              <a:rPr lang="en-US" baseline="-25000" dirty="0" err="1" smtClean="0"/>
              <a:t>i</a:t>
            </a:r>
            <a:r>
              <a:rPr lang="en-US" dirty="0" smtClean="0"/>
              <a:t>)</a:t>
            </a:r>
            <a:endParaRPr lang="en-US" dirty="0"/>
          </a:p>
        </p:txBody>
      </p:sp>
      <p:sp>
        <p:nvSpPr>
          <p:cNvPr id="4" name="Oval 3"/>
          <p:cNvSpPr/>
          <p:nvPr/>
        </p:nvSpPr>
        <p:spPr>
          <a:xfrm>
            <a:off x="1143000" y="2895600"/>
            <a:ext cx="1066800" cy="838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start</a:t>
            </a:r>
            <a:endParaRPr lang="en-US" sz="2400" dirty="0"/>
          </a:p>
        </p:txBody>
      </p:sp>
      <p:sp>
        <p:nvSpPr>
          <p:cNvPr id="5" name="Oval 4"/>
          <p:cNvSpPr/>
          <p:nvPr/>
        </p:nvSpPr>
        <p:spPr>
          <a:xfrm>
            <a:off x="3581400" y="1524000"/>
            <a:ext cx="6096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baseline="-25000" dirty="0" smtClean="0"/>
              <a:t>1</a:t>
            </a:r>
            <a:endParaRPr lang="en-US" baseline="-25000" dirty="0"/>
          </a:p>
        </p:txBody>
      </p:sp>
      <p:sp>
        <p:nvSpPr>
          <p:cNvPr id="11" name="Oval 10"/>
          <p:cNvSpPr/>
          <p:nvPr/>
        </p:nvSpPr>
        <p:spPr>
          <a:xfrm>
            <a:off x="7543800" y="2895600"/>
            <a:ext cx="1066800" cy="838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stop</a:t>
            </a:r>
            <a:endParaRPr lang="en-US" sz="2400" dirty="0"/>
          </a:p>
        </p:txBody>
      </p:sp>
      <p:sp>
        <p:nvSpPr>
          <p:cNvPr id="12" name="Oval 11"/>
          <p:cNvSpPr/>
          <p:nvPr/>
        </p:nvSpPr>
        <p:spPr>
          <a:xfrm>
            <a:off x="5334000" y="1524000"/>
            <a:ext cx="6096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baseline="-25000" dirty="0" smtClean="0"/>
              <a:t>2</a:t>
            </a:r>
            <a:endParaRPr lang="en-US" baseline="-25000" dirty="0"/>
          </a:p>
        </p:txBody>
      </p:sp>
      <p:sp>
        <p:nvSpPr>
          <p:cNvPr id="13" name="Oval 12"/>
          <p:cNvSpPr/>
          <p:nvPr/>
        </p:nvSpPr>
        <p:spPr>
          <a:xfrm>
            <a:off x="3581400" y="4648200"/>
            <a:ext cx="6096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baseline="-25000" dirty="0" smtClean="0"/>
              <a:t>5</a:t>
            </a:r>
            <a:endParaRPr lang="en-US" baseline="-25000" dirty="0"/>
          </a:p>
        </p:txBody>
      </p:sp>
      <p:sp>
        <p:nvSpPr>
          <p:cNvPr id="14" name="Oval 13"/>
          <p:cNvSpPr/>
          <p:nvPr/>
        </p:nvSpPr>
        <p:spPr>
          <a:xfrm>
            <a:off x="5334000" y="4648200"/>
            <a:ext cx="6096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baseline="-25000" dirty="0" smtClean="0"/>
              <a:t>6</a:t>
            </a:r>
            <a:endParaRPr lang="en-US" baseline="-25000" dirty="0"/>
          </a:p>
        </p:txBody>
      </p:sp>
      <p:sp>
        <p:nvSpPr>
          <p:cNvPr id="15" name="Oval 14"/>
          <p:cNvSpPr/>
          <p:nvPr/>
        </p:nvSpPr>
        <p:spPr>
          <a:xfrm>
            <a:off x="2743200" y="3162300"/>
            <a:ext cx="6096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baseline="-25000" dirty="0" smtClean="0"/>
              <a:t>3</a:t>
            </a:r>
            <a:endParaRPr lang="en-US" baseline="-25000" dirty="0"/>
          </a:p>
        </p:txBody>
      </p:sp>
      <p:sp>
        <p:nvSpPr>
          <p:cNvPr id="16" name="Oval 15"/>
          <p:cNvSpPr/>
          <p:nvPr/>
        </p:nvSpPr>
        <p:spPr>
          <a:xfrm>
            <a:off x="6324600" y="3162300"/>
            <a:ext cx="6096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baseline="-25000" dirty="0" smtClean="0"/>
              <a:t>4</a:t>
            </a:r>
            <a:endParaRPr lang="en-US" baseline="-25000" dirty="0"/>
          </a:p>
        </p:txBody>
      </p:sp>
      <p:cxnSp>
        <p:nvCxnSpPr>
          <p:cNvPr id="18" name="Straight Arrow Connector 17"/>
          <p:cNvCxnSpPr>
            <a:stCxn id="5" idx="6"/>
            <a:endCxn id="12" idx="2"/>
          </p:cNvCxnSpPr>
          <p:nvPr/>
        </p:nvCxnSpPr>
        <p:spPr>
          <a:xfrm>
            <a:off x="4191000" y="1752600"/>
            <a:ext cx="1143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5" idx="5"/>
            <a:endCxn id="16" idx="2"/>
          </p:cNvCxnSpPr>
          <p:nvPr/>
        </p:nvCxnSpPr>
        <p:spPr>
          <a:xfrm>
            <a:off x="4101726" y="1914245"/>
            <a:ext cx="2222874" cy="1476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5" idx="5"/>
            <a:endCxn id="14" idx="0"/>
          </p:cNvCxnSpPr>
          <p:nvPr/>
        </p:nvCxnSpPr>
        <p:spPr>
          <a:xfrm>
            <a:off x="4101726" y="1914245"/>
            <a:ext cx="1537074" cy="27339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4"/>
            <a:endCxn id="13" idx="0"/>
          </p:cNvCxnSpPr>
          <p:nvPr/>
        </p:nvCxnSpPr>
        <p:spPr>
          <a:xfrm>
            <a:off x="3886200" y="1981200"/>
            <a:ext cx="0" cy="2667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5" idx="4"/>
            <a:endCxn id="15" idx="7"/>
          </p:cNvCxnSpPr>
          <p:nvPr/>
        </p:nvCxnSpPr>
        <p:spPr>
          <a:xfrm flipH="1">
            <a:off x="3263526" y="1981200"/>
            <a:ext cx="622674" cy="1248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0"/>
            <a:endCxn id="5" idx="3"/>
          </p:cNvCxnSpPr>
          <p:nvPr/>
        </p:nvCxnSpPr>
        <p:spPr>
          <a:xfrm flipV="1">
            <a:off x="3048000" y="1914245"/>
            <a:ext cx="622674" cy="1248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7"/>
            <a:endCxn id="5" idx="5"/>
          </p:cNvCxnSpPr>
          <p:nvPr/>
        </p:nvCxnSpPr>
        <p:spPr>
          <a:xfrm flipV="1">
            <a:off x="4101726" y="1914245"/>
            <a:ext cx="0" cy="2800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4" idx="1"/>
          </p:cNvCxnSpPr>
          <p:nvPr/>
        </p:nvCxnSpPr>
        <p:spPr>
          <a:xfrm flipH="1" flipV="1">
            <a:off x="3962400" y="1981200"/>
            <a:ext cx="1460874" cy="27339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2" idx="3"/>
            <a:endCxn id="5" idx="5"/>
          </p:cNvCxnSpPr>
          <p:nvPr/>
        </p:nvCxnSpPr>
        <p:spPr>
          <a:xfrm flipH="1">
            <a:off x="4101726" y="1914245"/>
            <a:ext cx="13215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6" idx="1"/>
            <a:endCxn id="5" idx="6"/>
          </p:cNvCxnSpPr>
          <p:nvPr/>
        </p:nvCxnSpPr>
        <p:spPr>
          <a:xfrm flipH="1" flipV="1">
            <a:off x="4191000" y="1752600"/>
            <a:ext cx="2222874" cy="1476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5" idx="7"/>
            <a:endCxn id="12" idx="3"/>
          </p:cNvCxnSpPr>
          <p:nvPr/>
        </p:nvCxnSpPr>
        <p:spPr>
          <a:xfrm flipV="1">
            <a:off x="3263526" y="1914245"/>
            <a:ext cx="2159748" cy="13150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2" idx="4"/>
            <a:endCxn id="15" idx="6"/>
          </p:cNvCxnSpPr>
          <p:nvPr/>
        </p:nvCxnSpPr>
        <p:spPr>
          <a:xfrm flipH="1">
            <a:off x="3352800" y="1981200"/>
            <a:ext cx="2286000" cy="1409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5" idx="7"/>
            <a:endCxn id="16" idx="1"/>
          </p:cNvCxnSpPr>
          <p:nvPr/>
        </p:nvCxnSpPr>
        <p:spPr>
          <a:xfrm>
            <a:off x="3263526" y="3229255"/>
            <a:ext cx="31503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16" idx="2"/>
            <a:endCxn id="15" idx="6"/>
          </p:cNvCxnSpPr>
          <p:nvPr/>
        </p:nvCxnSpPr>
        <p:spPr>
          <a:xfrm rot="10800000">
            <a:off x="3352800" y="3390900"/>
            <a:ext cx="2971800" cy="127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5" idx="6"/>
            <a:endCxn id="14" idx="0"/>
          </p:cNvCxnSpPr>
          <p:nvPr/>
        </p:nvCxnSpPr>
        <p:spPr>
          <a:xfrm>
            <a:off x="3352800" y="3390900"/>
            <a:ext cx="2286000" cy="1257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4" idx="1"/>
            <a:endCxn id="15" idx="5"/>
          </p:cNvCxnSpPr>
          <p:nvPr/>
        </p:nvCxnSpPr>
        <p:spPr>
          <a:xfrm flipH="1" flipV="1">
            <a:off x="3263526" y="3552545"/>
            <a:ext cx="2159748" cy="11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5"/>
            <a:endCxn id="13" idx="0"/>
          </p:cNvCxnSpPr>
          <p:nvPr/>
        </p:nvCxnSpPr>
        <p:spPr>
          <a:xfrm>
            <a:off x="3263526" y="3552545"/>
            <a:ext cx="622674" cy="1095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3" idx="1"/>
            <a:endCxn id="15" idx="4"/>
          </p:cNvCxnSpPr>
          <p:nvPr/>
        </p:nvCxnSpPr>
        <p:spPr>
          <a:xfrm flipH="1" flipV="1">
            <a:off x="3048000" y="3619500"/>
            <a:ext cx="622674" cy="1095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13" idx="0"/>
            <a:endCxn id="12" idx="3"/>
          </p:cNvCxnSpPr>
          <p:nvPr/>
        </p:nvCxnSpPr>
        <p:spPr>
          <a:xfrm flipV="1">
            <a:off x="3886200" y="1914245"/>
            <a:ext cx="1537074" cy="27339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2" idx="4"/>
            <a:endCxn id="13" idx="7"/>
          </p:cNvCxnSpPr>
          <p:nvPr/>
        </p:nvCxnSpPr>
        <p:spPr>
          <a:xfrm flipH="1">
            <a:off x="4101726" y="1981200"/>
            <a:ext cx="1537074" cy="27339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2" idx="5"/>
            <a:endCxn id="16" idx="0"/>
          </p:cNvCxnSpPr>
          <p:nvPr/>
        </p:nvCxnSpPr>
        <p:spPr>
          <a:xfrm>
            <a:off x="5854326" y="1914245"/>
            <a:ext cx="775074" cy="1248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6" idx="1"/>
            <a:endCxn id="12" idx="4"/>
          </p:cNvCxnSpPr>
          <p:nvPr/>
        </p:nvCxnSpPr>
        <p:spPr>
          <a:xfrm flipH="1" flipV="1">
            <a:off x="5638800" y="1981200"/>
            <a:ext cx="775074" cy="1248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16" idx="4"/>
            <a:endCxn id="14" idx="7"/>
          </p:cNvCxnSpPr>
          <p:nvPr/>
        </p:nvCxnSpPr>
        <p:spPr>
          <a:xfrm flipH="1">
            <a:off x="5854326" y="3619500"/>
            <a:ext cx="775074" cy="1095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4" idx="0"/>
            <a:endCxn id="16" idx="3"/>
          </p:cNvCxnSpPr>
          <p:nvPr/>
        </p:nvCxnSpPr>
        <p:spPr>
          <a:xfrm flipV="1">
            <a:off x="5638800" y="3552545"/>
            <a:ext cx="775074" cy="1095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14" idx="2"/>
            <a:endCxn id="13" idx="6"/>
          </p:cNvCxnSpPr>
          <p:nvPr/>
        </p:nvCxnSpPr>
        <p:spPr>
          <a:xfrm flipH="1">
            <a:off x="4191000" y="4876800"/>
            <a:ext cx="1143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13" idx="5"/>
            <a:endCxn id="14" idx="3"/>
          </p:cNvCxnSpPr>
          <p:nvPr/>
        </p:nvCxnSpPr>
        <p:spPr>
          <a:xfrm>
            <a:off x="4101726" y="5038445"/>
            <a:ext cx="13215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Freeform 71"/>
          <p:cNvSpPr/>
          <p:nvPr/>
        </p:nvSpPr>
        <p:spPr>
          <a:xfrm>
            <a:off x="2445188" y="2986665"/>
            <a:ext cx="564230" cy="876598"/>
          </a:xfrm>
          <a:custGeom>
            <a:avLst/>
            <a:gdLst>
              <a:gd name="connsiteX0" fmla="*/ 564230 w 564230"/>
              <a:gd name="connsiteY0" fmla="*/ 705659 h 876598"/>
              <a:gd name="connsiteX1" fmla="*/ 159116 w 564230"/>
              <a:gd name="connsiteY1" fmla="*/ 832981 h 876598"/>
              <a:gd name="connsiteX2" fmla="*/ 20220 w 564230"/>
              <a:gd name="connsiteY2" fmla="*/ 45902 h 876598"/>
              <a:gd name="connsiteX3" fmla="*/ 564230 w 564230"/>
              <a:gd name="connsiteY3" fmla="*/ 161649 h 876598"/>
            </a:gdLst>
            <a:ahLst/>
            <a:cxnLst>
              <a:cxn ang="0">
                <a:pos x="connsiteX0" y="connsiteY0"/>
              </a:cxn>
              <a:cxn ang="0">
                <a:pos x="connsiteX1" y="connsiteY1"/>
              </a:cxn>
              <a:cxn ang="0">
                <a:pos x="connsiteX2" y="connsiteY2"/>
              </a:cxn>
              <a:cxn ang="0">
                <a:pos x="connsiteX3" y="connsiteY3"/>
              </a:cxn>
            </a:cxnLst>
            <a:rect l="l" t="t" r="r" b="b"/>
            <a:pathLst>
              <a:path w="564230" h="876598">
                <a:moveTo>
                  <a:pt x="564230" y="705659"/>
                </a:moveTo>
                <a:cubicBezTo>
                  <a:pt x="407007" y="824299"/>
                  <a:pt x="249784" y="942940"/>
                  <a:pt x="159116" y="832981"/>
                </a:cubicBezTo>
                <a:cubicBezTo>
                  <a:pt x="68448" y="723022"/>
                  <a:pt x="-47299" y="157791"/>
                  <a:pt x="20220" y="45902"/>
                </a:cubicBezTo>
                <a:cubicBezTo>
                  <a:pt x="87739" y="-65987"/>
                  <a:pt x="325984" y="47831"/>
                  <a:pt x="564230" y="16164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Freeform 72"/>
          <p:cNvSpPr/>
          <p:nvPr/>
        </p:nvSpPr>
        <p:spPr>
          <a:xfrm>
            <a:off x="3249808" y="1270238"/>
            <a:ext cx="902697" cy="570137"/>
          </a:xfrm>
          <a:custGeom>
            <a:avLst/>
            <a:gdLst>
              <a:gd name="connsiteX0" fmla="*/ 361493 w 902697"/>
              <a:gd name="connsiteY0" fmla="*/ 570137 h 570137"/>
              <a:gd name="connsiteX1" fmla="*/ 14253 w 902697"/>
              <a:gd name="connsiteY1" fmla="*/ 211321 h 570137"/>
              <a:gd name="connsiteX2" fmla="*/ 789757 w 902697"/>
              <a:gd name="connsiteY2" fmla="*/ 2977 h 570137"/>
              <a:gd name="connsiteX3" fmla="*/ 882354 w 902697"/>
              <a:gd name="connsiteY3" fmla="*/ 361792 h 570137"/>
            </a:gdLst>
            <a:ahLst/>
            <a:cxnLst>
              <a:cxn ang="0">
                <a:pos x="connsiteX0" y="connsiteY0"/>
              </a:cxn>
              <a:cxn ang="0">
                <a:pos x="connsiteX1" y="connsiteY1"/>
              </a:cxn>
              <a:cxn ang="0">
                <a:pos x="connsiteX2" y="connsiteY2"/>
              </a:cxn>
              <a:cxn ang="0">
                <a:pos x="connsiteX3" y="connsiteY3"/>
              </a:cxn>
            </a:cxnLst>
            <a:rect l="l" t="t" r="r" b="b"/>
            <a:pathLst>
              <a:path w="902697" h="570137">
                <a:moveTo>
                  <a:pt x="361493" y="570137"/>
                </a:moveTo>
                <a:cubicBezTo>
                  <a:pt x="152184" y="437992"/>
                  <a:pt x="-57124" y="305848"/>
                  <a:pt x="14253" y="211321"/>
                </a:cubicBezTo>
                <a:cubicBezTo>
                  <a:pt x="85630" y="116794"/>
                  <a:pt x="645073" y="-22102"/>
                  <a:pt x="789757" y="2977"/>
                </a:cubicBezTo>
                <a:cubicBezTo>
                  <a:pt x="934441" y="28056"/>
                  <a:pt x="908397" y="194924"/>
                  <a:pt x="882354" y="361792"/>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Freeform 73"/>
          <p:cNvSpPr/>
          <p:nvPr/>
        </p:nvSpPr>
        <p:spPr>
          <a:xfrm>
            <a:off x="5477402" y="1261641"/>
            <a:ext cx="807528" cy="555584"/>
          </a:xfrm>
          <a:custGeom>
            <a:avLst/>
            <a:gdLst>
              <a:gd name="connsiteX0" fmla="*/ 32147 w 807528"/>
              <a:gd name="connsiteY0" fmla="*/ 289367 h 555584"/>
              <a:gd name="connsiteX1" fmla="*/ 90021 w 807528"/>
              <a:gd name="connsiteY1" fmla="*/ 0 h 555584"/>
              <a:gd name="connsiteX2" fmla="*/ 796076 w 807528"/>
              <a:gd name="connsiteY2" fmla="*/ 289367 h 555584"/>
              <a:gd name="connsiteX3" fmla="*/ 460411 w 807528"/>
              <a:gd name="connsiteY3" fmla="*/ 555584 h 555584"/>
            </a:gdLst>
            <a:ahLst/>
            <a:cxnLst>
              <a:cxn ang="0">
                <a:pos x="connsiteX0" y="connsiteY0"/>
              </a:cxn>
              <a:cxn ang="0">
                <a:pos x="connsiteX1" y="connsiteY1"/>
              </a:cxn>
              <a:cxn ang="0">
                <a:pos x="connsiteX2" y="connsiteY2"/>
              </a:cxn>
              <a:cxn ang="0">
                <a:pos x="connsiteX3" y="connsiteY3"/>
              </a:cxn>
            </a:cxnLst>
            <a:rect l="l" t="t" r="r" b="b"/>
            <a:pathLst>
              <a:path w="807528" h="555584">
                <a:moveTo>
                  <a:pt x="32147" y="289367"/>
                </a:moveTo>
                <a:cubicBezTo>
                  <a:pt x="-2577" y="144683"/>
                  <a:pt x="-37300" y="0"/>
                  <a:pt x="90021" y="0"/>
                </a:cubicBezTo>
                <a:cubicBezTo>
                  <a:pt x="217342" y="0"/>
                  <a:pt x="734344" y="196770"/>
                  <a:pt x="796076" y="289367"/>
                </a:cubicBezTo>
                <a:cubicBezTo>
                  <a:pt x="857808" y="381964"/>
                  <a:pt x="659109" y="468774"/>
                  <a:pt x="460411" y="555584"/>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p:cNvSpPr/>
          <p:nvPr/>
        </p:nvSpPr>
        <p:spPr>
          <a:xfrm>
            <a:off x="6829063" y="3113016"/>
            <a:ext cx="247063" cy="670730"/>
          </a:xfrm>
          <a:custGeom>
            <a:avLst/>
            <a:gdLst>
              <a:gd name="connsiteX0" fmla="*/ 34724 w 247063"/>
              <a:gd name="connsiteY0" fmla="*/ 127895 h 670730"/>
              <a:gd name="connsiteX1" fmla="*/ 231494 w 247063"/>
              <a:gd name="connsiteY1" fmla="*/ 35298 h 670730"/>
              <a:gd name="connsiteX2" fmla="*/ 208345 w 247063"/>
              <a:gd name="connsiteY2" fmla="*/ 648756 h 670730"/>
              <a:gd name="connsiteX3" fmla="*/ 0 w 247063"/>
              <a:gd name="connsiteY3" fmla="*/ 475136 h 670730"/>
            </a:gdLst>
            <a:ahLst/>
            <a:cxnLst>
              <a:cxn ang="0">
                <a:pos x="connsiteX0" y="connsiteY0"/>
              </a:cxn>
              <a:cxn ang="0">
                <a:pos x="connsiteX1" y="connsiteY1"/>
              </a:cxn>
              <a:cxn ang="0">
                <a:pos x="connsiteX2" y="connsiteY2"/>
              </a:cxn>
              <a:cxn ang="0">
                <a:pos x="connsiteX3" y="connsiteY3"/>
              </a:cxn>
            </a:cxnLst>
            <a:rect l="l" t="t" r="r" b="b"/>
            <a:pathLst>
              <a:path w="247063" h="670730">
                <a:moveTo>
                  <a:pt x="34724" y="127895"/>
                </a:moveTo>
                <a:cubicBezTo>
                  <a:pt x="118640" y="38191"/>
                  <a:pt x="202557" y="-51512"/>
                  <a:pt x="231494" y="35298"/>
                </a:cubicBezTo>
                <a:cubicBezTo>
                  <a:pt x="260431" y="122108"/>
                  <a:pt x="246927" y="575450"/>
                  <a:pt x="208345" y="648756"/>
                </a:cubicBezTo>
                <a:cubicBezTo>
                  <a:pt x="169763" y="722062"/>
                  <a:pt x="84881" y="598599"/>
                  <a:pt x="0" y="475136"/>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75"/>
          <p:cNvSpPr/>
          <p:nvPr/>
        </p:nvSpPr>
        <p:spPr>
          <a:xfrm>
            <a:off x="5531115" y="4965539"/>
            <a:ext cx="698862" cy="509286"/>
          </a:xfrm>
          <a:custGeom>
            <a:avLst/>
            <a:gdLst>
              <a:gd name="connsiteX0" fmla="*/ 429847 w 698862"/>
              <a:gd name="connsiteY0" fmla="*/ 0 h 509286"/>
              <a:gd name="connsiteX1" fmla="*/ 684490 w 698862"/>
              <a:gd name="connsiteY1" fmla="*/ 115747 h 509286"/>
              <a:gd name="connsiteX2" fmla="*/ 47882 w 698862"/>
              <a:gd name="connsiteY2" fmla="*/ 509286 h 509286"/>
              <a:gd name="connsiteX3" fmla="*/ 94181 w 698862"/>
              <a:gd name="connsiteY3" fmla="*/ 115747 h 509286"/>
            </a:gdLst>
            <a:ahLst/>
            <a:cxnLst>
              <a:cxn ang="0">
                <a:pos x="connsiteX0" y="connsiteY0"/>
              </a:cxn>
              <a:cxn ang="0">
                <a:pos x="connsiteX1" y="connsiteY1"/>
              </a:cxn>
              <a:cxn ang="0">
                <a:pos x="connsiteX2" y="connsiteY2"/>
              </a:cxn>
              <a:cxn ang="0">
                <a:pos x="connsiteX3" y="connsiteY3"/>
              </a:cxn>
            </a:cxnLst>
            <a:rect l="l" t="t" r="r" b="b"/>
            <a:pathLst>
              <a:path w="698862" h="509286">
                <a:moveTo>
                  <a:pt x="429847" y="0"/>
                </a:moveTo>
                <a:cubicBezTo>
                  <a:pt x="588999" y="15433"/>
                  <a:pt x="748151" y="30866"/>
                  <a:pt x="684490" y="115747"/>
                </a:cubicBezTo>
                <a:cubicBezTo>
                  <a:pt x="620829" y="200628"/>
                  <a:pt x="146267" y="509286"/>
                  <a:pt x="47882" y="509286"/>
                </a:cubicBezTo>
                <a:cubicBezTo>
                  <a:pt x="-50503" y="509286"/>
                  <a:pt x="21839" y="312516"/>
                  <a:pt x="94181" y="11574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reeform 76"/>
          <p:cNvSpPr/>
          <p:nvPr/>
        </p:nvSpPr>
        <p:spPr>
          <a:xfrm>
            <a:off x="3321850" y="4850282"/>
            <a:ext cx="648510" cy="617623"/>
          </a:xfrm>
          <a:custGeom>
            <a:avLst/>
            <a:gdLst>
              <a:gd name="connsiteX0" fmla="*/ 567244 w 648510"/>
              <a:gd name="connsiteY0" fmla="*/ 277303 h 617623"/>
              <a:gd name="connsiteX1" fmla="*/ 601968 w 648510"/>
              <a:gd name="connsiteY1" fmla="*/ 612969 h 617623"/>
              <a:gd name="connsiteX2" fmla="*/ 11659 w 648510"/>
              <a:gd name="connsiteY2" fmla="*/ 57384 h 617623"/>
              <a:gd name="connsiteX3" fmla="*/ 266302 w 648510"/>
              <a:gd name="connsiteY3" fmla="*/ 45809 h 617623"/>
            </a:gdLst>
            <a:ahLst/>
            <a:cxnLst>
              <a:cxn ang="0">
                <a:pos x="connsiteX0" y="connsiteY0"/>
              </a:cxn>
              <a:cxn ang="0">
                <a:pos x="connsiteX1" y="connsiteY1"/>
              </a:cxn>
              <a:cxn ang="0">
                <a:pos x="connsiteX2" y="connsiteY2"/>
              </a:cxn>
              <a:cxn ang="0">
                <a:pos x="connsiteX3" y="connsiteY3"/>
              </a:cxn>
            </a:cxnLst>
            <a:rect l="l" t="t" r="r" b="b"/>
            <a:pathLst>
              <a:path w="648510" h="617623">
                <a:moveTo>
                  <a:pt x="567244" y="277303"/>
                </a:moveTo>
                <a:cubicBezTo>
                  <a:pt x="630904" y="463462"/>
                  <a:pt x="694565" y="649622"/>
                  <a:pt x="601968" y="612969"/>
                </a:cubicBezTo>
                <a:cubicBezTo>
                  <a:pt x="509371" y="576316"/>
                  <a:pt x="67603" y="151911"/>
                  <a:pt x="11659" y="57384"/>
                </a:cubicBezTo>
                <a:cubicBezTo>
                  <a:pt x="-44285" y="-37143"/>
                  <a:pt x="111008" y="4333"/>
                  <a:pt x="266302" y="4580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p:cNvCxnSpPr>
            <a:stCxn id="4" idx="6"/>
            <a:endCxn id="15" idx="2"/>
          </p:cNvCxnSpPr>
          <p:nvPr/>
        </p:nvCxnSpPr>
        <p:spPr>
          <a:xfrm>
            <a:off x="2209800" y="3314700"/>
            <a:ext cx="533400" cy="76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 idx="6"/>
            <a:endCxn id="5" idx="3"/>
          </p:cNvCxnSpPr>
          <p:nvPr/>
        </p:nvCxnSpPr>
        <p:spPr>
          <a:xfrm flipV="1">
            <a:off x="2209800" y="1914245"/>
            <a:ext cx="1460874" cy="14004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 idx="6"/>
            <a:endCxn id="13" idx="1"/>
          </p:cNvCxnSpPr>
          <p:nvPr/>
        </p:nvCxnSpPr>
        <p:spPr>
          <a:xfrm>
            <a:off x="2209800" y="3314700"/>
            <a:ext cx="1460874" cy="14004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4" idx="6"/>
            <a:endCxn id="12" idx="3"/>
          </p:cNvCxnSpPr>
          <p:nvPr/>
        </p:nvCxnSpPr>
        <p:spPr>
          <a:xfrm flipV="1">
            <a:off x="2209800" y="1914245"/>
            <a:ext cx="3213474" cy="14004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4" idx="6"/>
            <a:endCxn id="14" idx="1"/>
          </p:cNvCxnSpPr>
          <p:nvPr/>
        </p:nvCxnSpPr>
        <p:spPr>
          <a:xfrm>
            <a:off x="2209800" y="3314700"/>
            <a:ext cx="3213474" cy="14004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8" name="Freeform 87"/>
          <p:cNvSpPr/>
          <p:nvPr/>
        </p:nvSpPr>
        <p:spPr>
          <a:xfrm>
            <a:off x="2210765" y="2789331"/>
            <a:ext cx="4097438" cy="555753"/>
          </a:xfrm>
          <a:custGeom>
            <a:avLst/>
            <a:gdLst>
              <a:gd name="connsiteX0" fmla="*/ 0 w 4097438"/>
              <a:gd name="connsiteY0" fmla="*/ 509454 h 555753"/>
              <a:gd name="connsiteX1" fmla="*/ 2546430 w 4097438"/>
              <a:gd name="connsiteY1" fmla="*/ 168 h 555753"/>
              <a:gd name="connsiteX2" fmla="*/ 4097438 w 4097438"/>
              <a:gd name="connsiteY2" fmla="*/ 555753 h 555753"/>
            </a:gdLst>
            <a:ahLst/>
            <a:cxnLst>
              <a:cxn ang="0">
                <a:pos x="connsiteX0" y="connsiteY0"/>
              </a:cxn>
              <a:cxn ang="0">
                <a:pos x="connsiteX1" y="connsiteY1"/>
              </a:cxn>
              <a:cxn ang="0">
                <a:pos x="connsiteX2" y="connsiteY2"/>
              </a:cxn>
            </a:cxnLst>
            <a:rect l="l" t="t" r="r" b="b"/>
            <a:pathLst>
              <a:path w="4097438" h="555753">
                <a:moveTo>
                  <a:pt x="0" y="509454"/>
                </a:moveTo>
                <a:cubicBezTo>
                  <a:pt x="931762" y="250953"/>
                  <a:pt x="1863524" y="-7548"/>
                  <a:pt x="2546430" y="168"/>
                </a:cubicBezTo>
                <a:cubicBezTo>
                  <a:pt x="3229336" y="7884"/>
                  <a:pt x="3663387" y="281818"/>
                  <a:pt x="4097438" y="555753"/>
                </a:cubicBezTo>
              </a:path>
            </a:pathLst>
          </a:custGeom>
          <a:noFill/>
          <a:ln w="28575">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reeform 88"/>
          <p:cNvSpPr/>
          <p:nvPr/>
        </p:nvSpPr>
        <p:spPr>
          <a:xfrm>
            <a:off x="3414532" y="3391382"/>
            <a:ext cx="4456253" cy="794296"/>
          </a:xfrm>
          <a:custGeom>
            <a:avLst/>
            <a:gdLst>
              <a:gd name="connsiteX0" fmla="*/ 0 w 4456253"/>
              <a:gd name="connsiteY0" fmla="*/ 0 h 794296"/>
              <a:gd name="connsiteX1" fmla="*/ 3437681 w 4456253"/>
              <a:gd name="connsiteY1" fmla="*/ 787079 h 794296"/>
              <a:gd name="connsiteX2" fmla="*/ 4456253 w 4456253"/>
              <a:gd name="connsiteY2" fmla="*/ 324091 h 794296"/>
            </a:gdLst>
            <a:ahLst/>
            <a:cxnLst>
              <a:cxn ang="0">
                <a:pos x="connsiteX0" y="connsiteY0"/>
              </a:cxn>
              <a:cxn ang="0">
                <a:pos x="connsiteX1" y="connsiteY1"/>
              </a:cxn>
              <a:cxn ang="0">
                <a:pos x="connsiteX2" y="connsiteY2"/>
              </a:cxn>
            </a:cxnLst>
            <a:rect l="l" t="t" r="r" b="b"/>
            <a:pathLst>
              <a:path w="4456253" h="794296">
                <a:moveTo>
                  <a:pt x="0" y="0"/>
                </a:moveTo>
                <a:cubicBezTo>
                  <a:pt x="1347486" y="366532"/>
                  <a:pt x="2694972" y="733064"/>
                  <a:pt x="3437681" y="787079"/>
                </a:cubicBezTo>
                <a:cubicBezTo>
                  <a:pt x="4180390" y="841094"/>
                  <a:pt x="4318321" y="582592"/>
                  <a:pt x="4456253" y="324091"/>
                </a:cubicBezTo>
              </a:path>
            </a:pathLst>
          </a:custGeom>
          <a:noFill/>
          <a:ln w="3810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Arrow Connector 90"/>
          <p:cNvCxnSpPr>
            <a:stCxn id="5" idx="6"/>
            <a:endCxn id="11" idx="2"/>
          </p:cNvCxnSpPr>
          <p:nvPr/>
        </p:nvCxnSpPr>
        <p:spPr>
          <a:xfrm>
            <a:off x="4191000" y="1752600"/>
            <a:ext cx="3352800" cy="15621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12" idx="5"/>
            <a:endCxn id="11" idx="2"/>
          </p:cNvCxnSpPr>
          <p:nvPr/>
        </p:nvCxnSpPr>
        <p:spPr>
          <a:xfrm>
            <a:off x="5854326" y="1914245"/>
            <a:ext cx="1689474" cy="14004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16" idx="6"/>
            <a:endCxn id="11" idx="2"/>
          </p:cNvCxnSpPr>
          <p:nvPr/>
        </p:nvCxnSpPr>
        <p:spPr>
          <a:xfrm flipV="1">
            <a:off x="6934200" y="3314700"/>
            <a:ext cx="609600" cy="762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76" idx="0"/>
            <a:endCxn id="11" idx="2"/>
          </p:cNvCxnSpPr>
          <p:nvPr/>
        </p:nvCxnSpPr>
        <p:spPr>
          <a:xfrm flipV="1">
            <a:off x="5960962" y="3314700"/>
            <a:ext cx="1582838" cy="16508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13" idx="7"/>
            <a:endCxn id="11" idx="2"/>
          </p:cNvCxnSpPr>
          <p:nvPr/>
        </p:nvCxnSpPr>
        <p:spPr>
          <a:xfrm flipV="1">
            <a:off x="4101726" y="3314700"/>
            <a:ext cx="3442074" cy="14004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6358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b="1" dirty="0">
                <a:solidFill>
                  <a:srgbClr val="C00000"/>
                </a:solidFill>
              </a:rPr>
              <a:t>First Order Markov Model</a:t>
            </a:r>
          </a:p>
        </p:txBody>
      </p:sp>
      <p:sp>
        <p:nvSpPr>
          <p:cNvPr id="21507" name="Content Placeholder 2"/>
          <p:cNvSpPr>
            <a:spLocks noGrp="1"/>
          </p:cNvSpPr>
          <p:nvPr>
            <p:ph idx="1"/>
          </p:nvPr>
        </p:nvSpPr>
        <p:spPr/>
        <p:txBody>
          <a:bodyPr/>
          <a:lstStyle/>
          <a:p>
            <a:pPr eaLnBrk="1" hangingPunct="1"/>
            <a:r>
              <a:rPr lang="en-US"/>
              <a:t>Happy medium?</a:t>
            </a:r>
          </a:p>
          <a:p>
            <a:pPr eaLnBrk="1" hangingPunct="1"/>
            <a:endParaRPr lang="en-US"/>
          </a:p>
          <a:p>
            <a:pPr eaLnBrk="1" hangingPunct="1"/>
            <a:endParaRPr lang="en-US"/>
          </a:p>
          <a:p>
            <a:pPr eaLnBrk="1" hangingPunct="1"/>
            <a:r>
              <a:rPr lang="en-US"/>
              <a:t>Condition on the most recent symbol in history.</a:t>
            </a:r>
          </a:p>
        </p:txBody>
      </p:sp>
      <p:pic>
        <p:nvPicPr>
          <p:cNvPr id="5" name="Picture 4" descr="latex-image-1.pdf"/>
          <p:cNvPicPr>
            <a:picLocks noChangeAspect="1"/>
          </p:cNvPicPr>
          <p:nvPr/>
        </p:nvPicPr>
        <p:blipFill>
          <a:blip r:embed="rId2"/>
          <a:stretch>
            <a:fillRect/>
          </a:stretch>
        </p:blipFill>
        <p:spPr>
          <a:xfrm>
            <a:off x="1371600" y="2362200"/>
            <a:ext cx="6946777" cy="993775"/>
          </a:xfrm>
          <a:prstGeom prst="rect">
            <a:avLst/>
          </a:prstGeo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pic>
        <p:nvPicPr>
          <p:cNvPr id="32" name="Picture 31"/>
          <p:cNvPicPr>
            <a:picLocks noChangeAspect="1"/>
          </p:cNvPicPr>
          <p:nvPr/>
        </p:nvPicPr>
        <p:blipFill>
          <a:blip r:embed="rId2"/>
          <a:stretch>
            <a:fillRect/>
          </a:stretch>
        </p:blipFill>
        <p:spPr>
          <a:xfrm>
            <a:off x="457200" y="4889500"/>
            <a:ext cx="1498600" cy="1498600"/>
          </a:xfrm>
          <a:prstGeom prst="rect">
            <a:avLst/>
          </a:prstGeom>
        </p:spPr>
      </p:pic>
      <p:pic>
        <p:nvPicPr>
          <p:cNvPr id="33" name="Picture 32"/>
          <p:cNvPicPr>
            <a:picLocks noChangeAspect="1"/>
          </p:cNvPicPr>
          <p:nvPr/>
        </p:nvPicPr>
        <p:blipFill>
          <a:blip r:embed="rId2"/>
          <a:stretch>
            <a:fillRect/>
          </a:stretch>
        </p:blipFill>
        <p:spPr>
          <a:xfrm>
            <a:off x="1651000" y="5257800"/>
            <a:ext cx="1498600" cy="1498600"/>
          </a:xfrm>
          <a:prstGeom prst="rect">
            <a:avLst/>
          </a:prstGeom>
        </p:spPr>
      </p:pic>
      <p:pic>
        <p:nvPicPr>
          <p:cNvPr id="34" name="Picture 33"/>
          <p:cNvPicPr>
            <a:picLocks noChangeAspect="1"/>
          </p:cNvPicPr>
          <p:nvPr/>
        </p:nvPicPr>
        <p:blipFill>
          <a:blip r:embed="rId2"/>
          <a:stretch>
            <a:fillRect/>
          </a:stretch>
        </p:blipFill>
        <p:spPr>
          <a:xfrm>
            <a:off x="3060700" y="4724400"/>
            <a:ext cx="1498600" cy="1498600"/>
          </a:xfrm>
          <a:prstGeom prst="rect">
            <a:avLst/>
          </a:prstGeom>
        </p:spPr>
      </p:pic>
      <p:pic>
        <p:nvPicPr>
          <p:cNvPr id="35" name="Picture 34"/>
          <p:cNvPicPr>
            <a:picLocks noChangeAspect="1"/>
          </p:cNvPicPr>
          <p:nvPr/>
        </p:nvPicPr>
        <p:blipFill>
          <a:blip r:embed="rId2"/>
          <a:stretch>
            <a:fillRect/>
          </a:stretch>
        </p:blipFill>
        <p:spPr>
          <a:xfrm>
            <a:off x="4267200" y="5359400"/>
            <a:ext cx="1498600" cy="1498600"/>
          </a:xfrm>
          <a:prstGeom prst="rect">
            <a:avLst/>
          </a:prstGeom>
        </p:spPr>
      </p:pic>
      <p:pic>
        <p:nvPicPr>
          <p:cNvPr id="36" name="Picture 35"/>
          <p:cNvPicPr>
            <a:picLocks noChangeAspect="1"/>
          </p:cNvPicPr>
          <p:nvPr/>
        </p:nvPicPr>
        <p:blipFill>
          <a:blip r:embed="rId2"/>
          <a:stretch>
            <a:fillRect/>
          </a:stretch>
        </p:blipFill>
        <p:spPr>
          <a:xfrm>
            <a:off x="6147580" y="4889500"/>
            <a:ext cx="1498600" cy="1498600"/>
          </a:xfrm>
          <a:prstGeom prst="rect">
            <a:avLst/>
          </a:prstGeom>
        </p:spPr>
      </p:pic>
      <p:sp>
        <p:nvSpPr>
          <p:cNvPr id="37" name="TextBox 36"/>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38" name="TextBox 37"/>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sp>
        <p:nvSpPr>
          <p:cNvPr id="41" name="TextBox 40"/>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2" name="TextBox 41"/>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13" name="Rectangle 12"/>
          <p:cNvSpPr/>
          <p:nvPr/>
        </p:nvSpPr>
        <p:spPr>
          <a:xfrm>
            <a:off x="457203" y="2284512"/>
            <a:ext cx="96154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5" idx="0"/>
          </p:cNvCxnSpPr>
          <p:nvPr/>
        </p:nvCxnSpPr>
        <p:spPr>
          <a:xfrm rot="16200000" flipH="1">
            <a:off x="1246397" y="1976088"/>
            <a:ext cx="1488" cy="618337"/>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2"/>
          <a:stretch>
            <a:fillRect/>
          </a:stretch>
        </p:blipFill>
        <p:spPr>
          <a:xfrm>
            <a:off x="457200" y="4889500"/>
            <a:ext cx="1498600" cy="1498600"/>
          </a:xfrm>
          <a:prstGeom prst="rect">
            <a:avLst/>
          </a:prstGeom>
        </p:spPr>
      </p:pic>
      <p:pic>
        <p:nvPicPr>
          <p:cNvPr id="20" name="Picture 19"/>
          <p:cNvPicPr>
            <a:picLocks noChangeAspect="1"/>
          </p:cNvPicPr>
          <p:nvPr/>
        </p:nvPicPr>
        <p:blipFill>
          <a:blip r:embed="rId2"/>
          <a:stretch>
            <a:fillRect/>
          </a:stretch>
        </p:blipFill>
        <p:spPr>
          <a:xfrm>
            <a:off x="1651000" y="5257800"/>
            <a:ext cx="1498600" cy="1498600"/>
          </a:xfrm>
          <a:prstGeom prst="rect">
            <a:avLst/>
          </a:prstGeom>
        </p:spPr>
      </p:pic>
      <p:pic>
        <p:nvPicPr>
          <p:cNvPr id="21" name="Picture 20"/>
          <p:cNvPicPr>
            <a:picLocks noChangeAspect="1"/>
          </p:cNvPicPr>
          <p:nvPr/>
        </p:nvPicPr>
        <p:blipFill>
          <a:blip r:embed="rId2"/>
          <a:stretch>
            <a:fillRect/>
          </a:stretch>
        </p:blipFill>
        <p:spPr>
          <a:xfrm>
            <a:off x="3060700" y="4724400"/>
            <a:ext cx="1498600" cy="1498600"/>
          </a:xfrm>
          <a:prstGeom prst="rect">
            <a:avLst/>
          </a:prstGeom>
        </p:spPr>
      </p:pic>
      <p:pic>
        <p:nvPicPr>
          <p:cNvPr id="22" name="Picture 21"/>
          <p:cNvPicPr>
            <a:picLocks noChangeAspect="1"/>
          </p:cNvPicPr>
          <p:nvPr/>
        </p:nvPicPr>
        <p:blipFill>
          <a:blip r:embed="rId2"/>
          <a:stretch>
            <a:fillRect/>
          </a:stretch>
        </p:blipFill>
        <p:spPr>
          <a:xfrm>
            <a:off x="4267200" y="5359400"/>
            <a:ext cx="1498600" cy="1498600"/>
          </a:xfrm>
          <a:prstGeom prst="rect">
            <a:avLst/>
          </a:prstGeom>
        </p:spPr>
      </p:pic>
      <p:pic>
        <p:nvPicPr>
          <p:cNvPr id="23" name="Picture 22"/>
          <p:cNvPicPr>
            <a:picLocks noChangeAspect="1"/>
          </p:cNvPicPr>
          <p:nvPr/>
        </p:nvPicPr>
        <p:blipFill>
          <a:blip r:embed="rId2"/>
          <a:stretch>
            <a:fillRect/>
          </a:stretch>
        </p:blipFill>
        <p:spPr>
          <a:xfrm>
            <a:off x="6147580" y="4889500"/>
            <a:ext cx="1498600" cy="1498600"/>
          </a:xfrm>
          <a:prstGeom prst="rect">
            <a:avLst/>
          </a:prstGeom>
        </p:spPr>
      </p:pic>
      <p:sp>
        <p:nvSpPr>
          <p:cNvPr id="24" name="TextBox 23"/>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6" name="Straight Arrow Connector 25"/>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8" name="TextBox 27"/>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16" name="TextBox 15"/>
          <p:cNvSpPr txBox="1"/>
          <p:nvPr/>
        </p:nvSpPr>
        <p:spPr>
          <a:xfrm>
            <a:off x="6147580" y="6184996"/>
            <a:ext cx="1492716" cy="369332"/>
          </a:xfrm>
          <a:prstGeom prst="rect">
            <a:avLst/>
          </a:prstGeom>
          <a:noFill/>
        </p:spPr>
        <p:txBody>
          <a:bodyPr wrap="none" rtlCol="0">
            <a:spAutoFit/>
          </a:bodyPr>
          <a:lstStyle/>
          <a:p>
            <a:r>
              <a:rPr lang="en-US" dirty="0" smtClean="0">
                <a:latin typeface="+mn-lt"/>
              </a:rPr>
              <a:t>history = </a:t>
            </a:r>
            <a:r>
              <a:rPr lang="en-US" dirty="0" smtClean="0">
                <a:solidFill>
                  <a:schemeClr val="accent3"/>
                </a:solidFill>
                <a:latin typeface="+mn-lt"/>
              </a:rPr>
              <a:t>start</a:t>
            </a:r>
            <a:endParaRPr lang="en-US" dirty="0">
              <a:latin typeface="+mn-lt"/>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13" name="Rectangle 12"/>
          <p:cNvSpPr/>
          <p:nvPr/>
        </p:nvSpPr>
        <p:spPr>
          <a:xfrm>
            <a:off x="1418741" y="2284512"/>
            <a:ext cx="275135"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6" idx="0"/>
          </p:cNvCxnSpPr>
          <p:nvPr/>
        </p:nvCxnSpPr>
        <p:spPr>
          <a:xfrm rot="5400000" flipH="1" flipV="1">
            <a:off x="1865416" y="1975405"/>
            <a:ext cx="1588" cy="618215"/>
          </a:xfrm>
          <a:prstGeom prst="curvedConnector3">
            <a:avLst>
              <a:gd name="adj1" fmla="val 14395466"/>
            </a:avLst>
          </a:prstGeom>
          <a:ln>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
          <a:stretch>
            <a:fillRect/>
          </a:stretch>
        </p:blipFill>
        <p:spPr>
          <a:xfrm>
            <a:off x="457200" y="4889500"/>
            <a:ext cx="1498600" cy="1498600"/>
          </a:xfrm>
          <a:prstGeom prst="rect">
            <a:avLst/>
          </a:prstGeom>
        </p:spPr>
      </p:pic>
      <p:pic>
        <p:nvPicPr>
          <p:cNvPr id="9" name="Picture 8"/>
          <p:cNvPicPr>
            <a:picLocks noChangeAspect="1"/>
          </p:cNvPicPr>
          <p:nvPr/>
        </p:nvPicPr>
        <p:blipFill>
          <a:blip r:embed="rId2"/>
          <a:stretch>
            <a:fillRect/>
          </a:stretch>
        </p:blipFill>
        <p:spPr>
          <a:xfrm>
            <a:off x="1651000" y="5257800"/>
            <a:ext cx="1498600" cy="1498600"/>
          </a:xfrm>
          <a:prstGeom prst="rect">
            <a:avLst/>
          </a:prstGeom>
        </p:spPr>
      </p:pic>
      <p:pic>
        <p:nvPicPr>
          <p:cNvPr id="10" name="Picture 9"/>
          <p:cNvPicPr>
            <a:picLocks noChangeAspect="1"/>
          </p:cNvPicPr>
          <p:nvPr/>
        </p:nvPicPr>
        <p:blipFill>
          <a:blip r:embed="rId2"/>
          <a:stretch>
            <a:fillRect/>
          </a:stretch>
        </p:blipFill>
        <p:spPr>
          <a:xfrm>
            <a:off x="3060700" y="4724400"/>
            <a:ext cx="1498600" cy="1498600"/>
          </a:xfrm>
          <a:prstGeom prst="rect">
            <a:avLst/>
          </a:prstGeom>
        </p:spPr>
      </p:pic>
      <p:pic>
        <p:nvPicPr>
          <p:cNvPr id="11" name="Picture 10"/>
          <p:cNvPicPr>
            <a:picLocks noChangeAspect="1"/>
          </p:cNvPicPr>
          <p:nvPr/>
        </p:nvPicPr>
        <p:blipFill>
          <a:blip r:embed="rId2"/>
          <a:stretch>
            <a:fillRect/>
          </a:stretch>
        </p:blipFill>
        <p:spPr>
          <a:xfrm>
            <a:off x="4267200" y="5359400"/>
            <a:ext cx="1498600" cy="1498600"/>
          </a:xfrm>
          <a:prstGeom prst="rect">
            <a:avLst/>
          </a:prstGeom>
        </p:spPr>
      </p:pic>
      <p:pic>
        <p:nvPicPr>
          <p:cNvPr id="12" name="Picture 11"/>
          <p:cNvPicPr>
            <a:picLocks noChangeAspect="1"/>
          </p:cNvPicPr>
          <p:nvPr/>
        </p:nvPicPr>
        <p:blipFill>
          <a:blip r:embed="rId2"/>
          <a:stretch>
            <a:fillRect/>
          </a:stretch>
        </p:blipFill>
        <p:spPr>
          <a:xfrm>
            <a:off x="6147580" y="4889500"/>
            <a:ext cx="1498600" cy="1498600"/>
          </a:xfrm>
          <a:prstGeom prst="rect">
            <a:avLst/>
          </a:prstGeom>
        </p:spPr>
      </p:pic>
      <p:sp>
        <p:nvSpPr>
          <p:cNvPr id="14" name="TextBox 13"/>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16" name="TextBox 15"/>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17" name="Straight Arrow Connector 16"/>
          <p:cNvCxnSpPr/>
          <p:nvPr/>
        </p:nvCxnSpPr>
        <p:spPr>
          <a:xfrm rot="5400000">
            <a:off x="4795044" y="5023088"/>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19" name="TextBox 18"/>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0" name="TextBox 19"/>
          <p:cNvSpPr txBox="1"/>
          <p:nvPr/>
        </p:nvSpPr>
        <p:spPr>
          <a:xfrm>
            <a:off x="4419600" y="6498761"/>
            <a:ext cx="1110701" cy="369332"/>
          </a:xfrm>
          <a:prstGeom prst="rect">
            <a:avLst/>
          </a:prstGeom>
          <a:noFill/>
        </p:spPr>
        <p:txBody>
          <a:bodyPr wrap="none" rtlCol="0">
            <a:spAutoFit/>
          </a:bodyPr>
          <a:lstStyle/>
          <a:p>
            <a:r>
              <a:rPr lang="en-US" dirty="0" smtClean="0">
                <a:latin typeface="+mn-lt"/>
              </a:rPr>
              <a:t>history = I</a:t>
            </a:r>
            <a:endParaRPr lang="en-US" dirty="0">
              <a:latin typeface="+mn-lt"/>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13" name="Rectangle 12"/>
          <p:cNvSpPr/>
          <p:nvPr/>
        </p:nvSpPr>
        <p:spPr>
          <a:xfrm>
            <a:off x="1693876" y="2284512"/>
            <a:ext cx="961295"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7" idx="0"/>
          </p:cNvCxnSpPr>
          <p:nvPr/>
        </p:nvCxnSpPr>
        <p:spPr>
          <a:xfrm rot="5400000" flipH="1" flipV="1">
            <a:off x="2560196" y="1898840"/>
            <a:ext cx="1588" cy="771345"/>
          </a:xfrm>
          <a:prstGeom prst="curvedConnector3">
            <a:avLst>
              <a:gd name="adj1" fmla="val 14395466"/>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2"/>
          <a:stretch>
            <a:fillRect/>
          </a:stretch>
        </p:blipFill>
        <p:spPr>
          <a:xfrm>
            <a:off x="457200" y="4889500"/>
            <a:ext cx="1498600" cy="1498600"/>
          </a:xfrm>
          <a:prstGeom prst="rect">
            <a:avLst/>
          </a:prstGeom>
        </p:spPr>
      </p:pic>
      <p:pic>
        <p:nvPicPr>
          <p:cNvPr id="10" name="Picture 9"/>
          <p:cNvPicPr>
            <a:picLocks noChangeAspect="1"/>
          </p:cNvPicPr>
          <p:nvPr/>
        </p:nvPicPr>
        <p:blipFill>
          <a:blip r:embed="rId2"/>
          <a:stretch>
            <a:fillRect/>
          </a:stretch>
        </p:blipFill>
        <p:spPr>
          <a:xfrm>
            <a:off x="1651000" y="5257800"/>
            <a:ext cx="1498600" cy="1498600"/>
          </a:xfrm>
          <a:prstGeom prst="rect">
            <a:avLst/>
          </a:prstGeom>
        </p:spPr>
      </p:pic>
      <p:pic>
        <p:nvPicPr>
          <p:cNvPr id="11" name="Picture 10"/>
          <p:cNvPicPr>
            <a:picLocks noChangeAspect="1"/>
          </p:cNvPicPr>
          <p:nvPr/>
        </p:nvPicPr>
        <p:blipFill>
          <a:blip r:embed="rId2"/>
          <a:stretch>
            <a:fillRect/>
          </a:stretch>
        </p:blipFill>
        <p:spPr>
          <a:xfrm>
            <a:off x="3060700" y="4724400"/>
            <a:ext cx="1498600" cy="1498600"/>
          </a:xfrm>
          <a:prstGeom prst="rect">
            <a:avLst/>
          </a:prstGeom>
        </p:spPr>
      </p:pic>
      <p:pic>
        <p:nvPicPr>
          <p:cNvPr id="12" name="Picture 11"/>
          <p:cNvPicPr>
            <a:picLocks noChangeAspect="1"/>
          </p:cNvPicPr>
          <p:nvPr/>
        </p:nvPicPr>
        <p:blipFill>
          <a:blip r:embed="rId2"/>
          <a:stretch>
            <a:fillRect/>
          </a:stretch>
        </p:blipFill>
        <p:spPr>
          <a:xfrm>
            <a:off x="4267200" y="5359400"/>
            <a:ext cx="1498600" cy="1498600"/>
          </a:xfrm>
          <a:prstGeom prst="rect">
            <a:avLst/>
          </a:prstGeom>
        </p:spPr>
      </p:pic>
      <p:pic>
        <p:nvPicPr>
          <p:cNvPr id="14" name="Picture 13"/>
          <p:cNvPicPr>
            <a:picLocks noChangeAspect="1"/>
          </p:cNvPicPr>
          <p:nvPr/>
        </p:nvPicPr>
        <p:blipFill>
          <a:blip r:embed="rId2"/>
          <a:stretch>
            <a:fillRect/>
          </a:stretch>
        </p:blipFill>
        <p:spPr>
          <a:xfrm>
            <a:off x="6147580" y="4889500"/>
            <a:ext cx="1498600" cy="1498600"/>
          </a:xfrm>
          <a:prstGeom prst="rect">
            <a:avLst/>
          </a:prstGeom>
        </p:spPr>
      </p:pic>
      <p:sp>
        <p:nvSpPr>
          <p:cNvPr id="16" name="TextBox 15"/>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17" name="TextBox 16"/>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18" name="Straight Arrow Connector 17"/>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0" name="TextBox 19"/>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1" name="TextBox 20"/>
          <p:cNvSpPr txBox="1"/>
          <p:nvPr/>
        </p:nvSpPr>
        <p:spPr>
          <a:xfrm>
            <a:off x="6303443" y="6162020"/>
            <a:ext cx="1531188" cy="369332"/>
          </a:xfrm>
          <a:prstGeom prst="rect">
            <a:avLst/>
          </a:prstGeom>
          <a:noFill/>
        </p:spPr>
        <p:txBody>
          <a:bodyPr wrap="none" rtlCol="0">
            <a:spAutoFit/>
          </a:bodyPr>
          <a:lstStyle/>
          <a:p>
            <a:r>
              <a:rPr lang="en-US" dirty="0" smtClean="0">
                <a:latin typeface="+mn-lt"/>
              </a:rPr>
              <a:t>history = want</a:t>
            </a:r>
            <a:endParaRPr lang="en-US" dirty="0">
              <a:latin typeface="+mn-lt"/>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13" name="Rectangle 12"/>
          <p:cNvSpPr/>
          <p:nvPr/>
        </p:nvSpPr>
        <p:spPr>
          <a:xfrm>
            <a:off x="2655171" y="2284512"/>
            <a:ext cx="612759"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8" idx="0"/>
          </p:cNvCxnSpPr>
          <p:nvPr/>
        </p:nvCxnSpPr>
        <p:spPr>
          <a:xfrm rot="16200000" flipH="1">
            <a:off x="3346931" y="1899132"/>
            <a:ext cx="1488" cy="772249"/>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stretch>
            <a:fillRect/>
          </a:stretch>
        </p:blipFill>
        <p:spPr>
          <a:xfrm>
            <a:off x="457200" y="4889500"/>
            <a:ext cx="1498600" cy="1498600"/>
          </a:xfrm>
          <a:prstGeom prst="rect">
            <a:avLst/>
          </a:prstGeom>
        </p:spPr>
      </p:pic>
      <p:pic>
        <p:nvPicPr>
          <p:cNvPr id="11" name="Picture 10"/>
          <p:cNvPicPr>
            <a:picLocks noChangeAspect="1"/>
          </p:cNvPicPr>
          <p:nvPr/>
        </p:nvPicPr>
        <p:blipFill>
          <a:blip r:embed="rId2"/>
          <a:stretch>
            <a:fillRect/>
          </a:stretch>
        </p:blipFill>
        <p:spPr>
          <a:xfrm>
            <a:off x="1651000" y="5257800"/>
            <a:ext cx="1498600" cy="1498600"/>
          </a:xfrm>
          <a:prstGeom prst="rect">
            <a:avLst/>
          </a:prstGeom>
        </p:spPr>
      </p:pic>
      <p:pic>
        <p:nvPicPr>
          <p:cNvPr id="12" name="Picture 11"/>
          <p:cNvPicPr>
            <a:picLocks noChangeAspect="1"/>
          </p:cNvPicPr>
          <p:nvPr/>
        </p:nvPicPr>
        <p:blipFill>
          <a:blip r:embed="rId2"/>
          <a:stretch>
            <a:fillRect/>
          </a:stretch>
        </p:blipFill>
        <p:spPr>
          <a:xfrm>
            <a:off x="3060700" y="4724400"/>
            <a:ext cx="1498600" cy="1498600"/>
          </a:xfrm>
          <a:prstGeom prst="rect">
            <a:avLst/>
          </a:prstGeom>
        </p:spPr>
      </p:pic>
      <p:pic>
        <p:nvPicPr>
          <p:cNvPr id="14" name="Picture 13"/>
          <p:cNvPicPr>
            <a:picLocks noChangeAspect="1"/>
          </p:cNvPicPr>
          <p:nvPr/>
        </p:nvPicPr>
        <p:blipFill>
          <a:blip r:embed="rId2"/>
          <a:stretch>
            <a:fillRect/>
          </a:stretch>
        </p:blipFill>
        <p:spPr>
          <a:xfrm>
            <a:off x="4267200" y="5359400"/>
            <a:ext cx="1498600" cy="1498600"/>
          </a:xfrm>
          <a:prstGeom prst="rect">
            <a:avLst/>
          </a:prstGeom>
        </p:spPr>
      </p:pic>
      <p:pic>
        <p:nvPicPr>
          <p:cNvPr id="16" name="Picture 15"/>
          <p:cNvPicPr>
            <a:picLocks noChangeAspect="1"/>
          </p:cNvPicPr>
          <p:nvPr/>
        </p:nvPicPr>
        <p:blipFill>
          <a:blip r:embed="rId2"/>
          <a:stretch>
            <a:fillRect/>
          </a:stretch>
        </p:blipFill>
        <p:spPr>
          <a:xfrm>
            <a:off x="6147580" y="4889500"/>
            <a:ext cx="1498600" cy="1498600"/>
          </a:xfrm>
          <a:prstGeom prst="rect">
            <a:avLst/>
          </a:prstGeom>
        </p:spPr>
      </p:pic>
      <p:sp>
        <p:nvSpPr>
          <p:cNvPr id="17" name="TextBox 16"/>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18" name="TextBox 17"/>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19" name="Straight Arrow Connector 18"/>
          <p:cNvCxnSpPr/>
          <p:nvPr/>
        </p:nvCxnSpPr>
        <p:spPr>
          <a:xfrm rot="5400000">
            <a:off x="2128044" y="512365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1" name="TextBox 20"/>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2" name="TextBox 21"/>
          <p:cNvSpPr txBox="1"/>
          <p:nvPr/>
        </p:nvSpPr>
        <p:spPr>
          <a:xfrm>
            <a:off x="1784899" y="6488668"/>
            <a:ext cx="1163111" cy="369332"/>
          </a:xfrm>
          <a:prstGeom prst="rect">
            <a:avLst/>
          </a:prstGeom>
          <a:noFill/>
        </p:spPr>
        <p:txBody>
          <a:bodyPr wrap="none" rtlCol="0">
            <a:spAutoFit/>
          </a:bodyPr>
          <a:lstStyle/>
          <a:p>
            <a:r>
              <a:rPr lang="en-US" dirty="0" smtClean="0">
                <a:latin typeface="+mn-lt"/>
              </a:rPr>
              <a:t>history = a</a:t>
            </a:r>
            <a:endParaRPr lang="en-US" dirty="0">
              <a:latin typeface="+mn-lt"/>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3" name="Rectangle 12"/>
          <p:cNvSpPr/>
          <p:nvPr/>
        </p:nvSpPr>
        <p:spPr>
          <a:xfrm>
            <a:off x="3149600" y="2284512"/>
            <a:ext cx="105007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9" idx="0"/>
          </p:cNvCxnSpPr>
          <p:nvPr/>
        </p:nvCxnSpPr>
        <p:spPr>
          <a:xfrm rot="16200000" flipH="1">
            <a:off x="4114176" y="1844971"/>
            <a:ext cx="1488" cy="880571"/>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2"/>
          <a:stretch>
            <a:fillRect/>
          </a:stretch>
        </p:blipFill>
        <p:spPr>
          <a:xfrm>
            <a:off x="457200" y="4889500"/>
            <a:ext cx="1498600" cy="1498600"/>
          </a:xfrm>
          <a:prstGeom prst="rect">
            <a:avLst/>
          </a:prstGeom>
        </p:spPr>
      </p:pic>
      <p:pic>
        <p:nvPicPr>
          <p:cNvPr id="12" name="Picture 11"/>
          <p:cNvPicPr>
            <a:picLocks noChangeAspect="1"/>
          </p:cNvPicPr>
          <p:nvPr/>
        </p:nvPicPr>
        <p:blipFill>
          <a:blip r:embed="rId2"/>
          <a:stretch>
            <a:fillRect/>
          </a:stretch>
        </p:blipFill>
        <p:spPr>
          <a:xfrm>
            <a:off x="1651000" y="5257800"/>
            <a:ext cx="1498600" cy="1498600"/>
          </a:xfrm>
          <a:prstGeom prst="rect">
            <a:avLst/>
          </a:prstGeom>
        </p:spPr>
      </p:pic>
      <p:pic>
        <p:nvPicPr>
          <p:cNvPr id="14" name="Picture 13"/>
          <p:cNvPicPr>
            <a:picLocks noChangeAspect="1"/>
          </p:cNvPicPr>
          <p:nvPr/>
        </p:nvPicPr>
        <p:blipFill>
          <a:blip r:embed="rId2"/>
          <a:stretch>
            <a:fillRect/>
          </a:stretch>
        </p:blipFill>
        <p:spPr>
          <a:xfrm>
            <a:off x="3060700" y="4724400"/>
            <a:ext cx="1498600" cy="1498600"/>
          </a:xfrm>
          <a:prstGeom prst="rect">
            <a:avLst/>
          </a:prstGeom>
        </p:spPr>
      </p:pic>
      <p:pic>
        <p:nvPicPr>
          <p:cNvPr id="16" name="Picture 15"/>
          <p:cNvPicPr>
            <a:picLocks noChangeAspect="1"/>
          </p:cNvPicPr>
          <p:nvPr/>
        </p:nvPicPr>
        <p:blipFill>
          <a:blip r:embed="rId2"/>
          <a:stretch>
            <a:fillRect/>
          </a:stretch>
        </p:blipFill>
        <p:spPr>
          <a:xfrm>
            <a:off x="4267200" y="5359400"/>
            <a:ext cx="1498600" cy="1498600"/>
          </a:xfrm>
          <a:prstGeom prst="rect">
            <a:avLst/>
          </a:prstGeom>
        </p:spPr>
      </p:pic>
      <p:pic>
        <p:nvPicPr>
          <p:cNvPr id="17" name="Picture 16"/>
          <p:cNvPicPr>
            <a:picLocks noChangeAspect="1"/>
          </p:cNvPicPr>
          <p:nvPr/>
        </p:nvPicPr>
        <p:blipFill>
          <a:blip r:embed="rId2"/>
          <a:stretch>
            <a:fillRect/>
          </a:stretch>
        </p:blipFill>
        <p:spPr>
          <a:xfrm>
            <a:off x="6147580" y="4889500"/>
            <a:ext cx="1498600" cy="1498600"/>
          </a:xfrm>
          <a:prstGeom prst="rect">
            <a:avLst/>
          </a:prstGeom>
        </p:spPr>
      </p:pic>
      <p:sp>
        <p:nvSpPr>
          <p:cNvPr id="18" name="TextBox 17"/>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19" name="TextBox 18"/>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0" name="Straight Arrow Connector 19"/>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2" name="TextBox 21"/>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3" name="TextBox 22"/>
          <p:cNvSpPr txBox="1"/>
          <p:nvPr/>
        </p:nvSpPr>
        <p:spPr>
          <a:xfrm>
            <a:off x="6161255" y="6174253"/>
            <a:ext cx="1534945" cy="369332"/>
          </a:xfrm>
          <a:prstGeom prst="rect">
            <a:avLst/>
          </a:prstGeom>
          <a:noFill/>
        </p:spPr>
        <p:txBody>
          <a:bodyPr wrap="none" rtlCol="0">
            <a:spAutoFit/>
          </a:bodyPr>
          <a:lstStyle/>
          <a:p>
            <a:r>
              <a:rPr lang="en-US" dirty="0" smtClean="0">
                <a:latin typeface="+mn-lt"/>
              </a:rPr>
              <a:t>history = flight</a:t>
            </a:r>
            <a:endParaRPr lang="en-US" dirty="0">
              <a:latin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C00000"/>
                </a:solidFill>
              </a:rPr>
              <a:t>The Indus Valley Civilization</a:t>
            </a:r>
            <a:endParaRPr lang="en-US" b="1" dirty="0">
              <a:solidFill>
                <a:srgbClr val="C00000"/>
              </a:solidFill>
            </a:endParaRPr>
          </a:p>
        </p:txBody>
      </p:sp>
      <p:sp>
        <p:nvSpPr>
          <p:cNvPr id="3" name="Content Placeholder 2"/>
          <p:cNvSpPr>
            <a:spLocks noGrp="1"/>
          </p:cNvSpPr>
          <p:nvPr>
            <p:ph idx="1"/>
          </p:nvPr>
        </p:nvSpPr>
        <p:spPr>
          <a:xfrm>
            <a:off x="228600" y="5457826"/>
            <a:ext cx="8763000" cy="1247774"/>
          </a:xfrm>
        </p:spPr>
        <p:txBody>
          <a:bodyPr>
            <a:normAutofit fontScale="62500" lnSpcReduction="20000"/>
          </a:bodyPr>
          <a:lstStyle/>
          <a:p>
            <a:pPr>
              <a:lnSpc>
                <a:spcPct val="120000"/>
              </a:lnSpc>
            </a:pPr>
            <a:r>
              <a:rPr lang="en-US" dirty="0" smtClean="0"/>
              <a:t>One of the oldest civilizations, known to have been extremely advanced</a:t>
            </a:r>
          </a:p>
          <a:p>
            <a:pPr lvl="1">
              <a:lnSpc>
                <a:spcPct val="120000"/>
              </a:lnSpc>
            </a:pPr>
            <a:r>
              <a:rPr lang="en-US" i="1" dirty="0" smtClean="0"/>
              <a:t>Only known advanced civilization that left no evidence of warfare, or even armies!!!</a:t>
            </a:r>
          </a:p>
          <a:p>
            <a:pPr>
              <a:lnSpc>
                <a:spcPct val="120000"/>
              </a:lnSpc>
            </a:pPr>
            <a:r>
              <a:rPr lang="en-US" dirty="0" smtClean="0"/>
              <a:t>But nobody has yet deciphered their script!</a:t>
            </a:r>
            <a:endParaRPr lang="en-US" dirty="0"/>
          </a:p>
        </p:txBody>
      </p:sp>
      <p:pic>
        <p:nvPicPr>
          <p:cNvPr id="4" name="Picture 3"/>
          <p:cNvPicPr>
            <a:picLocks noChangeAspect="1"/>
          </p:cNvPicPr>
          <p:nvPr/>
        </p:nvPicPr>
        <p:blipFill>
          <a:blip r:embed="rId2"/>
          <a:stretch>
            <a:fillRect/>
          </a:stretch>
        </p:blipFill>
        <p:spPr>
          <a:xfrm>
            <a:off x="228600" y="1295400"/>
            <a:ext cx="3932530" cy="3857625"/>
          </a:xfrm>
          <a:prstGeom prst="rect">
            <a:avLst/>
          </a:prstGeom>
        </p:spPr>
      </p:pic>
      <p:sp>
        <p:nvSpPr>
          <p:cNvPr id="5" name="TextBox 4"/>
          <p:cNvSpPr txBox="1"/>
          <p:nvPr/>
        </p:nvSpPr>
        <p:spPr>
          <a:xfrm>
            <a:off x="4267200" y="1243310"/>
            <a:ext cx="4878259" cy="923330"/>
          </a:xfrm>
          <a:prstGeom prst="rect">
            <a:avLst/>
          </a:prstGeom>
          <a:noFill/>
        </p:spPr>
        <p:txBody>
          <a:bodyPr wrap="none" rtlCol="0">
            <a:spAutoFit/>
          </a:bodyPr>
          <a:lstStyle/>
          <a:p>
            <a:r>
              <a:rPr lang="en-US" dirty="0">
                <a:latin typeface="Comic Sans MS" panose="030F0702030302020204" pitchFamily="66" charset="0"/>
              </a:rPr>
              <a:t>The mysterious Indus unicorn on a roughly </a:t>
            </a:r>
            <a:r>
              <a:rPr lang="en-US" dirty="0" smtClean="0">
                <a:latin typeface="Comic Sans MS" panose="030F0702030302020204" pitchFamily="66" charset="0"/>
              </a:rPr>
              <a:t/>
            </a:r>
            <a:br>
              <a:rPr lang="en-US" dirty="0" smtClean="0">
                <a:latin typeface="Comic Sans MS" panose="030F0702030302020204" pitchFamily="66" charset="0"/>
              </a:rPr>
            </a:br>
            <a:r>
              <a:rPr lang="en-US" dirty="0" smtClean="0">
                <a:latin typeface="Comic Sans MS" panose="030F0702030302020204" pitchFamily="66" charset="0"/>
              </a:rPr>
              <a:t>4,000-year-old </a:t>
            </a:r>
            <a:r>
              <a:rPr lang="en-US" dirty="0" err="1">
                <a:latin typeface="Comic Sans MS" panose="030F0702030302020204" pitchFamily="66" charset="0"/>
              </a:rPr>
              <a:t>sealstone</a:t>
            </a:r>
            <a:r>
              <a:rPr lang="en-US" dirty="0">
                <a:latin typeface="Comic Sans MS" panose="030F0702030302020204" pitchFamily="66" charset="0"/>
              </a:rPr>
              <a:t>, found at the </a:t>
            </a:r>
            <a:r>
              <a:rPr lang="en-US" dirty="0" smtClean="0">
                <a:latin typeface="Comic Sans MS" panose="030F0702030302020204" pitchFamily="66" charset="0"/>
              </a:rPr>
              <a:t/>
            </a:r>
            <a:br>
              <a:rPr lang="en-US" dirty="0" smtClean="0">
                <a:latin typeface="Comic Sans MS" panose="030F0702030302020204" pitchFamily="66" charset="0"/>
              </a:rPr>
            </a:br>
            <a:r>
              <a:rPr lang="en-US" dirty="0" err="1" smtClean="0">
                <a:latin typeface="Comic Sans MS" panose="030F0702030302020204" pitchFamily="66" charset="0"/>
              </a:rPr>
              <a:t>Mohenjo-daro</a:t>
            </a:r>
            <a:r>
              <a:rPr lang="en-US" dirty="0" smtClean="0">
                <a:latin typeface="Comic Sans MS" panose="030F0702030302020204" pitchFamily="66" charset="0"/>
              </a:rPr>
              <a:t> </a:t>
            </a:r>
            <a:r>
              <a:rPr lang="en-US" dirty="0">
                <a:latin typeface="Comic Sans MS" panose="030F0702030302020204" pitchFamily="66" charset="0"/>
              </a:rPr>
              <a:t>site</a:t>
            </a:r>
            <a:r>
              <a:rPr lang="en-US" dirty="0" smtClean="0">
                <a:latin typeface="Comic Sans MS" panose="030F0702030302020204" pitchFamily="66" charset="0"/>
              </a:rPr>
              <a:t>.  (from Nature, April 16)</a:t>
            </a:r>
            <a:endParaRPr lang="en-US" dirty="0">
              <a:latin typeface="Comic Sans MS" panose="030F0702030302020204" pitchFamily="66" charset="0"/>
            </a:endParaRPr>
          </a:p>
        </p:txBody>
      </p:sp>
      <p:pic>
        <p:nvPicPr>
          <p:cNvPr id="6" name="Picture 5"/>
          <p:cNvPicPr>
            <a:picLocks noChangeAspect="1"/>
          </p:cNvPicPr>
          <p:nvPr/>
        </p:nvPicPr>
        <p:blipFill>
          <a:blip r:embed="rId3"/>
          <a:stretch>
            <a:fillRect/>
          </a:stretch>
        </p:blipFill>
        <p:spPr>
          <a:xfrm>
            <a:off x="5029200" y="2166640"/>
            <a:ext cx="2788584" cy="3009900"/>
          </a:xfrm>
          <a:prstGeom prst="rect">
            <a:avLst/>
          </a:prstGeom>
        </p:spPr>
      </p:pic>
    </p:spTree>
    <p:extLst>
      <p:ext uri="{BB962C8B-B14F-4D97-AF65-F5344CB8AC3E}">
        <p14:creationId xmlns:p14="http://schemas.microsoft.com/office/powerpoint/2010/main" val="104881508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sp>
        <p:nvSpPr>
          <p:cNvPr id="13" name="Rectangle 12"/>
          <p:cNvSpPr/>
          <p:nvPr/>
        </p:nvSpPr>
        <p:spPr>
          <a:xfrm>
            <a:off x="4267200" y="2284512"/>
            <a:ext cx="53340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10" idx="0"/>
          </p:cNvCxnSpPr>
          <p:nvPr/>
        </p:nvCxnSpPr>
        <p:spPr>
          <a:xfrm rot="16200000" flipH="1">
            <a:off x="4947788" y="1870624"/>
            <a:ext cx="1488" cy="829264"/>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7200" y="4889500"/>
            <a:ext cx="1498600" cy="1498600"/>
          </a:xfrm>
          <a:prstGeom prst="rect">
            <a:avLst/>
          </a:prstGeom>
        </p:spPr>
      </p:pic>
      <p:pic>
        <p:nvPicPr>
          <p:cNvPr id="14" name="Picture 13"/>
          <p:cNvPicPr>
            <a:picLocks noChangeAspect="1"/>
          </p:cNvPicPr>
          <p:nvPr/>
        </p:nvPicPr>
        <p:blipFill>
          <a:blip r:embed="rId2"/>
          <a:stretch>
            <a:fillRect/>
          </a:stretch>
        </p:blipFill>
        <p:spPr>
          <a:xfrm>
            <a:off x="1651000" y="5257800"/>
            <a:ext cx="1498600" cy="1498600"/>
          </a:xfrm>
          <a:prstGeom prst="rect">
            <a:avLst/>
          </a:prstGeom>
        </p:spPr>
      </p:pic>
      <p:pic>
        <p:nvPicPr>
          <p:cNvPr id="16" name="Picture 15"/>
          <p:cNvPicPr>
            <a:picLocks noChangeAspect="1"/>
          </p:cNvPicPr>
          <p:nvPr/>
        </p:nvPicPr>
        <p:blipFill>
          <a:blip r:embed="rId2"/>
          <a:stretch>
            <a:fillRect/>
          </a:stretch>
        </p:blipFill>
        <p:spPr>
          <a:xfrm>
            <a:off x="3060700" y="4724400"/>
            <a:ext cx="1498600" cy="1498600"/>
          </a:xfrm>
          <a:prstGeom prst="rect">
            <a:avLst/>
          </a:prstGeom>
        </p:spPr>
      </p:pic>
      <p:pic>
        <p:nvPicPr>
          <p:cNvPr id="17" name="Picture 16"/>
          <p:cNvPicPr>
            <a:picLocks noChangeAspect="1"/>
          </p:cNvPicPr>
          <p:nvPr/>
        </p:nvPicPr>
        <p:blipFill>
          <a:blip r:embed="rId2"/>
          <a:stretch>
            <a:fillRect/>
          </a:stretch>
        </p:blipFill>
        <p:spPr>
          <a:xfrm>
            <a:off x="4267200" y="5359400"/>
            <a:ext cx="1498600" cy="1498600"/>
          </a:xfrm>
          <a:prstGeom prst="rect">
            <a:avLst/>
          </a:prstGeom>
        </p:spPr>
      </p:pic>
      <p:pic>
        <p:nvPicPr>
          <p:cNvPr id="18" name="Picture 17"/>
          <p:cNvPicPr>
            <a:picLocks noChangeAspect="1"/>
          </p:cNvPicPr>
          <p:nvPr/>
        </p:nvPicPr>
        <p:blipFill>
          <a:blip r:embed="rId2"/>
          <a:stretch>
            <a:fillRect/>
          </a:stretch>
        </p:blipFill>
        <p:spPr>
          <a:xfrm>
            <a:off x="6147580" y="4889500"/>
            <a:ext cx="1498600" cy="1498600"/>
          </a:xfrm>
          <a:prstGeom prst="rect">
            <a:avLst/>
          </a:prstGeom>
        </p:spPr>
      </p:pic>
      <p:sp>
        <p:nvSpPr>
          <p:cNvPr id="19" name="TextBox 18"/>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0" name="TextBox 19"/>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1" name="Straight Arrow Connector 20"/>
          <p:cNvCxnSpPr/>
          <p:nvPr/>
        </p:nvCxnSpPr>
        <p:spPr>
          <a:xfrm rot="5400000">
            <a:off x="3575844" y="441880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3" name="TextBox 22"/>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4" name="TextBox 23"/>
          <p:cNvSpPr txBox="1"/>
          <p:nvPr/>
        </p:nvSpPr>
        <p:spPr>
          <a:xfrm>
            <a:off x="3122134" y="5969096"/>
            <a:ext cx="1251590" cy="369332"/>
          </a:xfrm>
          <a:prstGeom prst="rect">
            <a:avLst/>
          </a:prstGeom>
          <a:noFill/>
        </p:spPr>
        <p:txBody>
          <a:bodyPr wrap="none" rtlCol="0">
            <a:spAutoFit/>
          </a:bodyPr>
          <a:lstStyle/>
          <a:p>
            <a:r>
              <a:rPr lang="en-US" dirty="0" smtClean="0">
                <a:latin typeface="+mn-lt"/>
              </a:rPr>
              <a:t>history = to</a:t>
            </a:r>
            <a:endParaRPr lang="en-US" dirty="0">
              <a:latin typeface="+mn-lt"/>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sp>
        <p:nvSpPr>
          <p:cNvPr id="11" name="TextBox 10"/>
          <p:cNvSpPr txBox="1"/>
          <p:nvPr/>
        </p:nvSpPr>
        <p:spPr>
          <a:xfrm>
            <a:off x="5925728" y="2286000"/>
            <a:ext cx="275311" cy="523220"/>
          </a:xfrm>
          <a:prstGeom prst="rect">
            <a:avLst/>
          </a:prstGeom>
          <a:noFill/>
        </p:spPr>
        <p:txBody>
          <a:bodyPr wrap="none" rtlCol="0">
            <a:spAutoFit/>
          </a:bodyPr>
          <a:lstStyle/>
          <a:p>
            <a:r>
              <a:rPr lang="en-US" sz="2800">
                <a:latin typeface="+mn-lt"/>
              </a:rPr>
              <a:t>.</a:t>
            </a:r>
          </a:p>
        </p:txBody>
      </p:sp>
      <p:sp>
        <p:nvSpPr>
          <p:cNvPr id="13" name="Rectangle 12"/>
          <p:cNvSpPr/>
          <p:nvPr/>
        </p:nvSpPr>
        <p:spPr>
          <a:xfrm>
            <a:off x="4800599" y="2284512"/>
            <a:ext cx="1125129"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11" idx="0"/>
          </p:cNvCxnSpPr>
          <p:nvPr/>
        </p:nvCxnSpPr>
        <p:spPr>
          <a:xfrm rot="16200000" flipH="1">
            <a:off x="5712530" y="1935146"/>
            <a:ext cx="1488" cy="700220"/>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2"/>
          <a:stretch>
            <a:fillRect/>
          </a:stretch>
        </p:blipFill>
        <p:spPr>
          <a:xfrm>
            <a:off x="457200" y="4889500"/>
            <a:ext cx="1498600" cy="1498600"/>
          </a:xfrm>
          <a:prstGeom prst="rect">
            <a:avLst/>
          </a:prstGeom>
        </p:spPr>
      </p:pic>
      <p:pic>
        <p:nvPicPr>
          <p:cNvPr id="16" name="Picture 15"/>
          <p:cNvPicPr>
            <a:picLocks noChangeAspect="1"/>
          </p:cNvPicPr>
          <p:nvPr/>
        </p:nvPicPr>
        <p:blipFill>
          <a:blip r:embed="rId2"/>
          <a:stretch>
            <a:fillRect/>
          </a:stretch>
        </p:blipFill>
        <p:spPr>
          <a:xfrm>
            <a:off x="1651000" y="5257800"/>
            <a:ext cx="1498600" cy="1498600"/>
          </a:xfrm>
          <a:prstGeom prst="rect">
            <a:avLst/>
          </a:prstGeom>
        </p:spPr>
      </p:pic>
      <p:pic>
        <p:nvPicPr>
          <p:cNvPr id="17" name="Picture 16"/>
          <p:cNvPicPr>
            <a:picLocks noChangeAspect="1"/>
          </p:cNvPicPr>
          <p:nvPr/>
        </p:nvPicPr>
        <p:blipFill>
          <a:blip r:embed="rId2"/>
          <a:stretch>
            <a:fillRect/>
          </a:stretch>
        </p:blipFill>
        <p:spPr>
          <a:xfrm>
            <a:off x="3060700" y="4724400"/>
            <a:ext cx="1498600" cy="1498600"/>
          </a:xfrm>
          <a:prstGeom prst="rect">
            <a:avLst/>
          </a:prstGeom>
        </p:spPr>
      </p:pic>
      <p:pic>
        <p:nvPicPr>
          <p:cNvPr id="18" name="Picture 17"/>
          <p:cNvPicPr>
            <a:picLocks noChangeAspect="1"/>
          </p:cNvPicPr>
          <p:nvPr/>
        </p:nvPicPr>
        <p:blipFill>
          <a:blip r:embed="rId2"/>
          <a:stretch>
            <a:fillRect/>
          </a:stretch>
        </p:blipFill>
        <p:spPr>
          <a:xfrm>
            <a:off x="4267200" y="5359400"/>
            <a:ext cx="1498600" cy="1498600"/>
          </a:xfrm>
          <a:prstGeom prst="rect">
            <a:avLst/>
          </a:prstGeom>
        </p:spPr>
      </p:pic>
      <p:pic>
        <p:nvPicPr>
          <p:cNvPr id="19" name="Picture 18"/>
          <p:cNvPicPr>
            <a:picLocks noChangeAspect="1"/>
          </p:cNvPicPr>
          <p:nvPr/>
        </p:nvPicPr>
        <p:blipFill>
          <a:blip r:embed="rId2"/>
          <a:stretch>
            <a:fillRect/>
          </a:stretch>
        </p:blipFill>
        <p:spPr>
          <a:xfrm>
            <a:off x="6147580" y="4889500"/>
            <a:ext cx="1498600" cy="1498600"/>
          </a:xfrm>
          <a:prstGeom prst="rect">
            <a:avLst/>
          </a:prstGeom>
        </p:spPr>
      </p:pic>
      <p:sp>
        <p:nvSpPr>
          <p:cNvPr id="20" name="TextBox 19"/>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1" name="TextBox 20"/>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2" name="Straight Arrow Connector 21"/>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4" name="TextBox 23"/>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6147580" y="6162020"/>
            <a:ext cx="1657124" cy="369332"/>
          </a:xfrm>
          <a:prstGeom prst="rect">
            <a:avLst/>
          </a:prstGeom>
          <a:noFill/>
        </p:spPr>
        <p:txBody>
          <a:bodyPr wrap="none" rtlCol="0">
            <a:spAutoFit/>
          </a:bodyPr>
          <a:lstStyle/>
          <a:p>
            <a:r>
              <a:rPr lang="en-US" dirty="0" smtClean="0">
                <a:latin typeface="+mn-lt"/>
              </a:rPr>
              <a:t>history = Lisbon</a:t>
            </a:r>
            <a:endParaRPr lang="en-US" dirty="0">
              <a:latin typeface="+mn-lt"/>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275135" cy="523220"/>
          </a:xfrm>
          <a:prstGeom prst="rect">
            <a:avLst/>
          </a:prstGeom>
          <a:noFill/>
        </p:spPr>
        <p:txBody>
          <a:bodyPr wrap="none" rtlCol="0">
            <a:spAutoFit/>
          </a:bodyPr>
          <a:lstStyle/>
          <a:p>
            <a:r>
              <a:rPr lang="en-US" sz="2800">
                <a:latin typeface="+mn-lt"/>
              </a:rPr>
              <a:t>I</a:t>
            </a:r>
          </a:p>
        </p:txBody>
      </p:sp>
      <p:sp>
        <p:nvSpPr>
          <p:cNvPr id="6" name="TextBox 5"/>
          <p:cNvSpPr txBox="1"/>
          <p:nvPr/>
        </p:nvSpPr>
        <p:spPr>
          <a:xfrm flipH="1">
            <a:off x="1693877" y="2284512"/>
            <a:ext cx="961294" cy="523220"/>
          </a:xfrm>
          <a:prstGeom prst="rect">
            <a:avLst/>
          </a:prstGeom>
          <a:noFill/>
        </p:spPr>
        <p:txBody>
          <a:bodyPr wrap="square" rtlCol="0">
            <a:spAutoFit/>
          </a:bodyPr>
          <a:lstStyle/>
          <a:p>
            <a:r>
              <a:rPr lang="en-US" sz="2800">
                <a:latin typeface="+mn-lt"/>
              </a:rPr>
              <a:t>want</a:t>
            </a:r>
          </a:p>
        </p:txBody>
      </p:sp>
      <p:sp>
        <p:nvSpPr>
          <p:cNvPr id="7" name="TextBox 6"/>
          <p:cNvSpPr txBox="1"/>
          <p:nvPr/>
        </p:nvSpPr>
        <p:spPr>
          <a:xfrm>
            <a:off x="2767537" y="2284512"/>
            <a:ext cx="356663" cy="523220"/>
          </a:xfrm>
          <a:prstGeom prst="rect">
            <a:avLst/>
          </a:prstGeom>
          <a:noFill/>
        </p:spPr>
        <p:txBody>
          <a:bodyPr wrap="none" rtlCol="0">
            <a:spAutoFit/>
          </a:bodyPr>
          <a:lstStyle/>
          <a:p>
            <a:r>
              <a:rPr lang="en-US" sz="2800">
                <a:latin typeface="+mn-lt"/>
              </a:rPr>
              <a:t>a</a:t>
            </a:r>
          </a:p>
        </p:txBody>
      </p:sp>
      <p:sp>
        <p:nvSpPr>
          <p:cNvPr id="8" name="TextBox 7"/>
          <p:cNvSpPr txBox="1"/>
          <p:nvPr/>
        </p:nvSpPr>
        <p:spPr>
          <a:xfrm>
            <a:off x="3267930" y="2286000"/>
            <a:ext cx="931740" cy="523220"/>
          </a:xfrm>
          <a:prstGeom prst="rect">
            <a:avLst/>
          </a:prstGeom>
          <a:noFill/>
        </p:spPr>
        <p:txBody>
          <a:bodyPr wrap="none" rtlCol="0">
            <a:spAutoFit/>
          </a:bodyPr>
          <a:lstStyle/>
          <a:p>
            <a:r>
              <a:rPr lang="en-US" sz="2800">
                <a:latin typeface="+mn-lt"/>
              </a:rPr>
              <a:t>flight</a:t>
            </a:r>
          </a:p>
        </p:txBody>
      </p:sp>
      <p:sp>
        <p:nvSpPr>
          <p:cNvPr id="9" name="TextBox 8"/>
          <p:cNvSpPr txBox="1"/>
          <p:nvPr/>
        </p:nvSpPr>
        <p:spPr>
          <a:xfrm>
            <a:off x="4309811" y="2286000"/>
            <a:ext cx="490789" cy="523220"/>
          </a:xfrm>
          <a:prstGeom prst="rect">
            <a:avLst/>
          </a:prstGeom>
          <a:noFill/>
        </p:spPr>
        <p:txBody>
          <a:bodyPr wrap="none" rtlCol="0">
            <a:spAutoFit/>
          </a:bodyPr>
          <a:lstStyle/>
          <a:p>
            <a:r>
              <a:rPr lang="en-US" sz="2800">
                <a:latin typeface="+mn-lt"/>
              </a:rPr>
              <a:t>to</a:t>
            </a:r>
          </a:p>
        </p:txBody>
      </p:sp>
      <p:sp>
        <p:nvSpPr>
          <p:cNvPr id="10" name="TextBox 9"/>
          <p:cNvSpPr txBox="1"/>
          <p:nvPr/>
        </p:nvSpPr>
        <p:spPr>
          <a:xfrm>
            <a:off x="4800600" y="2286000"/>
            <a:ext cx="1125128" cy="523220"/>
          </a:xfrm>
          <a:prstGeom prst="rect">
            <a:avLst/>
          </a:prstGeom>
          <a:noFill/>
        </p:spPr>
        <p:txBody>
          <a:bodyPr wrap="none" rtlCol="0">
            <a:spAutoFit/>
          </a:bodyPr>
          <a:lstStyle/>
          <a:p>
            <a:r>
              <a:rPr lang="en-US" sz="2800">
                <a:latin typeface="+mn-lt"/>
              </a:rPr>
              <a:t>Lisbon</a:t>
            </a:r>
          </a:p>
        </p:txBody>
      </p:sp>
      <p:sp>
        <p:nvSpPr>
          <p:cNvPr id="11" name="TextBox 10"/>
          <p:cNvSpPr txBox="1"/>
          <p:nvPr/>
        </p:nvSpPr>
        <p:spPr>
          <a:xfrm>
            <a:off x="5925728" y="2286000"/>
            <a:ext cx="275311" cy="523220"/>
          </a:xfrm>
          <a:prstGeom prst="rect">
            <a:avLst/>
          </a:prstGeom>
          <a:noFill/>
        </p:spPr>
        <p:txBody>
          <a:bodyPr wrap="none" rtlCol="0">
            <a:spAutoFit/>
          </a:bodyPr>
          <a:lstStyle/>
          <a:p>
            <a:r>
              <a:rPr lang="en-US" sz="2800">
                <a:latin typeface="+mn-lt"/>
              </a:rPr>
              <a:t>.</a:t>
            </a:r>
          </a:p>
        </p:txBody>
      </p:sp>
      <p:sp>
        <p:nvSpPr>
          <p:cNvPr id="12" name="TextBox 11"/>
          <p:cNvSpPr txBox="1"/>
          <p:nvPr/>
        </p:nvSpPr>
        <p:spPr>
          <a:xfrm>
            <a:off x="6201039" y="2284512"/>
            <a:ext cx="815848" cy="523220"/>
          </a:xfrm>
          <a:prstGeom prst="rect">
            <a:avLst/>
          </a:prstGeom>
          <a:noFill/>
        </p:spPr>
        <p:txBody>
          <a:bodyPr wrap="none" rtlCol="0">
            <a:spAutoFit/>
          </a:bodyPr>
          <a:lstStyle/>
          <a:p>
            <a:r>
              <a:rPr lang="en-US" sz="2800">
                <a:solidFill>
                  <a:schemeClr val="accent2"/>
                </a:solidFill>
                <a:latin typeface="+mn-lt"/>
              </a:rPr>
              <a:t>stop</a:t>
            </a:r>
          </a:p>
        </p:txBody>
      </p:sp>
      <p:sp>
        <p:nvSpPr>
          <p:cNvPr id="13" name="Rectangle 12"/>
          <p:cNvSpPr/>
          <p:nvPr/>
        </p:nvSpPr>
        <p:spPr>
          <a:xfrm>
            <a:off x="5925728" y="2284512"/>
            <a:ext cx="275311"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12" idx="0"/>
          </p:cNvCxnSpPr>
          <p:nvPr/>
        </p:nvCxnSpPr>
        <p:spPr>
          <a:xfrm rot="5400000" flipH="1" flipV="1">
            <a:off x="6336173" y="2011723"/>
            <a:ext cx="1588" cy="545579"/>
          </a:xfrm>
          <a:prstGeom prst="curvedConnector3">
            <a:avLst>
              <a:gd name="adj1" fmla="val 14395466"/>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2"/>
          <a:stretch>
            <a:fillRect/>
          </a:stretch>
        </p:blipFill>
        <p:spPr>
          <a:xfrm>
            <a:off x="457200" y="4889500"/>
            <a:ext cx="1498600" cy="1498600"/>
          </a:xfrm>
          <a:prstGeom prst="rect">
            <a:avLst/>
          </a:prstGeom>
        </p:spPr>
      </p:pic>
      <p:pic>
        <p:nvPicPr>
          <p:cNvPr id="16" name="Picture 15"/>
          <p:cNvPicPr>
            <a:picLocks noChangeAspect="1"/>
          </p:cNvPicPr>
          <p:nvPr/>
        </p:nvPicPr>
        <p:blipFill>
          <a:blip r:embed="rId2"/>
          <a:stretch>
            <a:fillRect/>
          </a:stretch>
        </p:blipFill>
        <p:spPr>
          <a:xfrm>
            <a:off x="1651000" y="5257800"/>
            <a:ext cx="1498600" cy="1498600"/>
          </a:xfrm>
          <a:prstGeom prst="rect">
            <a:avLst/>
          </a:prstGeom>
        </p:spPr>
      </p:pic>
      <p:pic>
        <p:nvPicPr>
          <p:cNvPr id="17" name="Picture 16"/>
          <p:cNvPicPr>
            <a:picLocks noChangeAspect="1"/>
          </p:cNvPicPr>
          <p:nvPr/>
        </p:nvPicPr>
        <p:blipFill>
          <a:blip r:embed="rId2"/>
          <a:stretch>
            <a:fillRect/>
          </a:stretch>
        </p:blipFill>
        <p:spPr>
          <a:xfrm>
            <a:off x="3060700" y="4724400"/>
            <a:ext cx="1498600" cy="1498600"/>
          </a:xfrm>
          <a:prstGeom prst="rect">
            <a:avLst/>
          </a:prstGeom>
        </p:spPr>
      </p:pic>
      <p:pic>
        <p:nvPicPr>
          <p:cNvPr id="18" name="Picture 17"/>
          <p:cNvPicPr>
            <a:picLocks noChangeAspect="1"/>
          </p:cNvPicPr>
          <p:nvPr/>
        </p:nvPicPr>
        <p:blipFill>
          <a:blip r:embed="rId2"/>
          <a:stretch>
            <a:fillRect/>
          </a:stretch>
        </p:blipFill>
        <p:spPr>
          <a:xfrm>
            <a:off x="4267200" y="5359400"/>
            <a:ext cx="1498600" cy="1498600"/>
          </a:xfrm>
          <a:prstGeom prst="rect">
            <a:avLst/>
          </a:prstGeom>
        </p:spPr>
      </p:pic>
      <p:pic>
        <p:nvPicPr>
          <p:cNvPr id="19" name="Picture 18"/>
          <p:cNvPicPr>
            <a:picLocks noChangeAspect="1"/>
          </p:cNvPicPr>
          <p:nvPr/>
        </p:nvPicPr>
        <p:blipFill>
          <a:blip r:embed="rId2"/>
          <a:stretch>
            <a:fillRect/>
          </a:stretch>
        </p:blipFill>
        <p:spPr>
          <a:xfrm>
            <a:off x="6147580" y="4889500"/>
            <a:ext cx="1498600" cy="1498600"/>
          </a:xfrm>
          <a:prstGeom prst="rect">
            <a:avLst/>
          </a:prstGeom>
        </p:spPr>
      </p:pic>
      <p:sp>
        <p:nvSpPr>
          <p:cNvPr id="20" name="TextBox 19"/>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1" name="TextBox 20"/>
          <p:cNvSpPr txBox="1"/>
          <p:nvPr/>
        </p:nvSpPr>
        <p:spPr>
          <a:xfrm>
            <a:off x="457200" y="4419600"/>
            <a:ext cx="2011375" cy="369332"/>
          </a:xfrm>
          <a:prstGeom prst="rect">
            <a:avLst/>
          </a:prstGeom>
          <a:noFill/>
        </p:spPr>
        <p:txBody>
          <a:bodyPr wrap="none" rtlCol="0">
            <a:spAutoFit/>
          </a:bodyPr>
          <a:lstStyle/>
          <a:p>
            <a:r>
              <a:rPr lang="en-US">
                <a:latin typeface="+mn-lt"/>
              </a:rPr>
              <a:t>one die per history:</a:t>
            </a:r>
          </a:p>
        </p:txBody>
      </p:sp>
      <p:cxnSp>
        <p:nvCxnSpPr>
          <p:cNvPr id="22" name="Straight Arrow Connector 21"/>
          <p:cNvCxnSpPr/>
          <p:nvPr/>
        </p:nvCxnSpPr>
        <p:spPr>
          <a:xfrm rot="5400000">
            <a:off x="4795044" y="495855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4" name="TextBox 23"/>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4419600" y="6498761"/>
            <a:ext cx="1110701" cy="369332"/>
          </a:xfrm>
          <a:prstGeom prst="rect">
            <a:avLst/>
          </a:prstGeom>
          <a:noFill/>
        </p:spPr>
        <p:txBody>
          <a:bodyPr wrap="none" rtlCol="0">
            <a:spAutoFit/>
          </a:bodyPr>
          <a:lstStyle/>
          <a:p>
            <a:r>
              <a:rPr lang="en-US" dirty="0" smtClean="0">
                <a:latin typeface="+mn-lt"/>
              </a:rPr>
              <a:t>history = .</a:t>
            </a:r>
            <a:endParaRPr lang="en-US" dirty="0">
              <a:latin typeface="+mn-lt"/>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b="1" dirty="0">
                <a:solidFill>
                  <a:srgbClr val="C00000"/>
                </a:solidFill>
              </a:rPr>
              <a:t>First Order Markov Model</a:t>
            </a:r>
          </a:p>
        </p:txBody>
      </p:sp>
      <p:sp>
        <p:nvSpPr>
          <p:cNvPr id="21507" name="Content Placeholder 2"/>
          <p:cNvSpPr>
            <a:spLocks noGrp="1"/>
          </p:cNvSpPr>
          <p:nvPr>
            <p:ph idx="1"/>
          </p:nvPr>
        </p:nvSpPr>
        <p:spPr/>
        <p:txBody>
          <a:bodyPr/>
          <a:lstStyle/>
          <a:p>
            <a:pPr eaLnBrk="1" hangingPunct="1"/>
            <a:r>
              <a:rPr lang="en-US"/>
              <a:t>Happy medium?</a:t>
            </a:r>
          </a:p>
          <a:p>
            <a:pPr eaLnBrk="1" hangingPunct="1"/>
            <a:endParaRPr lang="en-US"/>
          </a:p>
          <a:p>
            <a:pPr eaLnBrk="1" hangingPunct="1"/>
            <a:endParaRPr lang="en-US"/>
          </a:p>
          <a:p>
            <a:pPr eaLnBrk="1" hangingPunct="1"/>
            <a:r>
              <a:rPr lang="en-US"/>
              <a:t>Condition on the most recent symbol in history.</a:t>
            </a:r>
          </a:p>
          <a:p>
            <a:pPr eaLnBrk="1" hangingPunct="1"/>
            <a:r>
              <a:rPr lang="en-US"/>
              <a:t>Independence assumptions?</a:t>
            </a:r>
          </a:p>
          <a:p>
            <a:pPr eaLnBrk="1" hangingPunct="1"/>
            <a:r>
              <a:rPr lang="en-US"/>
              <a:t>Number of parameters?</a:t>
            </a:r>
          </a:p>
          <a:p>
            <a:pPr eaLnBrk="1" hangingPunct="1"/>
            <a:r>
              <a:rPr lang="en-US"/>
              <a:t>Sentences not seen in training?</a:t>
            </a:r>
          </a:p>
        </p:txBody>
      </p:sp>
      <p:pic>
        <p:nvPicPr>
          <p:cNvPr id="5" name="Picture 4" descr="latex-image-1.pdf"/>
          <p:cNvPicPr>
            <a:picLocks noChangeAspect="1"/>
          </p:cNvPicPr>
          <p:nvPr/>
        </p:nvPicPr>
        <p:blipFill>
          <a:blip r:embed="rId2"/>
          <a:stretch>
            <a:fillRect/>
          </a:stretch>
        </p:blipFill>
        <p:spPr>
          <a:xfrm>
            <a:off x="1371600" y="2362200"/>
            <a:ext cx="6946777" cy="993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Markov Model</a:t>
            </a:r>
            <a:endParaRPr lang="en-US" b="1" dirty="0">
              <a:solidFill>
                <a:srgbClr val="C00000"/>
              </a:solidFill>
            </a:endParaRPr>
          </a:p>
        </p:txBody>
      </p:sp>
      <p:sp>
        <p:nvSpPr>
          <p:cNvPr id="3" name="Content Placeholder 2"/>
          <p:cNvSpPr>
            <a:spLocks noGrp="1"/>
          </p:cNvSpPr>
          <p:nvPr>
            <p:ph idx="1"/>
          </p:nvPr>
        </p:nvSpPr>
        <p:spPr>
          <a:xfrm>
            <a:off x="457200" y="5715000"/>
            <a:ext cx="8229600" cy="411163"/>
          </a:xfrm>
        </p:spPr>
        <p:txBody>
          <a:bodyPr/>
          <a:lstStyle/>
          <a:p>
            <a:r>
              <a:rPr lang="en-US" dirty="0" smtClean="0"/>
              <a:t>Incomplete figure,  but lets simplify it</a:t>
            </a:r>
            <a:endParaRPr lang="en-US" dirty="0"/>
          </a:p>
        </p:txBody>
      </p:sp>
      <p:sp>
        <p:nvSpPr>
          <p:cNvPr id="4" name="Oval 3"/>
          <p:cNvSpPr/>
          <p:nvPr/>
        </p:nvSpPr>
        <p:spPr>
          <a:xfrm>
            <a:off x="304800" y="3352800"/>
            <a:ext cx="914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19100" y="3448291"/>
            <a:ext cx="685800" cy="369332"/>
          </a:xfrm>
          <a:prstGeom prst="rect">
            <a:avLst/>
          </a:prstGeom>
          <a:noFill/>
        </p:spPr>
        <p:txBody>
          <a:bodyPr wrap="square" rtlCol="0">
            <a:spAutoFit/>
          </a:bodyPr>
          <a:lstStyle/>
          <a:p>
            <a:r>
              <a:rPr lang="en-US" dirty="0" smtClean="0"/>
              <a:t>&lt;s&gt;</a:t>
            </a:r>
            <a:endParaRPr lang="en-US" dirty="0"/>
          </a:p>
        </p:txBody>
      </p:sp>
      <p:sp>
        <p:nvSpPr>
          <p:cNvPr id="6" name="Oval 5"/>
          <p:cNvSpPr/>
          <p:nvPr/>
        </p:nvSpPr>
        <p:spPr>
          <a:xfrm>
            <a:off x="8077200" y="3352800"/>
            <a:ext cx="914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8191500" y="3448291"/>
            <a:ext cx="685800" cy="369332"/>
          </a:xfrm>
          <a:prstGeom prst="rect">
            <a:avLst/>
          </a:prstGeom>
          <a:noFill/>
        </p:spPr>
        <p:txBody>
          <a:bodyPr wrap="square" rtlCol="0">
            <a:spAutoFit/>
          </a:bodyPr>
          <a:lstStyle/>
          <a:p>
            <a:r>
              <a:rPr lang="en-US" dirty="0" smtClean="0"/>
              <a:t>&lt;/s&gt;</a:t>
            </a:r>
            <a:endParaRPr lang="en-US" dirty="0"/>
          </a:p>
        </p:txBody>
      </p:sp>
      <p:sp>
        <p:nvSpPr>
          <p:cNvPr id="8" name="Oval 7"/>
          <p:cNvSpPr/>
          <p:nvPr/>
        </p:nvSpPr>
        <p:spPr>
          <a:xfrm>
            <a:off x="1748837" y="2240964"/>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785490" y="2317164"/>
            <a:ext cx="864339" cy="369332"/>
          </a:xfrm>
          <a:prstGeom prst="rect">
            <a:avLst/>
          </a:prstGeom>
          <a:noFill/>
        </p:spPr>
        <p:txBody>
          <a:bodyPr wrap="none" rtlCol="0">
            <a:spAutoFit/>
          </a:bodyPr>
          <a:lstStyle/>
          <a:p>
            <a:r>
              <a:rPr lang="en-US" dirty="0" smtClean="0"/>
              <a:t>&lt;s&gt;w1</a:t>
            </a:r>
            <a:endParaRPr lang="en-US" dirty="0"/>
          </a:p>
        </p:txBody>
      </p:sp>
      <p:sp>
        <p:nvSpPr>
          <p:cNvPr id="10" name="Oval 9"/>
          <p:cNvSpPr/>
          <p:nvPr/>
        </p:nvSpPr>
        <p:spPr>
          <a:xfrm>
            <a:off x="3352800" y="2282532"/>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389453" y="2358732"/>
            <a:ext cx="774571" cy="369332"/>
          </a:xfrm>
          <a:prstGeom prst="rect">
            <a:avLst/>
          </a:prstGeom>
          <a:noFill/>
        </p:spPr>
        <p:txBody>
          <a:bodyPr wrap="none" rtlCol="0">
            <a:spAutoFit/>
          </a:bodyPr>
          <a:lstStyle/>
          <a:p>
            <a:r>
              <a:rPr lang="en-US" dirty="0" smtClean="0"/>
              <a:t>w1w1</a:t>
            </a:r>
            <a:endParaRPr lang="en-US" dirty="0"/>
          </a:p>
        </p:txBody>
      </p:sp>
      <p:sp>
        <p:nvSpPr>
          <p:cNvPr id="12" name="Oval 11"/>
          <p:cNvSpPr/>
          <p:nvPr/>
        </p:nvSpPr>
        <p:spPr>
          <a:xfrm>
            <a:off x="4953000" y="2240964"/>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989653" y="2317164"/>
            <a:ext cx="774571" cy="369332"/>
          </a:xfrm>
          <a:prstGeom prst="rect">
            <a:avLst/>
          </a:prstGeom>
          <a:noFill/>
        </p:spPr>
        <p:txBody>
          <a:bodyPr wrap="none" rtlCol="0">
            <a:spAutoFit/>
          </a:bodyPr>
          <a:lstStyle/>
          <a:p>
            <a:r>
              <a:rPr lang="en-US" dirty="0" smtClean="0"/>
              <a:t>w2w1</a:t>
            </a:r>
            <a:endParaRPr lang="en-US" dirty="0"/>
          </a:p>
        </p:txBody>
      </p:sp>
      <p:sp>
        <p:nvSpPr>
          <p:cNvPr id="14" name="Oval 13"/>
          <p:cNvSpPr/>
          <p:nvPr/>
        </p:nvSpPr>
        <p:spPr>
          <a:xfrm>
            <a:off x="1748837" y="3365470"/>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785490" y="3441670"/>
            <a:ext cx="864339" cy="369332"/>
          </a:xfrm>
          <a:prstGeom prst="rect">
            <a:avLst/>
          </a:prstGeom>
          <a:noFill/>
        </p:spPr>
        <p:txBody>
          <a:bodyPr wrap="none" rtlCol="0">
            <a:spAutoFit/>
          </a:bodyPr>
          <a:lstStyle/>
          <a:p>
            <a:r>
              <a:rPr lang="en-US" dirty="0" smtClean="0"/>
              <a:t>&lt;s&gt;w2</a:t>
            </a:r>
            <a:endParaRPr lang="en-US" dirty="0"/>
          </a:p>
        </p:txBody>
      </p:sp>
      <p:sp>
        <p:nvSpPr>
          <p:cNvPr id="16" name="Oval 15"/>
          <p:cNvSpPr/>
          <p:nvPr/>
        </p:nvSpPr>
        <p:spPr>
          <a:xfrm>
            <a:off x="3352800" y="3407038"/>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389453" y="3483238"/>
            <a:ext cx="774571" cy="369332"/>
          </a:xfrm>
          <a:prstGeom prst="rect">
            <a:avLst/>
          </a:prstGeom>
          <a:noFill/>
        </p:spPr>
        <p:txBody>
          <a:bodyPr wrap="none" rtlCol="0">
            <a:spAutoFit/>
          </a:bodyPr>
          <a:lstStyle/>
          <a:p>
            <a:r>
              <a:rPr lang="en-US" dirty="0" smtClean="0"/>
              <a:t>w1w2</a:t>
            </a:r>
            <a:endParaRPr lang="en-US" dirty="0"/>
          </a:p>
        </p:txBody>
      </p:sp>
      <p:sp>
        <p:nvSpPr>
          <p:cNvPr id="18" name="Oval 17"/>
          <p:cNvSpPr/>
          <p:nvPr/>
        </p:nvSpPr>
        <p:spPr>
          <a:xfrm>
            <a:off x="4953000" y="3365470"/>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89653" y="3441670"/>
            <a:ext cx="774571" cy="369332"/>
          </a:xfrm>
          <a:prstGeom prst="rect">
            <a:avLst/>
          </a:prstGeom>
          <a:noFill/>
        </p:spPr>
        <p:txBody>
          <a:bodyPr wrap="none" rtlCol="0">
            <a:spAutoFit/>
          </a:bodyPr>
          <a:lstStyle/>
          <a:p>
            <a:r>
              <a:rPr lang="en-US" dirty="0" smtClean="0"/>
              <a:t>w2w2</a:t>
            </a:r>
            <a:endParaRPr lang="en-US" dirty="0"/>
          </a:p>
        </p:txBody>
      </p:sp>
      <p:sp>
        <p:nvSpPr>
          <p:cNvPr id="20" name="Oval 19"/>
          <p:cNvSpPr/>
          <p:nvPr/>
        </p:nvSpPr>
        <p:spPr>
          <a:xfrm>
            <a:off x="1748837" y="4378032"/>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785490" y="4454232"/>
            <a:ext cx="864339" cy="369332"/>
          </a:xfrm>
          <a:prstGeom prst="rect">
            <a:avLst/>
          </a:prstGeom>
          <a:noFill/>
        </p:spPr>
        <p:txBody>
          <a:bodyPr wrap="none" rtlCol="0">
            <a:spAutoFit/>
          </a:bodyPr>
          <a:lstStyle/>
          <a:p>
            <a:r>
              <a:rPr lang="en-US" dirty="0" smtClean="0"/>
              <a:t>&lt;s&gt;w3</a:t>
            </a:r>
            <a:endParaRPr lang="en-US" dirty="0"/>
          </a:p>
        </p:txBody>
      </p:sp>
      <p:sp>
        <p:nvSpPr>
          <p:cNvPr id="22" name="Oval 21"/>
          <p:cNvSpPr/>
          <p:nvPr/>
        </p:nvSpPr>
        <p:spPr>
          <a:xfrm>
            <a:off x="3352800" y="4419600"/>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389453" y="4495800"/>
            <a:ext cx="774571" cy="369332"/>
          </a:xfrm>
          <a:prstGeom prst="rect">
            <a:avLst/>
          </a:prstGeom>
          <a:noFill/>
        </p:spPr>
        <p:txBody>
          <a:bodyPr wrap="none" rtlCol="0">
            <a:spAutoFit/>
          </a:bodyPr>
          <a:lstStyle/>
          <a:p>
            <a:r>
              <a:rPr lang="en-US" dirty="0" smtClean="0"/>
              <a:t>w1w3</a:t>
            </a:r>
            <a:endParaRPr lang="en-US" dirty="0"/>
          </a:p>
        </p:txBody>
      </p:sp>
      <p:sp>
        <p:nvSpPr>
          <p:cNvPr id="24" name="Oval 23"/>
          <p:cNvSpPr/>
          <p:nvPr/>
        </p:nvSpPr>
        <p:spPr>
          <a:xfrm>
            <a:off x="4953000" y="4378032"/>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89653" y="4454232"/>
            <a:ext cx="774571" cy="369332"/>
          </a:xfrm>
          <a:prstGeom prst="rect">
            <a:avLst/>
          </a:prstGeom>
          <a:noFill/>
        </p:spPr>
        <p:txBody>
          <a:bodyPr wrap="none" rtlCol="0">
            <a:spAutoFit/>
          </a:bodyPr>
          <a:lstStyle/>
          <a:p>
            <a:r>
              <a:rPr lang="en-US" dirty="0" smtClean="0"/>
              <a:t>w2w3</a:t>
            </a:r>
            <a:endParaRPr lang="en-US" dirty="0"/>
          </a:p>
        </p:txBody>
      </p:sp>
      <p:cxnSp>
        <p:nvCxnSpPr>
          <p:cNvPr id="33" name="Straight Arrow Connector 32"/>
          <p:cNvCxnSpPr>
            <a:stCxn id="4" idx="6"/>
            <a:endCxn id="8" idx="2"/>
          </p:cNvCxnSpPr>
          <p:nvPr/>
        </p:nvCxnSpPr>
        <p:spPr>
          <a:xfrm flipV="1">
            <a:off x="1219200" y="2507664"/>
            <a:ext cx="529637" cy="11118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4" idx="6"/>
            <a:endCxn id="15" idx="1"/>
          </p:cNvCxnSpPr>
          <p:nvPr/>
        </p:nvCxnSpPr>
        <p:spPr>
          <a:xfrm>
            <a:off x="1219200" y="3619500"/>
            <a:ext cx="566290" cy="68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 idx="6"/>
            <a:endCxn id="21" idx="1"/>
          </p:cNvCxnSpPr>
          <p:nvPr/>
        </p:nvCxnSpPr>
        <p:spPr>
          <a:xfrm>
            <a:off x="1219200" y="3619500"/>
            <a:ext cx="566290" cy="10193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8" idx="6"/>
            <a:endCxn id="17" idx="1"/>
          </p:cNvCxnSpPr>
          <p:nvPr/>
        </p:nvCxnSpPr>
        <p:spPr>
          <a:xfrm>
            <a:off x="2739437" y="2507664"/>
            <a:ext cx="650016" cy="1160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4" idx="6"/>
            <a:endCxn id="12" idx="2"/>
          </p:cNvCxnSpPr>
          <p:nvPr/>
        </p:nvCxnSpPr>
        <p:spPr>
          <a:xfrm flipV="1">
            <a:off x="2739437" y="2507664"/>
            <a:ext cx="2213563" cy="1124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20" idx="6"/>
            <a:endCxn id="50" idx="2"/>
          </p:cNvCxnSpPr>
          <p:nvPr/>
        </p:nvCxnSpPr>
        <p:spPr>
          <a:xfrm flipV="1">
            <a:off x="2739437" y="2507664"/>
            <a:ext cx="3807735" cy="213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6547172" y="2240964"/>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583825" y="2317164"/>
            <a:ext cx="774571" cy="369332"/>
          </a:xfrm>
          <a:prstGeom prst="rect">
            <a:avLst/>
          </a:prstGeom>
          <a:noFill/>
        </p:spPr>
        <p:txBody>
          <a:bodyPr wrap="none" rtlCol="0">
            <a:spAutoFit/>
          </a:bodyPr>
          <a:lstStyle/>
          <a:p>
            <a:r>
              <a:rPr lang="en-US" dirty="0" smtClean="0"/>
              <a:t>w3w1</a:t>
            </a:r>
            <a:endParaRPr lang="en-US" dirty="0"/>
          </a:p>
        </p:txBody>
      </p:sp>
      <p:sp>
        <p:nvSpPr>
          <p:cNvPr id="52" name="Oval 51"/>
          <p:cNvSpPr/>
          <p:nvPr/>
        </p:nvSpPr>
        <p:spPr>
          <a:xfrm>
            <a:off x="6547172" y="3365470"/>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6583825" y="3441670"/>
            <a:ext cx="774571" cy="369332"/>
          </a:xfrm>
          <a:prstGeom prst="rect">
            <a:avLst/>
          </a:prstGeom>
          <a:noFill/>
        </p:spPr>
        <p:txBody>
          <a:bodyPr wrap="none" rtlCol="0">
            <a:spAutoFit/>
          </a:bodyPr>
          <a:lstStyle/>
          <a:p>
            <a:r>
              <a:rPr lang="en-US" dirty="0" smtClean="0"/>
              <a:t>w3w2</a:t>
            </a:r>
            <a:endParaRPr lang="en-US" dirty="0"/>
          </a:p>
        </p:txBody>
      </p:sp>
      <p:sp>
        <p:nvSpPr>
          <p:cNvPr id="54" name="Oval 53"/>
          <p:cNvSpPr/>
          <p:nvPr/>
        </p:nvSpPr>
        <p:spPr>
          <a:xfrm>
            <a:off x="6547172" y="4378032"/>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6583825" y="4454232"/>
            <a:ext cx="774571" cy="369332"/>
          </a:xfrm>
          <a:prstGeom prst="rect">
            <a:avLst/>
          </a:prstGeom>
          <a:noFill/>
        </p:spPr>
        <p:txBody>
          <a:bodyPr wrap="none" rtlCol="0">
            <a:spAutoFit/>
          </a:bodyPr>
          <a:lstStyle/>
          <a:p>
            <a:r>
              <a:rPr lang="en-US" dirty="0" smtClean="0"/>
              <a:t>w3w3</a:t>
            </a:r>
            <a:endParaRPr lang="en-US" dirty="0"/>
          </a:p>
        </p:txBody>
      </p:sp>
      <p:cxnSp>
        <p:nvCxnSpPr>
          <p:cNvPr id="58" name="Straight Arrow Connector 57"/>
          <p:cNvCxnSpPr>
            <a:stCxn id="8" idx="6"/>
            <a:endCxn id="11" idx="1"/>
          </p:cNvCxnSpPr>
          <p:nvPr/>
        </p:nvCxnSpPr>
        <p:spPr>
          <a:xfrm>
            <a:off x="2739437" y="2507664"/>
            <a:ext cx="650016" cy="35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8" idx="6"/>
            <a:endCxn id="22" idx="2"/>
          </p:cNvCxnSpPr>
          <p:nvPr/>
        </p:nvCxnSpPr>
        <p:spPr>
          <a:xfrm>
            <a:off x="2739437" y="2507664"/>
            <a:ext cx="613363" cy="2178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14" idx="6"/>
            <a:endCxn id="24" idx="2"/>
          </p:cNvCxnSpPr>
          <p:nvPr/>
        </p:nvCxnSpPr>
        <p:spPr>
          <a:xfrm>
            <a:off x="2739437" y="3632170"/>
            <a:ext cx="2213563" cy="10125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a:off x="2743200" y="3298638"/>
            <a:ext cx="2222339" cy="358962"/>
          </a:xfrm>
          <a:custGeom>
            <a:avLst/>
            <a:gdLst>
              <a:gd name="connsiteX0" fmla="*/ 0 w 2222339"/>
              <a:gd name="connsiteY0" fmla="*/ 324238 h 358962"/>
              <a:gd name="connsiteX1" fmla="*/ 1180618 w 2222339"/>
              <a:gd name="connsiteY1" fmla="*/ 147 h 358962"/>
              <a:gd name="connsiteX2" fmla="*/ 2222339 w 2222339"/>
              <a:gd name="connsiteY2" fmla="*/ 358962 h 358962"/>
            </a:gdLst>
            <a:ahLst/>
            <a:cxnLst>
              <a:cxn ang="0">
                <a:pos x="connsiteX0" y="connsiteY0"/>
              </a:cxn>
              <a:cxn ang="0">
                <a:pos x="connsiteX1" y="connsiteY1"/>
              </a:cxn>
              <a:cxn ang="0">
                <a:pos x="connsiteX2" y="connsiteY2"/>
              </a:cxn>
            </a:cxnLst>
            <a:rect l="l" t="t" r="r" b="b"/>
            <a:pathLst>
              <a:path w="2222339" h="358962">
                <a:moveTo>
                  <a:pt x="0" y="324238"/>
                </a:moveTo>
                <a:cubicBezTo>
                  <a:pt x="405114" y="159299"/>
                  <a:pt x="810228" y="-5640"/>
                  <a:pt x="1180618" y="147"/>
                </a:cubicBezTo>
                <a:cubicBezTo>
                  <a:pt x="1551008" y="5934"/>
                  <a:pt x="1886673" y="182448"/>
                  <a:pt x="2222339" y="358962"/>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Freeform 64"/>
          <p:cNvSpPr/>
          <p:nvPr/>
        </p:nvSpPr>
        <p:spPr>
          <a:xfrm>
            <a:off x="2754775" y="3634451"/>
            <a:ext cx="3831220" cy="1030146"/>
          </a:xfrm>
          <a:custGeom>
            <a:avLst/>
            <a:gdLst>
              <a:gd name="connsiteX0" fmla="*/ 0 w 3831220"/>
              <a:gd name="connsiteY0" fmla="*/ 1030146 h 1030146"/>
              <a:gd name="connsiteX1" fmla="*/ 1921397 w 3831220"/>
              <a:gd name="connsiteY1" fmla="*/ 405114 h 1030146"/>
              <a:gd name="connsiteX2" fmla="*/ 3148314 w 3831220"/>
              <a:gd name="connsiteY2" fmla="*/ 486136 h 1030146"/>
              <a:gd name="connsiteX3" fmla="*/ 3831220 w 3831220"/>
              <a:gd name="connsiteY3" fmla="*/ 0 h 1030146"/>
            </a:gdLst>
            <a:ahLst/>
            <a:cxnLst>
              <a:cxn ang="0">
                <a:pos x="connsiteX0" y="connsiteY0"/>
              </a:cxn>
              <a:cxn ang="0">
                <a:pos x="connsiteX1" y="connsiteY1"/>
              </a:cxn>
              <a:cxn ang="0">
                <a:pos x="connsiteX2" y="connsiteY2"/>
              </a:cxn>
              <a:cxn ang="0">
                <a:pos x="connsiteX3" y="connsiteY3"/>
              </a:cxn>
            </a:cxnLst>
            <a:rect l="l" t="t" r="r" b="b"/>
            <a:pathLst>
              <a:path w="3831220" h="1030146">
                <a:moveTo>
                  <a:pt x="0" y="1030146"/>
                </a:moveTo>
                <a:cubicBezTo>
                  <a:pt x="698339" y="762964"/>
                  <a:pt x="1396678" y="495782"/>
                  <a:pt x="1921397" y="405114"/>
                </a:cubicBezTo>
                <a:cubicBezTo>
                  <a:pt x="2446116" y="314446"/>
                  <a:pt x="2830010" y="553655"/>
                  <a:pt x="3148314" y="486136"/>
                </a:cubicBezTo>
                <a:cubicBezTo>
                  <a:pt x="3466618" y="418617"/>
                  <a:pt x="3648919" y="209308"/>
                  <a:pt x="3831220" y="0"/>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Freeform 67"/>
          <p:cNvSpPr/>
          <p:nvPr/>
        </p:nvSpPr>
        <p:spPr>
          <a:xfrm>
            <a:off x="2743200" y="4653023"/>
            <a:ext cx="3819646" cy="925998"/>
          </a:xfrm>
          <a:custGeom>
            <a:avLst/>
            <a:gdLst>
              <a:gd name="connsiteX0" fmla="*/ 0 w 3819646"/>
              <a:gd name="connsiteY0" fmla="*/ 0 h 925998"/>
              <a:gd name="connsiteX1" fmla="*/ 1620456 w 3819646"/>
              <a:gd name="connsiteY1" fmla="*/ 925974 h 925998"/>
              <a:gd name="connsiteX2" fmla="*/ 3819646 w 3819646"/>
              <a:gd name="connsiteY2" fmla="*/ 23149 h 925998"/>
            </a:gdLst>
            <a:ahLst/>
            <a:cxnLst>
              <a:cxn ang="0">
                <a:pos x="connsiteX0" y="connsiteY0"/>
              </a:cxn>
              <a:cxn ang="0">
                <a:pos x="connsiteX1" y="connsiteY1"/>
              </a:cxn>
              <a:cxn ang="0">
                <a:pos x="connsiteX2" y="connsiteY2"/>
              </a:cxn>
            </a:cxnLst>
            <a:rect l="l" t="t" r="r" b="b"/>
            <a:pathLst>
              <a:path w="3819646" h="925998">
                <a:moveTo>
                  <a:pt x="0" y="0"/>
                </a:moveTo>
                <a:cubicBezTo>
                  <a:pt x="491924" y="461058"/>
                  <a:pt x="983848" y="922116"/>
                  <a:pt x="1620456" y="925974"/>
                </a:cubicBezTo>
                <a:cubicBezTo>
                  <a:pt x="2257064" y="929832"/>
                  <a:pt x="3038355" y="476490"/>
                  <a:pt x="3819646" y="23149"/>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Freeform 68"/>
          <p:cNvSpPr/>
          <p:nvPr/>
        </p:nvSpPr>
        <p:spPr>
          <a:xfrm>
            <a:off x="3029614" y="1893689"/>
            <a:ext cx="1728071" cy="687465"/>
          </a:xfrm>
          <a:custGeom>
            <a:avLst/>
            <a:gdLst>
              <a:gd name="connsiteX0" fmla="*/ 1310892 w 1728071"/>
              <a:gd name="connsiteY0" fmla="*/ 675891 h 687465"/>
              <a:gd name="connsiteX1" fmla="*/ 1658133 w 1728071"/>
              <a:gd name="connsiteY1" fmla="*/ 178179 h 687465"/>
              <a:gd name="connsiteX2" fmla="*/ 95551 w 1728071"/>
              <a:gd name="connsiteY2" fmla="*/ 27708 h 687465"/>
              <a:gd name="connsiteX3" fmla="*/ 303895 w 1728071"/>
              <a:gd name="connsiteY3" fmla="*/ 687465 h 687465"/>
            </a:gdLst>
            <a:ahLst/>
            <a:cxnLst>
              <a:cxn ang="0">
                <a:pos x="connsiteX0" y="connsiteY0"/>
              </a:cxn>
              <a:cxn ang="0">
                <a:pos x="connsiteX1" y="connsiteY1"/>
              </a:cxn>
              <a:cxn ang="0">
                <a:pos x="connsiteX2" y="connsiteY2"/>
              </a:cxn>
              <a:cxn ang="0">
                <a:pos x="connsiteX3" y="connsiteY3"/>
              </a:cxn>
            </a:cxnLst>
            <a:rect l="l" t="t" r="r" b="b"/>
            <a:pathLst>
              <a:path w="1728071" h="687465">
                <a:moveTo>
                  <a:pt x="1310892" y="675891"/>
                </a:moveTo>
                <a:cubicBezTo>
                  <a:pt x="1585791" y="481050"/>
                  <a:pt x="1860690" y="286209"/>
                  <a:pt x="1658133" y="178179"/>
                </a:cubicBezTo>
                <a:cubicBezTo>
                  <a:pt x="1455576" y="70149"/>
                  <a:pt x="321257" y="-57173"/>
                  <a:pt x="95551" y="27708"/>
                </a:cubicBezTo>
                <a:cubicBezTo>
                  <a:pt x="-130155" y="112589"/>
                  <a:pt x="86870" y="400027"/>
                  <a:pt x="303895" y="687465"/>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Freeform 69"/>
          <p:cNvSpPr/>
          <p:nvPr/>
        </p:nvSpPr>
        <p:spPr>
          <a:xfrm>
            <a:off x="3049504" y="2534856"/>
            <a:ext cx="1730413" cy="1173738"/>
          </a:xfrm>
          <a:custGeom>
            <a:avLst/>
            <a:gdLst>
              <a:gd name="connsiteX0" fmla="*/ 1302577 w 1730413"/>
              <a:gd name="connsiteY0" fmla="*/ 0 h 1173738"/>
              <a:gd name="connsiteX1" fmla="*/ 1661392 w 1730413"/>
              <a:gd name="connsiteY1" fmla="*/ 509286 h 1173738"/>
              <a:gd name="connsiteX2" fmla="*/ 87235 w 1730413"/>
              <a:gd name="connsiteY2" fmla="*/ 1076445 h 1173738"/>
              <a:gd name="connsiteX3" fmla="*/ 341878 w 1730413"/>
              <a:gd name="connsiteY3" fmla="*/ 1169043 h 1173738"/>
            </a:gdLst>
            <a:ahLst/>
            <a:cxnLst>
              <a:cxn ang="0">
                <a:pos x="connsiteX0" y="connsiteY0"/>
              </a:cxn>
              <a:cxn ang="0">
                <a:pos x="connsiteX1" y="connsiteY1"/>
              </a:cxn>
              <a:cxn ang="0">
                <a:pos x="connsiteX2" y="connsiteY2"/>
              </a:cxn>
              <a:cxn ang="0">
                <a:pos x="connsiteX3" y="connsiteY3"/>
              </a:cxn>
            </a:cxnLst>
            <a:rect l="l" t="t" r="r" b="b"/>
            <a:pathLst>
              <a:path w="1730413" h="1173738">
                <a:moveTo>
                  <a:pt x="1302577" y="0"/>
                </a:moveTo>
                <a:cubicBezTo>
                  <a:pt x="1583263" y="164939"/>
                  <a:pt x="1863949" y="329879"/>
                  <a:pt x="1661392" y="509286"/>
                </a:cubicBezTo>
                <a:cubicBezTo>
                  <a:pt x="1458835" y="688693"/>
                  <a:pt x="307154" y="966486"/>
                  <a:pt x="87235" y="1076445"/>
                </a:cubicBezTo>
                <a:cubicBezTo>
                  <a:pt x="-132684" y="1186404"/>
                  <a:pt x="104597" y="1177723"/>
                  <a:pt x="341878" y="1169043"/>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0059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Markov Model</a:t>
            </a:r>
            <a:endParaRPr lang="en-US" b="1" dirty="0">
              <a:solidFill>
                <a:srgbClr val="C00000"/>
              </a:solidFill>
            </a:endParaRPr>
          </a:p>
        </p:txBody>
      </p:sp>
      <p:sp>
        <p:nvSpPr>
          <p:cNvPr id="3" name="Content Placeholder 2"/>
          <p:cNvSpPr>
            <a:spLocks noGrp="1"/>
          </p:cNvSpPr>
          <p:nvPr>
            <p:ph idx="1"/>
          </p:nvPr>
        </p:nvSpPr>
        <p:spPr>
          <a:xfrm>
            <a:off x="457200" y="5410200"/>
            <a:ext cx="8229600" cy="411163"/>
          </a:xfrm>
        </p:spPr>
        <p:txBody>
          <a:bodyPr/>
          <a:lstStyle/>
          <a:p>
            <a:r>
              <a:rPr lang="en-US" dirty="0" smtClean="0"/>
              <a:t>What are the outgoing probabilities on the edges?</a:t>
            </a:r>
            <a:endParaRPr lang="en-US" dirty="0"/>
          </a:p>
        </p:txBody>
      </p:sp>
      <p:sp>
        <p:nvSpPr>
          <p:cNvPr id="4" name="Oval 3"/>
          <p:cNvSpPr/>
          <p:nvPr/>
        </p:nvSpPr>
        <p:spPr>
          <a:xfrm>
            <a:off x="304800" y="3352800"/>
            <a:ext cx="914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19100" y="3448291"/>
            <a:ext cx="685800" cy="369332"/>
          </a:xfrm>
          <a:prstGeom prst="rect">
            <a:avLst/>
          </a:prstGeom>
          <a:noFill/>
        </p:spPr>
        <p:txBody>
          <a:bodyPr wrap="square" rtlCol="0">
            <a:spAutoFit/>
          </a:bodyPr>
          <a:lstStyle/>
          <a:p>
            <a:r>
              <a:rPr lang="en-US" dirty="0" smtClean="0"/>
              <a:t>&lt;s&gt;</a:t>
            </a:r>
            <a:endParaRPr lang="en-US" dirty="0"/>
          </a:p>
        </p:txBody>
      </p:sp>
      <p:sp>
        <p:nvSpPr>
          <p:cNvPr id="6" name="Oval 5"/>
          <p:cNvSpPr/>
          <p:nvPr/>
        </p:nvSpPr>
        <p:spPr>
          <a:xfrm>
            <a:off x="8077200" y="3352800"/>
            <a:ext cx="914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8191500" y="3448291"/>
            <a:ext cx="685800" cy="369332"/>
          </a:xfrm>
          <a:prstGeom prst="rect">
            <a:avLst/>
          </a:prstGeom>
          <a:noFill/>
        </p:spPr>
        <p:txBody>
          <a:bodyPr wrap="square" rtlCol="0">
            <a:spAutoFit/>
          </a:bodyPr>
          <a:lstStyle/>
          <a:p>
            <a:r>
              <a:rPr lang="en-US" dirty="0" smtClean="0"/>
              <a:t>&lt;/s&gt;</a:t>
            </a:r>
            <a:endParaRPr lang="en-US" dirty="0"/>
          </a:p>
        </p:txBody>
      </p:sp>
      <p:sp>
        <p:nvSpPr>
          <p:cNvPr id="8" name="Oval 7"/>
          <p:cNvSpPr/>
          <p:nvPr/>
        </p:nvSpPr>
        <p:spPr>
          <a:xfrm>
            <a:off x="4191000" y="2240964"/>
            <a:ext cx="990600" cy="533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400945" y="2317164"/>
            <a:ext cx="479618" cy="369332"/>
          </a:xfrm>
          <a:prstGeom prst="rect">
            <a:avLst/>
          </a:prstGeom>
          <a:noFill/>
        </p:spPr>
        <p:txBody>
          <a:bodyPr wrap="none" rtlCol="0">
            <a:spAutoFit/>
          </a:bodyPr>
          <a:lstStyle/>
          <a:p>
            <a:r>
              <a:rPr lang="en-US" dirty="0" smtClean="0"/>
              <a:t>w1</a:t>
            </a:r>
            <a:endParaRPr lang="en-US" dirty="0"/>
          </a:p>
        </p:txBody>
      </p:sp>
      <p:sp>
        <p:nvSpPr>
          <p:cNvPr id="14" name="Oval 13"/>
          <p:cNvSpPr/>
          <p:nvPr/>
        </p:nvSpPr>
        <p:spPr>
          <a:xfrm>
            <a:off x="4191000" y="3365470"/>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27653" y="3441670"/>
            <a:ext cx="671979" cy="369332"/>
          </a:xfrm>
          <a:prstGeom prst="rect">
            <a:avLst/>
          </a:prstGeom>
          <a:noFill/>
        </p:spPr>
        <p:txBody>
          <a:bodyPr wrap="none" rtlCol="0">
            <a:spAutoFit/>
          </a:bodyPr>
          <a:lstStyle/>
          <a:p>
            <a:r>
              <a:rPr lang="en-US" dirty="0"/>
              <a:t> </a:t>
            </a:r>
            <a:r>
              <a:rPr lang="en-US" dirty="0" smtClean="0"/>
              <a:t>  w2</a:t>
            </a:r>
            <a:endParaRPr lang="en-US" dirty="0"/>
          </a:p>
        </p:txBody>
      </p:sp>
      <p:sp>
        <p:nvSpPr>
          <p:cNvPr id="20" name="Oval 19"/>
          <p:cNvSpPr/>
          <p:nvPr/>
        </p:nvSpPr>
        <p:spPr>
          <a:xfrm>
            <a:off x="4191000" y="4378032"/>
            <a:ext cx="990600" cy="533400"/>
          </a:xfrm>
          <a:prstGeom prst="ellipse">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227653" y="4454232"/>
            <a:ext cx="671979" cy="369332"/>
          </a:xfrm>
          <a:prstGeom prst="rect">
            <a:avLst/>
          </a:prstGeom>
          <a:noFill/>
        </p:spPr>
        <p:txBody>
          <a:bodyPr wrap="none" rtlCol="0">
            <a:spAutoFit/>
          </a:bodyPr>
          <a:lstStyle/>
          <a:p>
            <a:r>
              <a:rPr lang="en-US" dirty="0"/>
              <a:t> </a:t>
            </a:r>
            <a:r>
              <a:rPr lang="en-US" dirty="0" smtClean="0"/>
              <a:t>  w3</a:t>
            </a:r>
            <a:endParaRPr lang="en-US" dirty="0"/>
          </a:p>
        </p:txBody>
      </p:sp>
      <p:cxnSp>
        <p:nvCxnSpPr>
          <p:cNvPr id="33" name="Straight Arrow Connector 32"/>
          <p:cNvCxnSpPr>
            <a:stCxn id="4" idx="6"/>
            <a:endCxn id="8" idx="2"/>
          </p:cNvCxnSpPr>
          <p:nvPr/>
        </p:nvCxnSpPr>
        <p:spPr>
          <a:xfrm flipV="1">
            <a:off x="1219200" y="2507664"/>
            <a:ext cx="2971800" cy="1111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4" idx="6"/>
            <a:endCxn id="15" idx="1"/>
          </p:cNvCxnSpPr>
          <p:nvPr/>
        </p:nvCxnSpPr>
        <p:spPr>
          <a:xfrm>
            <a:off x="1219200" y="3619500"/>
            <a:ext cx="3008453" cy="6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 idx="6"/>
            <a:endCxn id="21" idx="1"/>
          </p:cNvCxnSpPr>
          <p:nvPr/>
        </p:nvCxnSpPr>
        <p:spPr>
          <a:xfrm>
            <a:off x="1219200" y="3619500"/>
            <a:ext cx="3008453" cy="10193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 idx="6"/>
            <a:endCxn id="6" idx="2"/>
          </p:cNvCxnSpPr>
          <p:nvPr/>
        </p:nvCxnSpPr>
        <p:spPr>
          <a:xfrm>
            <a:off x="5181600" y="2507664"/>
            <a:ext cx="2895600" cy="1111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4" idx="6"/>
            <a:endCxn id="6" idx="2"/>
          </p:cNvCxnSpPr>
          <p:nvPr/>
        </p:nvCxnSpPr>
        <p:spPr>
          <a:xfrm flipV="1">
            <a:off x="5181600" y="3619500"/>
            <a:ext cx="2895600" cy="12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6"/>
            <a:endCxn id="6" idx="2"/>
          </p:cNvCxnSpPr>
          <p:nvPr/>
        </p:nvCxnSpPr>
        <p:spPr>
          <a:xfrm flipV="1">
            <a:off x="5181600" y="3619500"/>
            <a:ext cx="2895600" cy="10252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Freeform 38"/>
          <p:cNvSpPr/>
          <p:nvPr/>
        </p:nvSpPr>
        <p:spPr>
          <a:xfrm>
            <a:off x="3915147" y="1898229"/>
            <a:ext cx="1604892" cy="625052"/>
          </a:xfrm>
          <a:custGeom>
            <a:avLst/>
            <a:gdLst>
              <a:gd name="connsiteX0" fmla="*/ 1281886 w 1604892"/>
              <a:gd name="connsiteY0" fmla="*/ 625052 h 625052"/>
              <a:gd name="connsiteX1" fmla="*/ 1582828 w 1604892"/>
              <a:gd name="connsiteY1" fmla="*/ 254662 h 625052"/>
              <a:gd name="connsiteX2" fmla="*/ 749450 w 1604892"/>
              <a:gd name="connsiteY2" fmla="*/ 19 h 625052"/>
              <a:gd name="connsiteX3" fmla="*/ 20245 w 1604892"/>
              <a:gd name="connsiteY3" fmla="*/ 243087 h 625052"/>
              <a:gd name="connsiteX4" fmla="*/ 274888 w 1604892"/>
              <a:gd name="connsiteY4" fmla="*/ 625052 h 62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92" h="625052">
                <a:moveTo>
                  <a:pt x="1281886" y="625052"/>
                </a:moveTo>
                <a:cubicBezTo>
                  <a:pt x="1476726" y="491943"/>
                  <a:pt x="1671567" y="358834"/>
                  <a:pt x="1582828" y="254662"/>
                </a:cubicBezTo>
                <a:cubicBezTo>
                  <a:pt x="1494089" y="150490"/>
                  <a:pt x="1009880" y="1948"/>
                  <a:pt x="749450" y="19"/>
                </a:cubicBezTo>
                <a:cubicBezTo>
                  <a:pt x="489019" y="-1910"/>
                  <a:pt x="99339" y="138915"/>
                  <a:pt x="20245" y="243087"/>
                </a:cubicBezTo>
                <a:cubicBezTo>
                  <a:pt x="-58849" y="347259"/>
                  <a:pt x="108019" y="486155"/>
                  <a:pt x="274888" y="625052"/>
                </a:cubicBezTo>
              </a:path>
            </a:pathLst>
          </a:custGeom>
          <a:noFill/>
          <a:ln w="28575">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eeform 39"/>
          <p:cNvSpPr/>
          <p:nvPr/>
        </p:nvSpPr>
        <p:spPr>
          <a:xfrm>
            <a:off x="4027753" y="4629873"/>
            <a:ext cx="1440406" cy="520896"/>
          </a:xfrm>
          <a:custGeom>
            <a:avLst/>
            <a:gdLst>
              <a:gd name="connsiteX0" fmla="*/ 1169280 w 1440406"/>
              <a:gd name="connsiteY0" fmla="*/ 11575 h 520896"/>
              <a:gd name="connsiteX1" fmla="*/ 1412348 w 1440406"/>
              <a:gd name="connsiteY1" fmla="*/ 347241 h 520896"/>
              <a:gd name="connsiteX2" fmla="*/ 590546 w 1440406"/>
              <a:gd name="connsiteY2" fmla="*/ 520861 h 520896"/>
              <a:gd name="connsiteX3" fmla="*/ 23386 w 1440406"/>
              <a:gd name="connsiteY3" fmla="*/ 358816 h 520896"/>
              <a:gd name="connsiteX4" fmla="*/ 162282 w 1440406"/>
              <a:gd name="connsiteY4" fmla="*/ 0 h 520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406" h="520896">
                <a:moveTo>
                  <a:pt x="1169280" y="11575"/>
                </a:moveTo>
                <a:cubicBezTo>
                  <a:pt x="1339042" y="136967"/>
                  <a:pt x="1508804" y="262360"/>
                  <a:pt x="1412348" y="347241"/>
                </a:cubicBezTo>
                <a:cubicBezTo>
                  <a:pt x="1315892" y="432122"/>
                  <a:pt x="822040" y="518932"/>
                  <a:pt x="590546" y="520861"/>
                </a:cubicBezTo>
                <a:cubicBezTo>
                  <a:pt x="359052" y="522790"/>
                  <a:pt x="94763" y="445626"/>
                  <a:pt x="23386" y="358816"/>
                </a:cubicBezTo>
                <a:cubicBezTo>
                  <a:pt x="-47991" y="272006"/>
                  <a:pt x="57145" y="136003"/>
                  <a:pt x="162282" y="0"/>
                </a:cubicBezTo>
              </a:path>
            </a:pathLst>
          </a:custGeom>
          <a:noFill/>
          <a:ln w="28575">
            <a:solidFill>
              <a:srgbClr val="00CC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reeform 41"/>
          <p:cNvSpPr/>
          <p:nvPr/>
        </p:nvSpPr>
        <p:spPr>
          <a:xfrm>
            <a:off x="3983157" y="3148286"/>
            <a:ext cx="1440557" cy="474590"/>
          </a:xfrm>
          <a:custGeom>
            <a:avLst/>
            <a:gdLst>
              <a:gd name="connsiteX0" fmla="*/ 1237025 w 1440557"/>
              <a:gd name="connsiteY0" fmla="*/ 474590 h 474590"/>
              <a:gd name="connsiteX1" fmla="*/ 1410646 w 1440557"/>
              <a:gd name="connsiteY1" fmla="*/ 173648 h 474590"/>
              <a:gd name="connsiteX2" fmla="*/ 693015 w 1440557"/>
              <a:gd name="connsiteY2" fmla="*/ 28 h 474590"/>
              <a:gd name="connsiteX3" fmla="*/ 21684 w 1440557"/>
              <a:gd name="connsiteY3" fmla="*/ 185223 h 474590"/>
              <a:gd name="connsiteX4" fmla="*/ 230028 w 1440557"/>
              <a:gd name="connsiteY4" fmla="*/ 474590 h 47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557" h="474590">
                <a:moveTo>
                  <a:pt x="1237025" y="474590"/>
                </a:moveTo>
                <a:cubicBezTo>
                  <a:pt x="1369169" y="363666"/>
                  <a:pt x="1501314" y="252742"/>
                  <a:pt x="1410646" y="173648"/>
                </a:cubicBezTo>
                <a:cubicBezTo>
                  <a:pt x="1319978" y="94554"/>
                  <a:pt x="924509" y="-1901"/>
                  <a:pt x="693015" y="28"/>
                </a:cubicBezTo>
                <a:cubicBezTo>
                  <a:pt x="461521" y="1957"/>
                  <a:pt x="98848" y="106130"/>
                  <a:pt x="21684" y="185223"/>
                </a:cubicBezTo>
                <a:cubicBezTo>
                  <a:pt x="-55480" y="264316"/>
                  <a:pt x="87274" y="369453"/>
                  <a:pt x="230028" y="474590"/>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Freeform 72"/>
          <p:cNvSpPr/>
          <p:nvPr/>
        </p:nvSpPr>
        <p:spPr>
          <a:xfrm>
            <a:off x="3621095" y="2438349"/>
            <a:ext cx="1990165" cy="1219251"/>
          </a:xfrm>
          <a:custGeom>
            <a:avLst/>
            <a:gdLst>
              <a:gd name="connsiteX0" fmla="*/ 1587513 w 1990165"/>
              <a:gd name="connsiteY0" fmla="*/ 84932 h 1219251"/>
              <a:gd name="connsiteX1" fmla="*/ 1946328 w 1990165"/>
              <a:gd name="connsiteY1" fmla="*/ 27059 h 1219251"/>
              <a:gd name="connsiteX2" fmla="*/ 1772708 w 1990165"/>
              <a:gd name="connsiteY2" fmla="*/ 466897 h 1219251"/>
              <a:gd name="connsiteX3" fmla="*/ 59654 w 1990165"/>
              <a:gd name="connsiteY3" fmla="*/ 698390 h 1219251"/>
              <a:gd name="connsiteX4" fmla="*/ 557366 w 1990165"/>
              <a:gd name="connsiteY4" fmla="*/ 1219251 h 121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0165" h="1219251">
                <a:moveTo>
                  <a:pt x="1587513" y="84932"/>
                </a:moveTo>
                <a:cubicBezTo>
                  <a:pt x="1751487" y="24165"/>
                  <a:pt x="1915462" y="-36602"/>
                  <a:pt x="1946328" y="27059"/>
                </a:cubicBezTo>
                <a:cubicBezTo>
                  <a:pt x="1977194" y="90720"/>
                  <a:pt x="2087154" y="355009"/>
                  <a:pt x="1772708" y="466897"/>
                </a:cubicBezTo>
                <a:cubicBezTo>
                  <a:pt x="1458262" y="578785"/>
                  <a:pt x="262211" y="572998"/>
                  <a:pt x="59654" y="698390"/>
                </a:cubicBezTo>
                <a:cubicBezTo>
                  <a:pt x="-142903" y="823782"/>
                  <a:pt x="207231" y="1021516"/>
                  <a:pt x="557366" y="1219251"/>
                </a:cubicBezTo>
              </a:path>
            </a:pathLst>
          </a:custGeom>
          <a:noFill/>
          <a:ln>
            <a:solidFill>
              <a:srgbClr val="FF0000"/>
            </a:solidFill>
            <a:headEnd type="arrow"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Freeform 73"/>
          <p:cNvSpPr/>
          <p:nvPr/>
        </p:nvSpPr>
        <p:spPr>
          <a:xfrm>
            <a:off x="3994689" y="2465408"/>
            <a:ext cx="2124091" cy="2199189"/>
          </a:xfrm>
          <a:custGeom>
            <a:avLst/>
            <a:gdLst>
              <a:gd name="connsiteX0" fmla="*/ 1179195 w 2124091"/>
              <a:gd name="connsiteY0" fmla="*/ 0 h 2199189"/>
              <a:gd name="connsiteX1" fmla="*/ 2093595 w 2124091"/>
              <a:gd name="connsiteY1" fmla="*/ 983848 h 2199189"/>
              <a:gd name="connsiteX2" fmla="*/ 183772 w 2124091"/>
              <a:gd name="connsiteY2" fmla="*/ 1759351 h 2199189"/>
              <a:gd name="connsiteX3" fmla="*/ 183772 w 2124091"/>
              <a:gd name="connsiteY3" fmla="*/ 2199189 h 2199189"/>
            </a:gdLst>
            <a:ahLst/>
            <a:cxnLst>
              <a:cxn ang="0">
                <a:pos x="connsiteX0" y="connsiteY0"/>
              </a:cxn>
              <a:cxn ang="0">
                <a:pos x="connsiteX1" y="connsiteY1"/>
              </a:cxn>
              <a:cxn ang="0">
                <a:pos x="connsiteX2" y="connsiteY2"/>
              </a:cxn>
              <a:cxn ang="0">
                <a:pos x="connsiteX3" y="connsiteY3"/>
              </a:cxn>
            </a:cxnLst>
            <a:rect l="l" t="t" r="r" b="b"/>
            <a:pathLst>
              <a:path w="2124091" h="2199189">
                <a:moveTo>
                  <a:pt x="1179195" y="0"/>
                </a:moveTo>
                <a:cubicBezTo>
                  <a:pt x="1719347" y="345311"/>
                  <a:pt x="2259499" y="690623"/>
                  <a:pt x="2093595" y="983848"/>
                </a:cubicBezTo>
                <a:cubicBezTo>
                  <a:pt x="1927691" y="1277073"/>
                  <a:pt x="502076" y="1556794"/>
                  <a:pt x="183772" y="1759351"/>
                </a:cubicBezTo>
                <a:cubicBezTo>
                  <a:pt x="-134532" y="1961908"/>
                  <a:pt x="24620" y="2080548"/>
                  <a:pt x="183772" y="2199189"/>
                </a:cubicBezTo>
              </a:path>
            </a:pathLst>
          </a:custGeom>
          <a:noFill/>
          <a:ln>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p:cNvSpPr/>
          <p:nvPr/>
        </p:nvSpPr>
        <p:spPr>
          <a:xfrm>
            <a:off x="3555473" y="3657600"/>
            <a:ext cx="2182497" cy="983848"/>
          </a:xfrm>
          <a:custGeom>
            <a:avLst/>
            <a:gdLst>
              <a:gd name="connsiteX0" fmla="*/ 1641560 w 2182497"/>
              <a:gd name="connsiteY0" fmla="*/ 983848 h 983848"/>
              <a:gd name="connsiteX1" fmla="*/ 2092973 w 2182497"/>
              <a:gd name="connsiteY1" fmla="*/ 648182 h 983848"/>
              <a:gd name="connsiteX2" fmla="*/ 78978 w 2182497"/>
              <a:gd name="connsiteY2" fmla="*/ 347241 h 983848"/>
              <a:gd name="connsiteX3" fmla="*/ 599838 w 2182497"/>
              <a:gd name="connsiteY3" fmla="*/ 0 h 983848"/>
            </a:gdLst>
            <a:ahLst/>
            <a:cxnLst>
              <a:cxn ang="0">
                <a:pos x="connsiteX0" y="connsiteY0"/>
              </a:cxn>
              <a:cxn ang="0">
                <a:pos x="connsiteX1" y="connsiteY1"/>
              </a:cxn>
              <a:cxn ang="0">
                <a:pos x="connsiteX2" y="connsiteY2"/>
              </a:cxn>
              <a:cxn ang="0">
                <a:pos x="connsiteX3" y="connsiteY3"/>
              </a:cxn>
            </a:cxnLst>
            <a:rect l="l" t="t" r="r" b="b"/>
            <a:pathLst>
              <a:path w="2182497" h="983848">
                <a:moveTo>
                  <a:pt x="1641560" y="983848"/>
                </a:moveTo>
                <a:cubicBezTo>
                  <a:pt x="1997481" y="869065"/>
                  <a:pt x="2353403" y="754283"/>
                  <a:pt x="2092973" y="648182"/>
                </a:cubicBezTo>
                <a:cubicBezTo>
                  <a:pt x="1832543" y="542081"/>
                  <a:pt x="327834" y="455271"/>
                  <a:pt x="78978" y="347241"/>
                </a:cubicBezTo>
                <a:cubicBezTo>
                  <a:pt x="-169878" y="239211"/>
                  <a:pt x="214980" y="119605"/>
                  <a:pt x="599838" y="0"/>
                </a:cubicBezTo>
              </a:path>
            </a:pathLst>
          </a:custGeom>
          <a:noFill/>
          <a:ln>
            <a:solidFill>
              <a:srgbClr val="00CC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75"/>
          <p:cNvSpPr/>
          <p:nvPr/>
        </p:nvSpPr>
        <p:spPr>
          <a:xfrm>
            <a:off x="3843522" y="2558005"/>
            <a:ext cx="1850131" cy="2095018"/>
          </a:xfrm>
          <a:custGeom>
            <a:avLst/>
            <a:gdLst>
              <a:gd name="connsiteX0" fmla="*/ 1365086 w 1850131"/>
              <a:gd name="connsiteY0" fmla="*/ 2095018 h 2095018"/>
              <a:gd name="connsiteX1" fmla="*/ 1781774 w 1850131"/>
              <a:gd name="connsiteY1" fmla="*/ 706056 h 2095018"/>
              <a:gd name="connsiteX2" fmla="*/ 103445 w 1850131"/>
              <a:gd name="connsiteY2" fmla="*/ 300942 h 2095018"/>
              <a:gd name="connsiteX3" fmla="*/ 323364 w 1850131"/>
              <a:gd name="connsiteY3" fmla="*/ 0 h 2095018"/>
            </a:gdLst>
            <a:ahLst/>
            <a:cxnLst>
              <a:cxn ang="0">
                <a:pos x="connsiteX0" y="connsiteY0"/>
              </a:cxn>
              <a:cxn ang="0">
                <a:pos x="connsiteX1" y="connsiteY1"/>
              </a:cxn>
              <a:cxn ang="0">
                <a:pos x="connsiteX2" y="connsiteY2"/>
              </a:cxn>
              <a:cxn ang="0">
                <a:pos x="connsiteX3" y="connsiteY3"/>
              </a:cxn>
            </a:cxnLst>
            <a:rect l="l" t="t" r="r" b="b"/>
            <a:pathLst>
              <a:path w="1850131" h="2095018">
                <a:moveTo>
                  <a:pt x="1365086" y="2095018"/>
                </a:moveTo>
                <a:cubicBezTo>
                  <a:pt x="1678566" y="1550043"/>
                  <a:pt x="1992047" y="1005069"/>
                  <a:pt x="1781774" y="706056"/>
                </a:cubicBezTo>
                <a:cubicBezTo>
                  <a:pt x="1571501" y="407043"/>
                  <a:pt x="346513" y="418618"/>
                  <a:pt x="103445" y="300942"/>
                </a:cubicBezTo>
                <a:cubicBezTo>
                  <a:pt x="-139623" y="183266"/>
                  <a:pt x="91870" y="91633"/>
                  <a:pt x="323364" y="0"/>
                </a:cubicBezTo>
              </a:path>
            </a:pathLst>
          </a:custGeom>
          <a:noFill/>
          <a:ln>
            <a:solidFill>
              <a:srgbClr val="00CC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reeform 76"/>
          <p:cNvSpPr/>
          <p:nvPr/>
        </p:nvSpPr>
        <p:spPr>
          <a:xfrm>
            <a:off x="3515130" y="2534856"/>
            <a:ext cx="2327223" cy="1134319"/>
          </a:xfrm>
          <a:custGeom>
            <a:avLst/>
            <a:gdLst>
              <a:gd name="connsiteX0" fmla="*/ 1716627 w 2327223"/>
              <a:gd name="connsiteY0" fmla="*/ 1134319 h 1134319"/>
              <a:gd name="connsiteX1" fmla="*/ 2237488 w 2327223"/>
              <a:gd name="connsiteY1" fmla="*/ 590309 h 1134319"/>
              <a:gd name="connsiteX2" fmla="*/ 84597 w 2327223"/>
              <a:gd name="connsiteY2" fmla="*/ 289367 h 1134319"/>
              <a:gd name="connsiteX3" fmla="*/ 640181 w 2327223"/>
              <a:gd name="connsiteY3" fmla="*/ 0 h 1134319"/>
            </a:gdLst>
            <a:ahLst/>
            <a:cxnLst>
              <a:cxn ang="0">
                <a:pos x="connsiteX0" y="connsiteY0"/>
              </a:cxn>
              <a:cxn ang="0">
                <a:pos x="connsiteX1" y="connsiteY1"/>
              </a:cxn>
              <a:cxn ang="0">
                <a:pos x="connsiteX2" y="connsiteY2"/>
              </a:cxn>
              <a:cxn ang="0">
                <a:pos x="connsiteX3" y="connsiteY3"/>
              </a:cxn>
            </a:cxnLst>
            <a:rect l="l" t="t" r="r" b="b"/>
            <a:pathLst>
              <a:path w="2327223" h="1134319">
                <a:moveTo>
                  <a:pt x="1716627" y="1134319"/>
                </a:moveTo>
                <a:cubicBezTo>
                  <a:pt x="2113060" y="932726"/>
                  <a:pt x="2509493" y="731134"/>
                  <a:pt x="2237488" y="590309"/>
                </a:cubicBezTo>
                <a:cubicBezTo>
                  <a:pt x="1965483" y="449484"/>
                  <a:pt x="350815" y="387752"/>
                  <a:pt x="84597" y="289367"/>
                </a:cubicBezTo>
                <a:cubicBezTo>
                  <a:pt x="-181621" y="190982"/>
                  <a:pt x="229280" y="95491"/>
                  <a:pt x="640181" y="0"/>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reeform 77"/>
          <p:cNvSpPr/>
          <p:nvPr/>
        </p:nvSpPr>
        <p:spPr>
          <a:xfrm>
            <a:off x="3243457" y="3669175"/>
            <a:ext cx="2636481" cy="987862"/>
          </a:xfrm>
          <a:custGeom>
            <a:avLst/>
            <a:gdLst>
              <a:gd name="connsiteX0" fmla="*/ 2011449 w 2636481"/>
              <a:gd name="connsiteY0" fmla="*/ 0 h 987862"/>
              <a:gd name="connsiteX1" fmla="*/ 2520735 w 2636481"/>
              <a:gd name="connsiteY1" fmla="*/ 416688 h 987862"/>
              <a:gd name="connsiteX2" fmla="*/ 66902 w 2636481"/>
              <a:gd name="connsiteY2" fmla="*/ 925974 h 987862"/>
              <a:gd name="connsiteX3" fmla="*/ 935004 w 2636481"/>
              <a:gd name="connsiteY3" fmla="*/ 960698 h 987862"/>
            </a:gdLst>
            <a:ahLst/>
            <a:cxnLst>
              <a:cxn ang="0">
                <a:pos x="connsiteX0" y="connsiteY0"/>
              </a:cxn>
              <a:cxn ang="0">
                <a:pos x="connsiteX1" y="connsiteY1"/>
              </a:cxn>
              <a:cxn ang="0">
                <a:pos x="connsiteX2" y="connsiteY2"/>
              </a:cxn>
              <a:cxn ang="0">
                <a:pos x="connsiteX3" y="connsiteY3"/>
              </a:cxn>
            </a:cxnLst>
            <a:rect l="l" t="t" r="r" b="b"/>
            <a:pathLst>
              <a:path w="2636481" h="987862">
                <a:moveTo>
                  <a:pt x="2011449" y="0"/>
                </a:moveTo>
                <a:cubicBezTo>
                  <a:pt x="2428137" y="131179"/>
                  <a:pt x="2844826" y="262359"/>
                  <a:pt x="2520735" y="416688"/>
                </a:cubicBezTo>
                <a:cubicBezTo>
                  <a:pt x="2196644" y="571017"/>
                  <a:pt x="331190" y="835306"/>
                  <a:pt x="66902" y="925974"/>
                </a:cubicBezTo>
                <a:cubicBezTo>
                  <a:pt x="-197386" y="1016642"/>
                  <a:pt x="368809" y="988670"/>
                  <a:pt x="935004" y="960698"/>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1547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b="1" dirty="0" err="1">
                <a:solidFill>
                  <a:srgbClr val="C00000"/>
                </a:solidFill>
              </a:rPr>
              <a:t>m</a:t>
            </a:r>
            <a:r>
              <a:rPr lang="en-US" b="1" baseline="30000" dirty="0" err="1">
                <a:solidFill>
                  <a:srgbClr val="C00000"/>
                </a:solidFill>
              </a:rPr>
              <a:t>th</a:t>
            </a:r>
            <a:r>
              <a:rPr lang="en-US" b="1" dirty="0">
                <a:solidFill>
                  <a:srgbClr val="C00000"/>
                </a:solidFill>
              </a:rPr>
              <a:t> Order Markov Models</a:t>
            </a:r>
          </a:p>
        </p:txBody>
      </p:sp>
      <p:cxnSp>
        <p:nvCxnSpPr>
          <p:cNvPr id="6" name="Straight Arrow Connector 5"/>
          <p:cNvCxnSpPr/>
          <p:nvPr/>
        </p:nvCxnSpPr>
        <p:spPr>
          <a:xfrm>
            <a:off x="457200" y="4267200"/>
            <a:ext cx="8229600" cy="1588"/>
          </a:xfrm>
          <a:prstGeom prst="straightConnector1">
            <a:avLst/>
          </a:prstGeom>
          <a:ln>
            <a:solidFill>
              <a:schemeClr val="tx1"/>
            </a:solidFill>
            <a:headEnd type="oval" w="lg" len="lg"/>
            <a:tailEnd type="arrow" w="lg" len="lg"/>
          </a:ln>
        </p:spPr>
        <p:style>
          <a:lnRef idx="2">
            <a:schemeClr val="accent1"/>
          </a:lnRef>
          <a:fillRef idx="0">
            <a:schemeClr val="accent1"/>
          </a:fillRef>
          <a:effectRef idx="1">
            <a:schemeClr val="accent1"/>
          </a:effectRef>
          <a:fontRef idx="minor">
            <a:schemeClr val="tx1"/>
          </a:fontRef>
        </p:style>
      </p:cxnSp>
      <p:sp>
        <p:nvSpPr>
          <p:cNvPr id="22533" name="TextBox 6"/>
          <p:cNvSpPr txBox="1">
            <a:spLocks noChangeArrowheads="1"/>
          </p:cNvSpPr>
          <p:nvPr/>
        </p:nvSpPr>
        <p:spPr bwMode="auto">
          <a:xfrm>
            <a:off x="304800" y="3821113"/>
            <a:ext cx="1395413" cy="369887"/>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bag of words</a:t>
            </a:r>
          </a:p>
        </p:txBody>
      </p:sp>
      <p:sp>
        <p:nvSpPr>
          <p:cNvPr id="22534" name="TextBox 7"/>
          <p:cNvSpPr txBox="1">
            <a:spLocks noChangeArrowheads="1"/>
          </p:cNvSpPr>
          <p:nvPr/>
        </p:nvSpPr>
        <p:spPr bwMode="auto">
          <a:xfrm>
            <a:off x="7124700" y="3821113"/>
            <a:ext cx="1441450" cy="369887"/>
          </a:xfrm>
          <a:prstGeom prst="rect">
            <a:avLst/>
          </a:prstGeom>
          <a:noFill/>
          <a:ln w="9525">
            <a:noFill/>
            <a:miter lim="800000"/>
            <a:headEnd/>
            <a:tailEnd/>
          </a:ln>
        </p:spPr>
        <p:txBody>
          <a:bodyPr wrap="none">
            <a:prstTxWarp prst="textNoShape">
              <a:avLst/>
            </a:prstTxWarp>
            <a:spAutoFit/>
          </a:bodyPr>
          <a:lstStyle/>
          <a:p>
            <a:pPr algn="r"/>
            <a:r>
              <a:rPr lang="en-US">
                <a:latin typeface="Calibri" pitchFamily="-65" charset="0"/>
                <a:ea typeface="Calibri" pitchFamily="-65" charset="0"/>
                <a:cs typeface="Calibri" pitchFamily="-65" charset="0"/>
              </a:rPr>
              <a:t>entire history</a:t>
            </a:r>
          </a:p>
        </p:txBody>
      </p:sp>
      <p:sp>
        <p:nvSpPr>
          <p:cNvPr id="22535" name="TextBox 8"/>
          <p:cNvSpPr txBox="1">
            <a:spLocks noChangeArrowheads="1"/>
          </p:cNvSpPr>
          <p:nvPr/>
        </p:nvSpPr>
        <p:spPr bwMode="auto">
          <a:xfrm>
            <a:off x="4017963" y="3821113"/>
            <a:ext cx="1831975" cy="369887"/>
          </a:xfrm>
          <a:prstGeom prst="rect">
            <a:avLst/>
          </a:prstGeom>
          <a:noFill/>
          <a:ln w="9525">
            <a:noFill/>
            <a:miter lim="800000"/>
            <a:headEnd/>
            <a:tailEnd/>
          </a:ln>
        </p:spPr>
        <p:txBody>
          <a:bodyPr wrap="none">
            <a:prstTxWarp prst="textNoShape">
              <a:avLst/>
            </a:prstTxWarp>
            <a:spAutoFit/>
          </a:bodyPr>
          <a:lstStyle/>
          <a:p>
            <a:pPr algn="r"/>
            <a:r>
              <a:rPr lang="en-US">
                <a:latin typeface="Calibri" pitchFamily="-65" charset="0"/>
                <a:ea typeface="Calibri" pitchFamily="-65" charset="0"/>
                <a:cs typeface="Calibri" pitchFamily="-65" charset="0"/>
              </a:rPr>
              <a:t>m</a:t>
            </a:r>
            <a:r>
              <a:rPr lang="en-US" baseline="30000">
                <a:latin typeface="Calibri" pitchFamily="-65" charset="0"/>
                <a:ea typeface="Calibri" pitchFamily="-65" charset="0"/>
                <a:cs typeface="Calibri" pitchFamily="-65" charset="0"/>
              </a:rPr>
              <a:t>th</a:t>
            </a:r>
            <a:r>
              <a:rPr lang="en-US">
                <a:latin typeface="Calibri" pitchFamily="-65" charset="0"/>
                <a:ea typeface="Calibri" pitchFamily="-65" charset="0"/>
                <a:cs typeface="Calibri" pitchFamily="-65" charset="0"/>
              </a:rPr>
              <a:t> order Markov</a:t>
            </a:r>
          </a:p>
        </p:txBody>
      </p:sp>
      <p:sp>
        <p:nvSpPr>
          <p:cNvPr id="22536" name="TextBox 9"/>
          <p:cNvSpPr txBox="1">
            <a:spLocks noChangeArrowheads="1"/>
          </p:cNvSpPr>
          <p:nvPr/>
        </p:nvSpPr>
        <p:spPr bwMode="auto">
          <a:xfrm>
            <a:off x="300038" y="4267200"/>
            <a:ext cx="314325"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0</a:t>
            </a:r>
          </a:p>
        </p:txBody>
      </p:sp>
      <p:sp>
        <p:nvSpPr>
          <p:cNvPr id="22537" name="TextBox 12"/>
          <p:cNvSpPr txBox="1">
            <a:spLocks noChangeArrowheads="1"/>
          </p:cNvSpPr>
          <p:nvPr/>
        </p:nvSpPr>
        <p:spPr bwMode="auto">
          <a:xfrm>
            <a:off x="4724400" y="4267200"/>
            <a:ext cx="376238"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m</a:t>
            </a:r>
          </a:p>
        </p:txBody>
      </p:sp>
      <p:sp>
        <p:nvSpPr>
          <p:cNvPr id="22538" name="TextBox 13"/>
          <p:cNvSpPr txBox="1">
            <a:spLocks noChangeArrowheads="1"/>
          </p:cNvSpPr>
          <p:nvPr/>
        </p:nvSpPr>
        <p:spPr bwMode="auto">
          <a:xfrm>
            <a:off x="7656513" y="4267200"/>
            <a:ext cx="382587"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a:t>
            </a:r>
          </a:p>
        </p:txBody>
      </p:sp>
      <p:sp>
        <p:nvSpPr>
          <p:cNvPr id="22539" name="TextBox 14"/>
          <p:cNvSpPr txBox="1">
            <a:spLocks noChangeArrowheads="1"/>
          </p:cNvSpPr>
          <p:nvPr/>
        </p:nvSpPr>
        <p:spPr bwMode="auto">
          <a:xfrm>
            <a:off x="304800" y="5486400"/>
            <a:ext cx="1851025"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fewer parameters</a:t>
            </a:r>
          </a:p>
        </p:txBody>
      </p:sp>
      <p:sp>
        <p:nvSpPr>
          <p:cNvPr id="22540" name="TextBox 15"/>
          <p:cNvSpPr txBox="1">
            <a:spLocks noChangeArrowheads="1"/>
          </p:cNvSpPr>
          <p:nvPr/>
        </p:nvSpPr>
        <p:spPr bwMode="auto">
          <a:xfrm>
            <a:off x="300038" y="6008688"/>
            <a:ext cx="3597275" cy="368300"/>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stronger independence assumptions</a:t>
            </a:r>
          </a:p>
        </p:txBody>
      </p:sp>
      <p:sp>
        <p:nvSpPr>
          <p:cNvPr id="22541" name="TextBox 16"/>
          <p:cNvSpPr txBox="1">
            <a:spLocks noChangeArrowheads="1"/>
          </p:cNvSpPr>
          <p:nvPr/>
        </p:nvSpPr>
        <p:spPr bwMode="auto">
          <a:xfrm>
            <a:off x="6324600" y="5822950"/>
            <a:ext cx="2413000"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richer expressive power</a:t>
            </a:r>
          </a:p>
        </p:txBody>
      </p:sp>
      <p:pic>
        <p:nvPicPr>
          <p:cNvPr id="14" name="Picture 13" descr="latex-image-1.pdf"/>
          <p:cNvPicPr>
            <a:picLocks noChangeAspect="1"/>
          </p:cNvPicPr>
          <p:nvPr/>
        </p:nvPicPr>
        <p:blipFill>
          <a:blip r:embed="rId2"/>
          <a:stretch>
            <a:fillRect/>
          </a:stretch>
        </p:blipFill>
        <p:spPr>
          <a:xfrm>
            <a:off x="738188" y="1868488"/>
            <a:ext cx="7720012" cy="903349"/>
          </a:xfrm>
          <a:prstGeom prst="rect">
            <a:avLst/>
          </a:prstGeom>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609600" y="5829686"/>
            <a:ext cx="8032750" cy="831463"/>
          </a:xfrm>
        </p:spPr>
        <p:txBody>
          <a:bodyPr/>
          <a:lstStyle/>
          <a:p>
            <a:pPr>
              <a:lnSpc>
                <a:spcPct val="90000"/>
              </a:lnSpc>
            </a:pPr>
            <a:r>
              <a:rPr lang="en-US" sz="2000" i="1" dirty="0" smtClean="0">
                <a:latin typeface="+mj-lt"/>
              </a:rPr>
              <a:t>The complete tree of sentences for a two-word language</a:t>
            </a:r>
            <a:endParaRPr lang="en-US" sz="1800" dirty="0" smtClean="0">
              <a:latin typeface="+mj-lt"/>
            </a:endParaRPr>
          </a:p>
        </p:txBody>
      </p:sp>
      <p:sp>
        <p:nvSpPr>
          <p:cNvPr id="13315" name="Rectangle 3"/>
          <p:cNvSpPr>
            <a:spLocks noChangeArrowheads="1"/>
          </p:cNvSpPr>
          <p:nvPr/>
        </p:nvSpPr>
        <p:spPr bwMode="auto">
          <a:xfrm>
            <a:off x="266700" y="241300"/>
            <a:ext cx="8280400" cy="432038"/>
          </a:xfrm>
          <a:prstGeom prst="rect">
            <a:avLst/>
          </a:prstGeom>
          <a:noFill/>
          <a:ln w="9525">
            <a:noFill/>
            <a:miter lim="800000"/>
            <a:headEnd/>
            <a:tailEnd/>
          </a:ln>
        </p:spPr>
        <p:txBody>
          <a:bodyPr lIns="92075" tIns="46038" rIns="92075" bIns="46038" anchor="b"/>
          <a:lstStyle/>
          <a:p>
            <a:pPr algn="l">
              <a:spcBef>
                <a:spcPct val="0"/>
              </a:spcBef>
              <a:buFontTx/>
              <a:buNone/>
            </a:pPr>
            <a:r>
              <a:rPr lang="en-US" sz="4000" dirty="0" smtClean="0">
                <a:solidFill>
                  <a:srgbClr val="0000CC"/>
                </a:solidFill>
                <a:latin typeface="Garamond" pitchFamily="18" charset="0"/>
              </a:rPr>
              <a:t>The language as a tree</a:t>
            </a:r>
            <a:endParaRPr lang="en-US" sz="4000" dirty="0">
              <a:solidFill>
                <a:srgbClr val="0000CC"/>
              </a:solidFill>
              <a:latin typeface="Garamond" pitchFamily="18" charset="0"/>
            </a:endParaRPr>
          </a:p>
        </p:txBody>
      </p:sp>
      <p:grpSp>
        <p:nvGrpSpPr>
          <p:cNvPr id="13316" name="Group 66"/>
          <p:cNvGrpSpPr>
            <a:grpSpLocks/>
          </p:cNvGrpSpPr>
          <p:nvPr/>
        </p:nvGrpSpPr>
        <p:grpSpPr bwMode="auto">
          <a:xfrm>
            <a:off x="1168400" y="422275"/>
            <a:ext cx="6126163" cy="4578350"/>
            <a:chOff x="516" y="312"/>
            <a:chExt cx="4965" cy="3711"/>
          </a:xfrm>
        </p:grpSpPr>
        <p:cxnSp>
          <p:nvCxnSpPr>
            <p:cNvPr id="13318" name="AutoShape 5"/>
            <p:cNvCxnSpPr>
              <a:cxnSpLocks noChangeShapeType="1"/>
              <a:stCxn id="13342" idx="6"/>
              <a:endCxn id="13361" idx="2"/>
            </p:cNvCxnSpPr>
            <p:nvPr/>
          </p:nvCxnSpPr>
          <p:spPr bwMode="auto">
            <a:xfrm>
              <a:off x="4062" y="1914"/>
              <a:ext cx="939" cy="228"/>
            </a:xfrm>
            <a:prstGeom prst="straightConnector1">
              <a:avLst/>
            </a:prstGeom>
            <a:noFill/>
            <a:ln w="38100">
              <a:pattFill prst="smCheck">
                <a:fgClr>
                  <a:srgbClr val="E47200"/>
                </a:fgClr>
                <a:bgClr>
                  <a:srgbClr val="FFFFFF"/>
                </a:bgClr>
              </a:pattFill>
              <a:round/>
              <a:headEnd/>
              <a:tailEnd type="triangle" w="med" len="med"/>
            </a:ln>
          </p:spPr>
        </p:cxnSp>
        <p:cxnSp>
          <p:nvCxnSpPr>
            <p:cNvPr id="13319" name="AutoShape 6"/>
            <p:cNvCxnSpPr>
              <a:cxnSpLocks noChangeShapeType="1"/>
              <a:stCxn id="13336" idx="6"/>
              <a:endCxn id="13361" idx="2"/>
            </p:cNvCxnSpPr>
            <p:nvPr/>
          </p:nvCxnSpPr>
          <p:spPr bwMode="auto">
            <a:xfrm flipV="1">
              <a:off x="2946" y="2142"/>
              <a:ext cx="2055" cy="438"/>
            </a:xfrm>
            <a:prstGeom prst="straightConnector1">
              <a:avLst/>
            </a:prstGeom>
            <a:noFill/>
            <a:ln w="38100">
              <a:pattFill prst="smCheck">
                <a:fgClr>
                  <a:srgbClr val="E47200"/>
                </a:fgClr>
                <a:bgClr>
                  <a:srgbClr val="FFFFFF"/>
                </a:bgClr>
              </a:pattFill>
              <a:round/>
              <a:headEnd/>
              <a:tailEnd type="triangle" w="med" len="med"/>
            </a:ln>
          </p:spPr>
        </p:cxnSp>
        <p:cxnSp>
          <p:nvCxnSpPr>
            <p:cNvPr id="13320" name="AutoShape 7"/>
            <p:cNvCxnSpPr>
              <a:cxnSpLocks noChangeShapeType="1"/>
              <a:stCxn id="13339" idx="6"/>
              <a:endCxn id="13361" idx="2"/>
            </p:cNvCxnSpPr>
            <p:nvPr/>
          </p:nvCxnSpPr>
          <p:spPr bwMode="auto">
            <a:xfrm>
              <a:off x="4062" y="516"/>
              <a:ext cx="939" cy="1626"/>
            </a:xfrm>
            <a:prstGeom prst="straightConnector1">
              <a:avLst/>
            </a:prstGeom>
            <a:noFill/>
            <a:ln w="38100">
              <a:pattFill prst="smCheck">
                <a:fgClr>
                  <a:srgbClr val="E47200"/>
                </a:fgClr>
                <a:bgClr>
                  <a:srgbClr val="FFFFFF"/>
                </a:bgClr>
              </a:pattFill>
              <a:round/>
              <a:headEnd/>
              <a:tailEnd type="triangle" w="med" len="med"/>
            </a:ln>
          </p:spPr>
        </p:cxnSp>
        <p:cxnSp>
          <p:nvCxnSpPr>
            <p:cNvPr id="13321" name="AutoShape 8"/>
            <p:cNvCxnSpPr>
              <a:cxnSpLocks noChangeShapeType="1"/>
              <a:stCxn id="13340" idx="6"/>
              <a:endCxn id="13361" idx="2"/>
            </p:cNvCxnSpPr>
            <p:nvPr/>
          </p:nvCxnSpPr>
          <p:spPr bwMode="auto">
            <a:xfrm>
              <a:off x="4062" y="990"/>
              <a:ext cx="939" cy="1152"/>
            </a:xfrm>
            <a:prstGeom prst="straightConnector1">
              <a:avLst/>
            </a:prstGeom>
            <a:noFill/>
            <a:ln w="38100">
              <a:pattFill prst="smCheck">
                <a:fgClr>
                  <a:srgbClr val="E47200"/>
                </a:fgClr>
                <a:bgClr>
                  <a:srgbClr val="FFFFFF"/>
                </a:bgClr>
              </a:pattFill>
              <a:round/>
              <a:headEnd/>
              <a:tailEnd type="triangle" w="med" len="med"/>
            </a:ln>
          </p:spPr>
        </p:cxnSp>
        <p:cxnSp>
          <p:nvCxnSpPr>
            <p:cNvPr id="13322" name="AutoShape 9"/>
            <p:cNvCxnSpPr>
              <a:cxnSpLocks noChangeShapeType="1"/>
              <a:stCxn id="13341" idx="6"/>
              <a:endCxn id="13361" idx="2"/>
            </p:cNvCxnSpPr>
            <p:nvPr/>
          </p:nvCxnSpPr>
          <p:spPr bwMode="auto">
            <a:xfrm>
              <a:off x="4062" y="1404"/>
              <a:ext cx="939" cy="738"/>
            </a:xfrm>
            <a:prstGeom prst="straightConnector1">
              <a:avLst/>
            </a:prstGeom>
            <a:noFill/>
            <a:ln w="38100">
              <a:pattFill prst="smCheck">
                <a:fgClr>
                  <a:srgbClr val="E47200"/>
                </a:fgClr>
                <a:bgClr>
                  <a:srgbClr val="FFFFFF"/>
                </a:bgClr>
              </a:pattFill>
              <a:round/>
              <a:headEnd/>
              <a:tailEnd type="triangle" w="med" len="med"/>
            </a:ln>
          </p:spPr>
        </p:cxnSp>
        <p:cxnSp>
          <p:nvCxnSpPr>
            <p:cNvPr id="13323" name="AutoShape 10"/>
            <p:cNvCxnSpPr>
              <a:cxnSpLocks noChangeShapeType="1"/>
              <a:stCxn id="13343" idx="6"/>
              <a:endCxn id="13361" idx="2"/>
            </p:cNvCxnSpPr>
            <p:nvPr/>
          </p:nvCxnSpPr>
          <p:spPr bwMode="auto">
            <a:xfrm flipV="1">
              <a:off x="4062" y="2142"/>
              <a:ext cx="939" cy="198"/>
            </a:xfrm>
            <a:prstGeom prst="straightConnector1">
              <a:avLst/>
            </a:prstGeom>
            <a:noFill/>
            <a:ln w="38100">
              <a:pattFill prst="smCheck">
                <a:fgClr>
                  <a:srgbClr val="E47200"/>
                </a:fgClr>
                <a:bgClr>
                  <a:srgbClr val="FFFFFF"/>
                </a:bgClr>
              </a:pattFill>
              <a:round/>
              <a:headEnd/>
              <a:tailEnd type="triangle" w="med" len="med"/>
            </a:ln>
          </p:spPr>
        </p:cxnSp>
        <p:cxnSp>
          <p:nvCxnSpPr>
            <p:cNvPr id="13324" name="AutoShape 11"/>
            <p:cNvCxnSpPr>
              <a:cxnSpLocks noChangeShapeType="1"/>
              <a:stCxn id="13344" idx="6"/>
              <a:endCxn id="13361" idx="2"/>
            </p:cNvCxnSpPr>
            <p:nvPr/>
          </p:nvCxnSpPr>
          <p:spPr bwMode="auto">
            <a:xfrm flipV="1">
              <a:off x="4062" y="2142"/>
              <a:ext cx="939" cy="780"/>
            </a:xfrm>
            <a:prstGeom prst="straightConnector1">
              <a:avLst/>
            </a:prstGeom>
            <a:noFill/>
            <a:ln w="38100">
              <a:pattFill prst="smCheck">
                <a:fgClr>
                  <a:srgbClr val="E47200"/>
                </a:fgClr>
                <a:bgClr>
                  <a:srgbClr val="FFFFFF"/>
                </a:bgClr>
              </a:pattFill>
              <a:round/>
              <a:headEnd/>
              <a:tailEnd type="triangle" w="med" len="med"/>
            </a:ln>
          </p:spPr>
        </p:cxnSp>
        <p:cxnSp>
          <p:nvCxnSpPr>
            <p:cNvPr id="13325" name="AutoShape 12"/>
            <p:cNvCxnSpPr>
              <a:cxnSpLocks noChangeShapeType="1"/>
              <a:stCxn id="13345" idx="6"/>
              <a:endCxn id="13361" idx="2"/>
            </p:cNvCxnSpPr>
            <p:nvPr/>
          </p:nvCxnSpPr>
          <p:spPr bwMode="auto">
            <a:xfrm flipV="1">
              <a:off x="4062" y="2142"/>
              <a:ext cx="939" cy="1236"/>
            </a:xfrm>
            <a:prstGeom prst="straightConnector1">
              <a:avLst/>
            </a:prstGeom>
            <a:noFill/>
            <a:ln w="38100">
              <a:pattFill prst="smCheck">
                <a:fgClr>
                  <a:srgbClr val="E47200"/>
                </a:fgClr>
                <a:bgClr>
                  <a:srgbClr val="FFFFFF"/>
                </a:bgClr>
              </a:pattFill>
              <a:round/>
              <a:headEnd/>
              <a:tailEnd type="triangle" w="med" len="med"/>
            </a:ln>
          </p:spPr>
        </p:cxnSp>
        <p:cxnSp>
          <p:nvCxnSpPr>
            <p:cNvPr id="13326" name="AutoShape 13"/>
            <p:cNvCxnSpPr>
              <a:cxnSpLocks noChangeShapeType="1"/>
              <a:stCxn id="13346" idx="6"/>
              <a:endCxn id="13361" idx="2"/>
            </p:cNvCxnSpPr>
            <p:nvPr/>
          </p:nvCxnSpPr>
          <p:spPr bwMode="auto">
            <a:xfrm flipV="1">
              <a:off x="4062" y="2142"/>
              <a:ext cx="939" cy="1752"/>
            </a:xfrm>
            <a:prstGeom prst="straightConnector1">
              <a:avLst/>
            </a:prstGeom>
            <a:noFill/>
            <a:ln w="38100">
              <a:pattFill prst="smCheck">
                <a:fgClr>
                  <a:srgbClr val="E47200"/>
                </a:fgClr>
                <a:bgClr>
                  <a:srgbClr val="FFFFFF"/>
                </a:bgClr>
              </a:pattFill>
              <a:round/>
              <a:headEnd/>
              <a:tailEnd type="triangle" w="med" len="med"/>
            </a:ln>
          </p:spPr>
        </p:cxnSp>
        <p:cxnSp>
          <p:nvCxnSpPr>
            <p:cNvPr id="13327" name="AutoShape 14"/>
            <p:cNvCxnSpPr>
              <a:cxnSpLocks noChangeShapeType="1"/>
              <a:stCxn id="13335" idx="6"/>
              <a:endCxn id="13361" idx="2"/>
            </p:cNvCxnSpPr>
            <p:nvPr/>
          </p:nvCxnSpPr>
          <p:spPr bwMode="auto">
            <a:xfrm>
              <a:off x="2946" y="1656"/>
              <a:ext cx="2055" cy="486"/>
            </a:xfrm>
            <a:prstGeom prst="straightConnector1">
              <a:avLst/>
            </a:prstGeom>
            <a:noFill/>
            <a:ln w="38100">
              <a:pattFill prst="smCheck">
                <a:fgClr>
                  <a:srgbClr val="E47200"/>
                </a:fgClr>
                <a:bgClr>
                  <a:srgbClr val="FFFFFF"/>
                </a:bgClr>
              </a:pattFill>
              <a:round/>
              <a:headEnd/>
              <a:tailEnd type="triangle" w="med" len="med"/>
            </a:ln>
          </p:spPr>
        </p:cxnSp>
        <p:cxnSp>
          <p:nvCxnSpPr>
            <p:cNvPr id="13328" name="AutoShape 15"/>
            <p:cNvCxnSpPr>
              <a:cxnSpLocks noChangeShapeType="1"/>
              <a:stCxn id="13337" idx="6"/>
              <a:endCxn id="13361" idx="2"/>
            </p:cNvCxnSpPr>
            <p:nvPr/>
          </p:nvCxnSpPr>
          <p:spPr bwMode="auto">
            <a:xfrm flipV="1">
              <a:off x="2946" y="2142"/>
              <a:ext cx="2055" cy="1464"/>
            </a:xfrm>
            <a:prstGeom prst="straightConnector1">
              <a:avLst/>
            </a:prstGeom>
            <a:noFill/>
            <a:ln w="38100">
              <a:pattFill prst="smCheck">
                <a:fgClr>
                  <a:srgbClr val="E47200"/>
                </a:fgClr>
                <a:bgClr>
                  <a:srgbClr val="FFFFFF"/>
                </a:bgClr>
              </a:pattFill>
              <a:round/>
              <a:headEnd/>
              <a:tailEnd type="triangle" w="med" len="med"/>
            </a:ln>
          </p:spPr>
        </p:cxnSp>
        <p:cxnSp>
          <p:nvCxnSpPr>
            <p:cNvPr id="13329" name="AutoShape 16"/>
            <p:cNvCxnSpPr>
              <a:cxnSpLocks noChangeShapeType="1"/>
              <a:stCxn id="13333" idx="6"/>
              <a:endCxn id="13361" idx="2"/>
            </p:cNvCxnSpPr>
            <p:nvPr/>
          </p:nvCxnSpPr>
          <p:spPr bwMode="auto">
            <a:xfrm flipV="1">
              <a:off x="1878" y="2142"/>
              <a:ext cx="3123" cy="852"/>
            </a:xfrm>
            <a:prstGeom prst="straightConnector1">
              <a:avLst/>
            </a:prstGeom>
            <a:noFill/>
            <a:ln w="38100">
              <a:pattFill prst="smCheck">
                <a:fgClr>
                  <a:srgbClr val="E47200"/>
                </a:fgClr>
                <a:bgClr>
                  <a:srgbClr val="FFFFFF"/>
                </a:bgClr>
              </a:pattFill>
              <a:round/>
              <a:headEnd/>
              <a:tailEnd type="triangle" w="med" len="med"/>
            </a:ln>
          </p:spPr>
        </p:cxnSp>
        <p:cxnSp>
          <p:nvCxnSpPr>
            <p:cNvPr id="13330" name="AutoShape 17"/>
            <p:cNvCxnSpPr>
              <a:cxnSpLocks noChangeShapeType="1"/>
              <a:stCxn id="13332" idx="6"/>
              <a:endCxn id="13361" idx="2"/>
            </p:cNvCxnSpPr>
            <p:nvPr/>
          </p:nvCxnSpPr>
          <p:spPr bwMode="auto">
            <a:xfrm>
              <a:off x="1878" y="1212"/>
              <a:ext cx="3123" cy="930"/>
            </a:xfrm>
            <a:prstGeom prst="straightConnector1">
              <a:avLst/>
            </a:prstGeom>
            <a:noFill/>
            <a:ln w="38100">
              <a:pattFill prst="smCheck">
                <a:fgClr>
                  <a:srgbClr val="E47200"/>
                </a:fgClr>
                <a:bgClr>
                  <a:srgbClr val="FFFFFF"/>
                </a:bgClr>
              </a:pattFill>
              <a:round/>
              <a:headEnd/>
              <a:tailEnd type="triangle" w="med" len="med"/>
            </a:ln>
          </p:spPr>
        </p:cxnSp>
        <p:cxnSp>
          <p:nvCxnSpPr>
            <p:cNvPr id="13331" name="AutoShape 18"/>
            <p:cNvCxnSpPr>
              <a:cxnSpLocks noChangeShapeType="1"/>
              <a:stCxn id="13334" idx="6"/>
              <a:endCxn id="13361" idx="2"/>
            </p:cNvCxnSpPr>
            <p:nvPr/>
          </p:nvCxnSpPr>
          <p:spPr bwMode="auto">
            <a:xfrm>
              <a:off x="2946" y="774"/>
              <a:ext cx="2055" cy="1368"/>
            </a:xfrm>
            <a:prstGeom prst="straightConnector1">
              <a:avLst/>
            </a:prstGeom>
            <a:noFill/>
            <a:ln w="38100">
              <a:pattFill prst="smCheck">
                <a:fgClr>
                  <a:srgbClr val="E47200"/>
                </a:fgClr>
                <a:bgClr>
                  <a:srgbClr val="FFFFFF"/>
                </a:bgClr>
              </a:pattFill>
              <a:round/>
              <a:headEnd/>
              <a:tailEnd type="triangle" w="med" len="med"/>
            </a:ln>
          </p:spPr>
        </p:cxnSp>
        <p:sp>
          <p:nvSpPr>
            <p:cNvPr id="13332" name="Oval 19"/>
            <p:cNvSpPr>
              <a:spLocks noChangeArrowheads="1"/>
            </p:cNvSpPr>
            <p:nvPr/>
          </p:nvSpPr>
          <p:spPr bwMode="auto">
            <a:xfrm>
              <a:off x="1398" y="1082"/>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3333" name="Oval 20"/>
            <p:cNvSpPr>
              <a:spLocks noChangeArrowheads="1"/>
            </p:cNvSpPr>
            <p:nvPr/>
          </p:nvSpPr>
          <p:spPr bwMode="auto">
            <a:xfrm>
              <a:off x="1398" y="2864"/>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3334" name="Oval 21"/>
            <p:cNvSpPr>
              <a:spLocks noChangeArrowheads="1"/>
            </p:cNvSpPr>
            <p:nvPr/>
          </p:nvSpPr>
          <p:spPr bwMode="auto">
            <a:xfrm>
              <a:off x="2466" y="644"/>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3335" name="Oval 22"/>
            <p:cNvSpPr>
              <a:spLocks noChangeArrowheads="1"/>
            </p:cNvSpPr>
            <p:nvPr/>
          </p:nvSpPr>
          <p:spPr bwMode="auto">
            <a:xfrm>
              <a:off x="2466" y="1526"/>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3336" name="Oval 23"/>
            <p:cNvSpPr>
              <a:spLocks noChangeArrowheads="1"/>
            </p:cNvSpPr>
            <p:nvPr/>
          </p:nvSpPr>
          <p:spPr bwMode="auto">
            <a:xfrm>
              <a:off x="2466" y="2450"/>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3337" name="Oval 24"/>
            <p:cNvSpPr>
              <a:spLocks noChangeArrowheads="1"/>
            </p:cNvSpPr>
            <p:nvPr/>
          </p:nvSpPr>
          <p:spPr bwMode="auto">
            <a:xfrm>
              <a:off x="2466" y="3476"/>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3338" name="Oval 25"/>
            <p:cNvSpPr>
              <a:spLocks noChangeArrowheads="1"/>
            </p:cNvSpPr>
            <p:nvPr/>
          </p:nvSpPr>
          <p:spPr bwMode="auto">
            <a:xfrm>
              <a:off x="516" y="2012"/>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sp>
          <p:nvSpPr>
            <p:cNvPr id="13339" name="Oval 26"/>
            <p:cNvSpPr>
              <a:spLocks noChangeArrowheads="1"/>
            </p:cNvSpPr>
            <p:nvPr/>
          </p:nvSpPr>
          <p:spPr bwMode="auto">
            <a:xfrm>
              <a:off x="3582" y="386"/>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3340" name="Oval 27"/>
            <p:cNvSpPr>
              <a:spLocks noChangeArrowheads="1"/>
            </p:cNvSpPr>
            <p:nvPr/>
          </p:nvSpPr>
          <p:spPr bwMode="auto">
            <a:xfrm>
              <a:off x="3582" y="860"/>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3341" name="Oval 28"/>
            <p:cNvSpPr>
              <a:spLocks noChangeArrowheads="1"/>
            </p:cNvSpPr>
            <p:nvPr/>
          </p:nvSpPr>
          <p:spPr bwMode="auto">
            <a:xfrm>
              <a:off x="3582" y="1274"/>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3342" name="Oval 29"/>
            <p:cNvSpPr>
              <a:spLocks noChangeArrowheads="1"/>
            </p:cNvSpPr>
            <p:nvPr/>
          </p:nvSpPr>
          <p:spPr bwMode="auto">
            <a:xfrm>
              <a:off x="3582" y="1784"/>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3343" name="Oval 30"/>
            <p:cNvSpPr>
              <a:spLocks noChangeArrowheads="1"/>
            </p:cNvSpPr>
            <p:nvPr/>
          </p:nvSpPr>
          <p:spPr bwMode="auto">
            <a:xfrm>
              <a:off x="3582" y="2210"/>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3344" name="Oval 31"/>
            <p:cNvSpPr>
              <a:spLocks noChangeArrowheads="1"/>
            </p:cNvSpPr>
            <p:nvPr/>
          </p:nvSpPr>
          <p:spPr bwMode="auto">
            <a:xfrm>
              <a:off x="3582" y="2792"/>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3345" name="Oval 32"/>
            <p:cNvSpPr>
              <a:spLocks noChangeArrowheads="1"/>
            </p:cNvSpPr>
            <p:nvPr/>
          </p:nvSpPr>
          <p:spPr bwMode="auto">
            <a:xfrm>
              <a:off x="3582" y="3248"/>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3346" name="Oval 33"/>
            <p:cNvSpPr>
              <a:spLocks noChangeArrowheads="1"/>
            </p:cNvSpPr>
            <p:nvPr/>
          </p:nvSpPr>
          <p:spPr bwMode="auto">
            <a:xfrm>
              <a:off x="3582" y="3764"/>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13347" name="AutoShape 34"/>
            <p:cNvCxnSpPr>
              <a:cxnSpLocks noChangeShapeType="1"/>
              <a:stCxn id="13338" idx="7"/>
              <a:endCxn id="13332" idx="3"/>
            </p:cNvCxnSpPr>
            <p:nvPr/>
          </p:nvCxnSpPr>
          <p:spPr bwMode="auto">
            <a:xfrm flipV="1">
              <a:off x="918" y="1312"/>
              <a:ext cx="549" cy="729"/>
            </a:xfrm>
            <a:prstGeom prst="straightConnector1">
              <a:avLst/>
            </a:prstGeom>
            <a:noFill/>
            <a:ln w="19050">
              <a:solidFill>
                <a:schemeClr val="tx1"/>
              </a:solidFill>
              <a:round/>
              <a:headEnd/>
              <a:tailEnd type="triangle" w="med" len="med"/>
            </a:ln>
          </p:spPr>
        </p:cxnSp>
        <p:cxnSp>
          <p:nvCxnSpPr>
            <p:cNvPr id="13348" name="AutoShape 35"/>
            <p:cNvCxnSpPr>
              <a:cxnSpLocks noChangeShapeType="1"/>
              <a:stCxn id="13338" idx="5"/>
              <a:endCxn id="13333" idx="1"/>
            </p:cNvCxnSpPr>
            <p:nvPr/>
          </p:nvCxnSpPr>
          <p:spPr bwMode="auto">
            <a:xfrm>
              <a:off x="918" y="2242"/>
              <a:ext cx="549" cy="651"/>
            </a:xfrm>
            <a:prstGeom prst="straightConnector1">
              <a:avLst/>
            </a:prstGeom>
            <a:noFill/>
            <a:ln w="19050">
              <a:solidFill>
                <a:schemeClr val="tx1"/>
              </a:solidFill>
              <a:round/>
              <a:headEnd/>
              <a:tailEnd type="triangle" w="med" len="med"/>
            </a:ln>
          </p:spPr>
        </p:cxnSp>
        <p:cxnSp>
          <p:nvCxnSpPr>
            <p:cNvPr id="13349" name="AutoShape 36"/>
            <p:cNvCxnSpPr>
              <a:cxnSpLocks noChangeShapeType="1"/>
              <a:stCxn id="13332" idx="7"/>
              <a:endCxn id="13334" idx="2"/>
            </p:cNvCxnSpPr>
            <p:nvPr/>
          </p:nvCxnSpPr>
          <p:spPr bwMode="auto">
            <a:xfrm flipV="1">
              <a:off x="1800" y="774"/>
              <a:ext cx="657" cy="337"/>
            </a:xfrm>
            <a:prstGeom prst="straightConnector1">
              <a:avLst/>
            </a:prstGeom>
            <a:noFill/>
            <a:ln w="19050">
              <a:solidFill>
                <a:schemeClr val="tx1"/>
              </a:solidFill>
              <a:round/>
              <a:headEnd/>
              <a:tailEnd type="triangle" w="med" len="med"/>
            </a:ln>
          </p:spPr>
        </p:cxnSp>
        <p:cxnSp>
          <p:nvCxnSpPr>
            <p:cNvPr id="13350" name="AutoShape 37"/>
            <p:cNvCxnSpPr>
              <a:cxnSpLocks noChangeShapeType="1"/>
              <a:stCxn id="13332" idx="5"/>
              <a:endCxn id="13335" idx="2"/>
            </p:cNvCxnSpPr>
            <p:nvPr/>
          </p:nvCxnSpPr>
          <p:spPr bwMode="auto">
            <a:xfrm>
              <a:off x="1800" y="1312"/>
              <a:ext cx="657" cy="344"/>
            </a:xfrm>
            <a:prstGeom prst="straightConnector1">
              <a:avLst/>
            </a:prstGeom>
            <a:noFill/>
            <a:ln w="19050">
              <a:solidFill>
                <a:schemeClr val="tx1"/>
              </a:solidFill>
              <a:round/>
              <a:headEnd/>
              <a:tailEnd type="triangle" w="med" len="med"/>
            </a:ln>
          </p:spPr>
        </p:cxnSp>
        <p:cxnSp>
          <p:nvCxnSpPr>
            <p:cNvPr id="13351" name="AutoShape 38"/>
            <p:cNvCxnSpPr>
              <a:cxnSpLocks noChangeShapeType="1"/>
              <a:stCxn id="13333" idx="7"/>
              <a:endCxn id="13336" idx="2"/>
            </p:cNvCxnSpPr>
            <p:nvPr/>
          </p:nvCxnSpPr>
          <p:spPr bwMode="auto">
            <a:xfrm flipV="1">
              <a:off x="1800" y="2580"/>
              <a:ext cx="657" cy="313"/>
            </a:xfrm>
            <a:prstGeom prst="straightConnector1">
              <a:avLst/>
            </a:prstGeom>
            <a:noFill/>
            <a:ln w="19050">
              <a:solidFill>
                <a:schemeClr val="tx1"/>
              </a:solidFill>
              <a:round/>
              <a:headEnd/>
              <a:tailEnd type="triangle" w="med" len="med"/>
            </a:ln>
          </p:spPr>
        </p:cxnSp>
        <p:cxnSp>
          <p:nvCxnSpPr>
            <p:cNvPr id="13352" name="AutoShape 39"/>
            <p:cNvCxnSpPr>
              <a:cxnSpLocks noChangeShapeType="1"/>
              <a:stCxn id="13333" idx="5"/>
              <a:endCxn id="13337" idx="2"/>
            </p:cNvCxnSpPr>
            <p:nvPr/>
          </p:nvCxnSpPr>
          <p:spPr bwMode="auto">
            <a:xfrm>
              <a:off x="1800" y="3094"/>
              <a:ext cx="657" cy="512"/>
            </a:xfrm>
            <a:prstGeom prst="straightConnector1">
              <a:avLst/>
            </a:prstGeom>
            <a:noFill/>
            <a:ln w="19050">
              <a:solidFill>
                <a:schemeClr val="tx1"/>
              </a:solidFill>
              <a:round/>
              <a:headEnd/>
              <a:tailEnd type="triangle" w="med" len="med"/>
            </a:ln>
          </p:spPr>
        </p:cxnSp>
        <p:cxnSp>
          <p:nvCxnSpPr>
            <p:cNvPr id="13353" name="AutoShape 40"/>
            <p:cNvCxnSpPr>
              <a:cxnSpLocks noChangeShapeType="1"/>
              <a:stCxn id="13334" idx="7"/>
              <a:endCxn id="13339" idx="2"/>
            </p:cNvCxnSpPr>
            <p:nvPr/>
          </p:nvCxnSpPr>
          <p:spPr bwMode="auto">
            <a:xfrm flipV="1">
              <a:off x="2868" y="516"/>
              <a:ext cx="705" cy="157"/>
            </a:xfrm>
            <a:prstGeom prst="straightConnector1">
              <a:avLst/>
            </a:prstGeom>
            <a:noFill/>
            <a:ln w="19050">
              <a:solidFill>
                <a:schemeClr val="tx1"/>
              </a:solidFill>
              <a:round/>
              <a:headEnd/>
              <a:tailEnd type="triangle" w="med" len="med"/>
            </a:ln>
          </p:spPr>
        </p:cxnSp>
        <p:cxnSp>
          <p:nvCxnSpPr>
            <p:cNvPr id="13354" name="AutoShape 41"/>
            <p:cNvCxnSpPr>
              <a:cxnSpLocks noChangeShapeType="1"/>
              <a:stCxn id="13334" idx="5"/>
              <a:endCxn id="13340" idx="2"/>
            </p:cNvCxnSpPr>
            <p:nvPr/>
          </p:nvCxnSpPr>
          <p:spPr bwMode="auto">
            <a:xfrm>
              <a:off x="2868" y="874"/>
              <a:ext cx="705" cy="116"/>
            </a:xfrm>
            <a:prstGeom prst="straightConnector1">
              <a:avLst/>
            </a:prstGeom>
            <a:noFill/>
            <a:ln w="19050">
              <a:solidFill>
                <a:schemeClr val="tx1"/>
              </a:solidFill>
              <a:round/>
              <a:headEnd/>
              <a:tailEnd type="triangle" w="med" len="med"/>
            </a:ln>
          </p:spPr>
        </p:cxnSp>
        <p:cxnSp>
          <p:nvCxnSpPr>
            <p:cNvPr id="13355" name="AutoShape 42"/>
            <p:cNvCxnSpPr>
              <a:cxnSpLocks noChangeShapeType="1"/>
              <a:stCxn id="13335" idx="7"/>
              <a:endCxn id="13341" idx="2"/>
            </p:cNvCxnSpPr>
            <p:nvPr/>
          </p:nvCxnSpPr>
          <p:spPr bwMode="auto">
            <a:xfrm flipV="1">
              <a:off x="2868" y="1404"/>
              <a:ext cx="705" cy="151"/>
            </a:xfrm>
            <a:prstGeom prst="straightConnector1">
              <a:avLst/>
            </a:prstGeom>
            <a:noFill/>
            <a:ln w="19050">
              <a:solidFill>
                <a:schemeClr val="tx1"/>
              </a:solidFill>
              <a:round/>
              <a:headEnd/>
              <a:tailEnd type="triangle" w="med" len="med"/>
            </a:ln>
          </p:spPr>
        </p:cxnSp>
        <p:cxnSp>
          <p:nvCxnSpPr>
            <p:cNvPr id="13356" name="AutoShape 43"/>
            <p:cNvCxnSpPr>
              <a:cxnSpLocks noChangeShapeType="1"/>
              <a:stCxn id="13335" idx="5"/>
              <a:endCxn id="13342" idx="2"/>
            </p:cNvCxnSpPr>
            <p:nvPr/>
          </p:nvCxnSpPr>
          <p:spPr bwMode="auto">
            <a:xfrm>
              <a:off x="2868" y="1756"/>
              <a:ext cx="705" cy="158"/>
            </a:xfrm>
            <a:prstGeom prst="straightConnector1">
              <a:avLst/>
            </a:prstGeom>
            <a:noFill/>
            <a:ln w="19050">
              <a:solidFill>
                <a:schemeClr val="tx1"/>
              </a:solidFill>
              <a:round/>
              <a:headEnd/>
              <a:tailEnd type="triangle" w="med" len="med"/>
            </a:ln>
          </p:spPr>
        </p:cxnSp>
        <p:cxnSp>
          <p:nvCxnSpPr>
            <p:cNvPr id="13357" name="AutoShape 44"/>
            <p:cNvCxnSpPr>
              <a:cxnSpLocks noChangeShapeType="1"/>
              <a:stCxn id="13336" idx="7"/>
              <a:endCxn id="13343" idx="2"/>
            </p:cNvCxnSpPr>
            <p:nvPr/>
          </p:nvCxnSpPr>
          <p:spPr bwMode="auto">
            <a:xfrm flipV="1">
              <a:off x="2868" y="2340"/>
              <a:ext cx="705" cy="139"/>
            </a:xfrm>
            <a:prstGeom prst="straightConnector1">
              <a:avLst/>
            </a:prstGeom>
            <a:noFill/>
            <a:ln w="19050">
              <a:solidFill>
                <a:schemeClr val="tx1"/>
              </a:solidFill>
              <a:round/>
              <a:headEnd/>
              <a:tailEnd type="triangle" w="med" len="med"/>
            </a:ln>
          </p:spPr>
        </p:cxnSp>
        <p:cxnSp>
          <p:nvCxnSpPr>
            <p:cNvPr id="13358" name="AutoShape 45"/>
            <p:cNvCxnSpPr>
              <a:cxnSpLocks noChangeShapeType="1"/>
              <a:stCxn id="13336" idx="5"/>
              <a:endCxn id="13344" idx="2"/>
            </p:cNvCxnSpPr>
            <p:nvPr/>
          </p:nvCxnSpPr>
          <p:spPr bwMode="auto">
            <a:xfrm>
              <a:off x="2868" y="2680"/>
              <a:ext cx="705" cy="242"/>
            </a:xfrm>
            <a:prstGeom prst="straightConnector1">
              <a:avLst/>
            </a:prstGeom>
            <a:noFill/>
            <a:ln w="19050">
              <a:solidFill>
                <a:schemeClr val="tx1"/>
              </a:solidFill>
              <a:round/>
              <a:headEnd/>
              <a:tailEnd type="triangle" w="med" len="med"/>
            </a:ln>
          </p:spPr>
        </p:cxnSp>
        <p:cxnSp>
          <p:nvCxnSpPr>
            <p:cNvPr id="13359" name="AutoShape 46"/>
            <p:cNvCxnSpPr>
              <a:cxnSpLocks noChangeShapeType="1"/>
              <a:stCxn id="13337" idx="7"/>
              <a:endCxn id="13345" idx="2"/>
            </p:cNvCxnSpPr>
            <p:nvPr/>
          </p:nvCxnSpPr>
          <p:spPr bwMode="auto">
            <a:xfrm flipV="1">
              <a:off x="2868" y="3378"/>
              <a:ext cx="705" cy="127"/>
            </a:xfrm>
            <a:prstGeom prst="straightConnector1">
              <a:avLst/>
            </a:prstGeom>
            <a:noFill/>
            <a:ln w="19050">
              <a:solidFill>
                <a:schemeClr val="tx1"/>
              </a:solidFill>
              <a:round/>
              <a:headEnd/>
              <a:tailEnd type="triangle" w="med" len="med"/>
            </a:ln>
          </p:spPr>
        </p:cxnSp>
        <p:cxnSp>
          <p:nvCxnSpPr>
            <p:cNvPr id="13360" name="AutoShape 47"/>
            <p:cNvCxnSpPr>
              <a:cxnSpLocks noChangeShapeType="1"/>
              <a:stCxn id="13337" idx="5"/>
              <a:endCxn id="13346" idx="2"/>
            </p:cNvCxnSpPr>
            <p:nvPr/>
          </p:nvCxnSpPr>
          <p:spPr bwMode="auto">
            <a:xfrm>
              <a:off x="2868" y="3706"/>
              <a:ext cx="705" cy="188"/>
            </a:xfrm>
            <a:prstGeom prst="straightConnector1">
              <a:avLst/>
            </a:prstGeom>
            <a:noFill/>
            <a:ln w="19050">
              <a:solidFill>
                <a:schemeClr val="tx1"/>
              </a:solidFill>
              <a:round/>
              <a:headEnd/>
              <a:tailEnd type="triangle" w="med" len="med"/>
            </a:ln>
          </p:spPr>
        </p:cxnSp>
        <p:sp>
          <p:nvSpPr>
            <p:cNvPr id="13361" name="Oval 48"/>
            <p:cNvSpPr>
              <a:spLocks noChangeArrowheads="1"/>
            </p:cNvSpPr>
            <p:nvPr/>
          </p:nvSpPr>
          <p:spPr bwMode="auto">
            <a:xfrm>
              <a:off x="5010" y="2012"/>
              <a:ext cx="471" cy="259"/>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13362" name="AutoShape 49"/>
            <p:cNvCxnSpPr>
              <a:cxnSpLocks noChangeShapeType="1"/>
              <a:stCxn id="13339" idx="6"/>
            </p:cNvCxnSpPr>
            <p:nvPr/>
          </p:nvCxnSpPr>
          <p:spPr bwMode="auto">
            <a:xfrm flipV="1">
              <a:off x="4062" y="312"/>
              <a:ext cx="522" cy="204"/>
            </a:xfrm>
            <a:prstGeom prst="straightConnector1">
              <a:avLst/>
            </a:prstGeom>
            <a:noFill/>
            <a:ln w="19050">
              <a:solidFill>
                <a:schemeClr val="tx1"/>
              </a:solidFill>
              <a:prstDash val="dash"/>
              <a:round/>
              <a:headEnd/>
              <a:tailEnd type="triangle" w="med" len="med"/>
            </a:ln>
          </p:spPr>
        </p:cxnSp>
        <p:cxnSp>
          <p:nvCxnSpPr>
            <p:cNvPr id="13363" name="AutoShape 50"/>
            <p:cNvCxnSpPr>
              <a:cxnSpLocks noChangeShapeType="1"/>
            </p:cNvCxnSpPr>
            <p:nvPr/>
          </p:nvCxnSpPr>
          <p:spPr bwMode="auto">
            <a:xfrm flipV="1">
              <a:off x="4062" y="780"/>
              <a:ext cx="522" cy="204"/>
            </a:xfrm>
            <a:prstGeom prst="straightConnector1">
              <a:avLst/>
            </a:prstGeom>
            <a:noFill/>
            <a:ln w="19050">
              <a:solidFill>
                <a:schemeClr val="tx1"/>
              </a:solidFill>
              <a:prstDash val="dash"/>
              <a:round/>
              <a:headEnd/>
              <a:tailEnd type="triangle" w="med" len="med"/>
            </a:ln>
          </p:spPr>
        </p:cxnSp>
        <p:cxnSp>
          <p:nvCxnSpPr>
            <p:cNvPr id="13364" name="AutoShape 51"/>
            <p:cNvCxnSpPr>
              <a:cxnSpLocks noChangeShapeType="1"/>
            </p:cNvCxnSpPr>
            <p:nvPr/>
          </p:nvCxnSpPr>
          <p:spPr bwMode="auto">
            <a:xfrm flipV="1">
              <a:off x="4062" y="1194"/>
              <a:ext cx="522" cy="204"/>
            </a:xfrm>
            <a:prstGeom prst="straightConnector1">
              <a:avLst/>
            </a:prstGeom>
            <a:noFill/>
            <a:ln w="19050">
              <a:solidFill>
                <a:schemeClr val="tx1"/>
              </a:solidFill>
              <a:prstDash val="dash"/>
              <a:round/>
              <a:headEnd/>
              <a:tailEnd type="triangle" w="med" len="med"/>
            </a:ln>
          </p:spPr>
        </p:cxnSp>
        <p:cxnSp>
          <p:nvCxnSpPr>
            <p:cNvPr id="13365" name="AutoShape 52"/>
            <p:cNvCxnSpPr>
              <a:cxnSpLocks noChangeShapeType="1"/>
            </p:cNvCxnSpPr>
            <p:nvPr/>
          </p:nvCxnSpPr>
          <p:spPr bwMode="auto">
            <a:xfrm flipV="1">
              <a:off x="4062" y="1704"/>
              <a:ext cx="522" cy="204"/>
            </a:xfrm>
            <a:prstGeom prst="straightConnector1">
              <a:avLst/>
            </a:prstGeom>
            <a:noFill/>
            <a:ln w="19050">
              <a:solidFill>
                <a:schemeClr val="tx1"/>
              </a:solidFill>
              <a:prstDash val="dash"/>
              <a:round/>
              <a:headEnd/>
              <a:tailEnd type="triangle" w="med" len="med"/>
            </a:ln>
          </p:spPr>
        </p:cxnSp>
        <p:cxnSp>
          <p:nvCxnSpPr>
            <p:cNvPr id="13366" name="AutoShape 53"/>
            <p:cNvCxnSpPr>
              <a:cxnSpLocks noChangeShapeType="1"/>
            </p:cNvCxnSpPr>
            <p:nvPr/>
          </p:nvCxnSpPr>
          <p:spPr bwMode="auto">
            <a:xfrm flipV="1">
              <a:off x="4062" y="2130"/>
              <a:ext cx="522" cy="204"/>
            </a:xfrm>
            <a:prstGeom prst="straightConnector1">
              <a:avLst/>
            </a:prstGeom>
            <a:noFill/>
            <a:ln w="19050">
              <a:solidFill>
                <a:schemeClr val="tx1"/>
              </a:solidFill>
              <a:prstDash val="dash"/>
              <a:round/>
              <a:headEnd/>
              <a:tailEnd type="triangle" w="med" len="med"/>
            </a:ln>
          </p:spPr>
        </p:cxnSp>
        <p:cxnSp>
          <p:nvCxnSpPr>
            <p:cNvPr id="13367" name="AutoShape 54"/>
            <p:cNvCxnSpPr>
              <a:cxnSpLocks noChangeShapeType="1"/>
            </p:cNvCxnSpPr>
            <p:nvPr/>
          </p:nvCxnSpPr>
          <p:spPr bwMode="auto">
            <a:xfrm flipV="1">
              <a:off x="4062" y="2700"/>
              <a:ext cx="522" cy="204"/>
            </a:xfrm>
            <a:prstGeom prst="straightConnector1">
              <a:avLst/>
            </a:prstGeom>
            <a:noFill/>
            <a:ln w="19050">
              <a:solidFill>
                <a:schemeClr val="tx1"/>
              </a:solidFill>
              <a:prstDash val="dash"/>
              <a:round/>
              <a:headEnd/>
              <a:tailEnd type="triangle" w="med" len="med"/>
            </a:ln>
          </p:spPr>
        </p:cxnSp>
        <p:cxnSp>
          <p:nvCxnSpPr>
            <p:cNvPr id="13368" name="AutoShape 55"/>
            <p:cNvCxnSpPr>
              <a:cxnSpLocks noChangeShapeType="1"/>
            </p:cNvCxnSpPr>
            <p:nvPr/>
          </p:nvCxnSpPr>
          <p:spPr bwMode="auto">
            <a:xfrm flipV="1">
              <a:off x="4062" y="3162"/>
              <a:ext cx="522" cy="204"/>
            </a:xfrm>
            <a:prstGeom prst="straightConnector1">
              <a:avLst/>
            </a:prstGeom>
            <a:noFill/>
            <a:ln w="19050">
              <a:solidFill>
                <a:schemeClr val="tx1"/>
              </a:solidFill>
              <a:prstDash val="dash"/>
              <a:round/>
              <a:headEnd/>
              <a:tailEnd type="triangle" w="med" len="med"/>
            </a:ln>
          </p:spPr>
        </p:cxnSp>
        <p:cxnSp>
          <p:nvCxnSpPr>
            <p:cNvPr id="13369" name="AutoShape 56"/>
            <p:cNvCxnSpPr>
              <a:cxnSpLocks noChangeShapeType="1"/>
            </p:cNvCxnSpPr>
            <p:nvPr/>
          </p:nvCxnSpPr>
          <p:spPr bwMode="auto">
            <a:xfrm flipV="1">
              <a:off x="4062" y="3678"/>
              <a:ext cx="522" cy="204"/>
            </a:xfrm>
            <a:prstGeom prst="straightConnector1">
              <a:avLst/>
            </a:prstGeom>
            <a:noFill/>
            <a:ln w="19050">
              <a:solidFill>
                <a:schemeClr val="tx1"/>
              </a:solidFill>
              <a:prstDash val="dash"/>
              <a:round/>
              <a:headEnd/>
              <a:tailEnd type="triangle" w="med" len="med"/>
            </a:ln>
          </p:spPr>
        </p:cxnSp>
        <p:cxnSp>
          <p:nvCxnSpPr>
            <p:cNvPr id="13370" name="AutoShape 57"/>
            <p:cNvCxnSpPr>
              <a:cxnSpLocks noChangeShapeType="1"/>
              <a:stCxn id="13339" idx="6"/>
            </p:cNvCxnSpPr>
            <p:nvPr/>
          </p:nvCxnSpPr>
          <p:spPr bwMode="auto">
            <a:xfrm>
              <a:off x="4062" y="516"/>
              <a:ext cx="504" cy="114"/>
            </a:xfrm>
            <a:prstGeom prst="straightConnector1">
              <a:avLst/>
            </a:prstGeom>
            <a:noFill/>
            <a:ln w="19050">
              <a:solidFill>
                <a:schemeClr val="tx1"/>
              </a:solidFill>
              <a:prstDash val="dash"/>
              <a:round/>
              <a:headEnd/>
              <a:tailEnd type="triangle" w="med" len="med"/>
            </a:ln>
          </p:spPr>
        </p:cxnSp>
        <p:cxnSp>
          <p:nvCxnSpPr>
            <p:cNvPr id="13371" name="AutoShape 58"/>
            <p:cNvCxnSpPr>
              <a:cxnSpLocks noChangeShapeType="1"/>
            </p:cNvCxnSpPr>
            <p:nvPr/>
          </p:nvCxnSpPr>
          <p:spPr bwMode="auto">
            <a:xfrm>
              <a:off x="4062" y="990"/>
              <a:ext cx="504" cy="114"/>
            </a:xfrm>
            <a:prstGeom prst="straightConnector1">
              <a:avLst/>
            </a:prstGeom>
            <a:noFill/>
            <a:ln w="19050">
              <a:solidFill>
                <a:schemeClr val="tx1"/>
              </a:solidFill>
              <a:prstDash val="dash"/>
              <a:round/>
              <a:headEnd/>
              <a:tailEnd type="triangle" w="med" len="med"/>
            </a:ln>
          </p:spPr>
        </p:cxnSp>
        <p:cxnSp>
          <p:nvCxnSpPr>
            <p:cNvPr id="13372" name="AutoShape 59"/>
            <p:cNvCxnSpPr>
              <a:cxnSpLocks noChangeShapeType="1"/>
            </p:cNvCxnSpPr>
            <p:nvPr/>
          </p:nvCxnSpPr>
          <p:spPr bwMode="auto">
            <a:xfrm>
              <a:off x="4062" y="1410"/>
              <a:ext cx="504" cy="114"/>
            </a:xfrm>
            <a:prstGeom prst="straightConnector1">
              <a:avLst/>
            </a:prstGeom>
            <a:noFill/>
            <a:ln w="19050">
              <a:solidFill>
                <a:schemeClr val="tx1"/>
              </a:solidFill>
              <a:prstDash val="dash"/>
              <a:round/>
              <a:headEnd/>
              <a:tailEnd type="triangle" w="med" len="med"/>
            </a:ln>
          </p:spPr>
        </p:cxnSp>
        <p:cxnSp>
          <p:nvCxnSpPr>
            <p:cNvPr id="13373" name="AutoShape 60"/>
            <p:cNvCxnSpPr>
              <a:cxnSpLocks noChangeShapeType="1"/>
            </p:cNvCxnSpPr>
            <p:nvPr/>
          </p:nvCxnSpPr>
          <p:spPr bwMode="auto">
            <a:xfrm>
              <a:off x="4062" y="1914"/>
              <a:ext cx="504" cy="114"/>
            </a:xfrm>
            <a:prstGeom prst="straightConnector1">
              <a:avLst/>
            </a:prstGeom>
            <a:noFill/>
            <a:ln w="19050">
              <a:solidFill>
                <a:schemeClr val="tx1"/>
              </a:solidFill>
              <a:prstDash val="dash"/>
              <a:round/>
              <a:headEnd/>
              <a:tailEnd type="triangle" w="med" len="med"/>
            </a:ln>
          </p:spPr>
        </p:cxnSp>
        <p:cxnSp>
          <p:nvCxnSpPr>
            <p:cNvPr id="13374" name="AutoShape 61"/>
            <p:cNvCxnSpPr>
              <a:cxnSpLocks noChangeShapeType="1"/>
            </p:cNvCxnSpPr>
            <p:nvPr/>
          </p:nvCxnSpPr>
          <p:spPr bwMode="auto">
            <a:xfrm>
              <a:off x="4062" y="2334"/>
              <a:ext cx="504" cy="114"/>
            </a:xfrm>
            <a:prstGeom prst="straightConnector1">
              <a:avLst/>
            </a:prstGeom>
            <a:noFill/>
            <a:ln w="19050">
              <a:solidFill>
                <a:schemeClr val="tx1"/>
              </a:solidFill>
              <a:prstDash val="dash"/>
              <a:round/>
              <a:headEnd/>
              <a:tailEnd type="triangle" w="med" len="med"/>
            </a:ln>
          </p:spPr>
        </p:cxnSp>
        <p:cxnSp>
          <p:nvCxnSpPr>
            <p:cNvPr id="13375" name="AutoShape 62"/>
            <p:cNvCxnSpPr>
              <a:cxnSpLocks noChangeShapeType="1"/>
            </p:cNvCxnSpPr>
            <p:nvPr/>
          </p:nvCxnSpPr>
          <p:spPr bwMode="auto">
            <a:xfrm>
              <a:off x="4062" y="2904"/>
              <a:ext cx="504" cy="114"/>
            </a:xfrm>
            <a:prstGeom prst="straightConnector1">
              <a:avLst/>
            </a:prstGeom>
            <a:noFill/>
            <a:ln w="19050">
              <a:solidFill>
                <a:schemeClr val="tx1"/>
              </a:solidFill>
              <a:prstDash val="dash"/>
              <a:round/>
              <a:headEnd/>
              <a:tailEnd type="triangle" w="med" len="med"/>
            </a:ln>
          </p:spPr>
        </p:cxnSp>
        <p:cxnSp>
          <p:nvCxnSpPr>
            <p:cNvPr id="13376" name="AutoShape 63"/>
            <p:cNvCxnSpPr>
              <a:cxnSpLocks noChangeShapeType="1"/>
            </p:cNvCxnSpPr>
            <p:nvPr/>
          </p:nvCxnSpPr>
          <p:spPr bwMode="auto">
            <a:xfrm>
              <a:off x="4062" y="3360"/>
              <a:ext cx="504" cy="114"/>
            </a:xfrm>
            <a:prstGeom prst="straightConnector1">
              <a:avLst/>
            </a:prstGeom>
            <a:noFill/>
            <a:ln w="19050">
              <a:solidFill>
                <a:schemeClr val="tx1"/>
              </a:solidFill>
              <a:prstDash val="dash"/>
              <a:round/>
              <a:headEnd/>
              <a:tailEnd type="triangle" w="med" len="med"/>
            </a:ln>
          </p:spPr>
        </p:cxnSp>
        <p:cxnSp>
          <p:nvCxnSpPr>
            <p:cNvPr id="13377" name="AutoShape 64"/>
            <p:cNvCxnSpPr>
              <a:cxnSpLocks noChangeShapeType="1"/>
            </p:cNvCxnSpPr>
            <p:nvPr/>
          </p:nvCxnSpPr>
          <p:spPr bwMode="auto">
            <a:xfrm>
              <a:off x="4062" y="3888"/>
              <a:ext cx="504" cy="114"/>
            </a:xfrm>
            <a:prstGeom prst="straightConnector1">
              <a:avLst/>
            </a:prstGeom>
            <a:noFill/>
            <a:ln w="19050">
              <a:solidFill>
                <a:schemeClr val="tx1"/>
              </a:solidFill>
              <a:prstDash val="dash"/>
              <a:round/>
              <a:headEnd/>
              <a:tailEnd type="triangle" w="med" len="med"/>
            </a:ln>
          </p:spPr>
        </p:cxnSp>
        <p:cxnSp>
          <p:nvCxnSpPr>
            <p:cNvPr id="13378" name="AutoShape 65"/>
            <p:cNvCxnSpPr>
              <a:cxnSpLocks noChangeShapeType="1"/>
              <a:stCxn id="13338" idx="6"/>
              <a:endCxn id="13361" idx="2"/>
            </p:cNvCxnSpPr>
            <p:nvPr/>
          </p:nvCxnSpPr>
          <p:spPr bwMode="auto">
            <a:xfrm>
              <a:off x="996" y="2142"/>
              <a:ext cx="4005" cy="0"/>
            </a:xfrm>
            <a:prstGeom prst="straightConnector1">
              <a:avLst/>
            </a:prstGeom>
            <a:noFill/>
            <a:ln w="38100">
              <a:pattFill prst="smCheck">
                <a:fgClr>
                  <a:srgbClr val="E47200"/>
                </a:fgClr>
                <a:bgClr>
                  <a:srgbClr val="FFFFFF"/>
                </a:bgClr>
              </a:pattFill>
              <a:round/>
              <a:headEnd/>
              <a:tailEnd type="triangle" w="med" len="med"/>
            </a:ln>
          </p:spPr>
        </p:cxnSp>
      </p:grpSp>
      <p:sp>
        <p:nvSpPr>
          <p:cNvPr id="13317" name="Text Box 67"/>
          <p:cNvSpPr txBox="1">
            <a:spLocks noChangeArrowheads="1"/>
          </p:cNvSpPr>
          <p:nvPr/>
        </p:nvSpPr>
        <p:spPr bwMode="auto">
          <a:xfrm>
            <a:off x="6472238" y="806450"/>
            <a:ext cx="2444750" cy="915988"/>
          </a:xfrm>
          <a:prstGeom prst="rect">
            <a:avLst/>
          </a:prstGeom>
          <a:noFill/>
          <a:ln w="38100">
            <a:noFill/>
            <a:miter lim="800000"/>
            <a:headEnd/>
            <a:tailEnd/>
          </a:ln>
        </p:spPr>
        <p:txBody>
          <a:bodyPr wrap="none">
            <a:spAutoFit/>
          </a:bodyPr>
          <a:lstStyle/>
          <a:p>
            <a:pPr algn="l"/>
            <a:r>
              <a:rPr lang="en-US"/>
              <a:t>Assuming a two-word</a:t>
            </a:r>
            <a:br>
              <a:rPr lang="en-US"/>
            </a:br>
            <a:r>
              <a:rPr lang="en-US"/>
              <a:t>vocabulary: “sing” and</a:t>
            </a:r>
            <a:br>
              <a:rPr lang="en-US"/>
            </a:br>
            <a:r>
              <a:rPr lang="en-US"/>
              <a:t>“song”</a:t>
            </a:r>
          </a:p>
        </p:txBody>
      </p:sp>
    </p:spTree>
    <p:extLst>
      <p:ext uri="{BB962C8B-B14F-4D97-AF65-F5344CB8AC3E}">
        <p14:creationId xmlns:p14="http://schemas.microsoft.com/office/powerpoint/2010/main" val="2939112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8" name="AutoShape 2"/>
          <p:cNvCxnSpPr>
            <a:cxnSpLocks noChangeShapeType="1"/>
            <a:stCxn id="14362" idx="6"/>
            <a:endCxn id="14381" idx="2"/>
          </p:cNvCxnSpPr>
          <p:nvPr/>
        </p:nvCxnSpPr>
        <p:spPr bwMode="auto">
          <a:xfrm>
            <a:off x="6562725" y="3038475"/>
            <a:ext cx="1490663" cy="361950"/>
          </a:xfrm>
          <a:prstGeom prst="straightConnector1">
            <a:avLst/>
          </a:prstGeom>
          <a:noFill/>
          <a:ln w="38100">
            <a:pattFill prst="smCheck">
              <a:fgClr>
                <a:srgbClr val="E47200"/>
              </a:fgClr>
              <a:bgClr>
                <a:srgbClr val="FFFFFF"/>
              </a:bgClr>
            </a:pattFill>
            <a:round/>
            <a:headEnd/>
            <a:tailEnd type="triangle" w="med" len="med"/>
          </a:ln>
        </p:spPr>
      </p:cxnSp>
      <p:cxnSp>
        <p:nvCxnSpPr>
          <p:cNvPr id="14339" name="AutoShape 3"/>
          <p:cNvCxnSpPr>
            <a:cxnSpLocks noChangeShapeType="1"/>
            <a:stCxn id="14356" idx="6"/>
            <a:endCxn id="14381" idx="2"/>
          </p:cNvCxnSpPr>
          <p:nvPr/>
        </p:nvCxnSpPr>
        <p:spPr bwMode="auto">
          <a:xfrm flipV="1">
            <a:off x="4543425" y="3400425"/>
            <a:ext cx="3509963" cy="857250"/>
          </a:xfrm>
          <a:prstGeom prst="straightConnector1">
            <a:avLst/>
          </a:prstGeom>
          <a:noFill/>
          <a:ln w="38100">
            <a:pattFill prst="smCheck">
              <a:fgClr>
                <a:srgbClr val="E47200"/>
              </a:fgClr>
              <a:bgClr>
                <a:srgbClr val="FFFFFF"/>
              </a:bgClr>
            </a:pattFill>
            <a:round/>
            <a:headEnd/>
            <a:tailEnd type="triangle" w="med" len="med"/>
          </a:ln>
        </p:spPr>
      </p:cxnSp>
      <p:cxnSp>
        <p:nvCxnSpPr>
          <p:cNvPr id="14340" name="AutoShape 4"/>
          <p:cNvCxnSpPr>
            <a:cxnSpLocks noChangeShapeType="1"/>
            <a:stCxn id="14359" idx="6"/>
            <a:endCxn id="14381" idx="2"/>
          </p:cNvCxnSpPr>
          <p:nvPr/>
        </p:nvCxnSpPr>
        <p:spPr bwMode="auto">
          <a:xfrm>
            <a:off x="6562725" y="819150"/>
            <a:ext cx="1490663" cy="2581275"/>
          </a:xfrm>
          <a:prstGeom prst="straightConnector1">
            <a:avLst/>
          </a:prstGeom>
          <a:noFill/>
          <a:ln w="38100">
            <a:pattFill prst="smCheck">
              <a:fgClr>
                <a:srgbClr val="E47200"/>
              </a:fgClr>
              <a:bgClr>
                <a:srgbClr val="FFFFFF"/>
              </a:bgClr>
            </a:pattFill>
            <a:round/>
            <a:headEnd/>
            <a:tailEnd type="triangle" w="med" len="med"/>
          </a:ln>
        </p:spPr>
      </p:cxnSp>
      <p:cxnSp>
        <p:nvCxnSpPr>
          <p:cNvPr id="14341" name="AutoShape 5"/>
          <p:cNvCxnSpPr>
            <a:cxnSpLocks noChangeShapeType="1"/>
            <a:stCxn id="14360" idx="6"/>
            <a:endCxn id="14381" idx="2"/>
          </p:cNvCxnSpPr>
          <p:nvPr/>
        </p:nvCxnSpPr>
        <p:spPr bwMode="auto">
          <a:xfrm>
            <a:off x="6562725" y="1571625"/>
            <a:ext cx="1490663" cy="1828800"/>
          </a:xfrm>
          <a:prstGeom prst="straightConnector1">
            <a:avLst/>
          </a:prstGeom>
          <a:noFill/>
          <a:ln w="38100">
            <a:pattFill prst="smCheck">
              <a:fgClr>
                <a:srgbClr val="E47200"/>
              </a:fgClr>
              <a:bgClr>
                <a:srgbClr val="FFFFFF"/>
              </a:bgClr>
            </a:pattFill>
            <a:round/>
            <a:headEnd/>
            <a:tailEnd type="triangle" w="med" len="med"/>
          </a:ln>
        </p:spPr>
      </p:cxnSp>
      <p:cxnSp>
        <p:nvCxnSpPr>
          <p:cNvPr id="14342" name="AutoShape 6"/>
          <p:cNvCxnSpPr>
            <a:cxnSpLocks noChangeShapeType="1"/>
            <a:stCxn id="14361" idx="6"/>
            <a:endCxn id="14381" idx="2"/>
          </p:cNvCxnSpPr>
          <p:nvPr/>
        </p:nvCxnSpPr>
        <p:spPr bwMode="auto">
          <a:xfrm>
            <a:off x="6562725" y="2228850"/>
            <a:ext cx="1490663" cy="1171575"/>
          </a:xfrm>
          <a:prstGeom prst="straightConnector1">
            <a:avLst/>
          </a:prstGeom>
          <a:noFill/>
          <a:ln w="38100">
            <a:pattFill prst="smCheck">
              <a:fgClr>
                <a:srgbClr val="E47200"/>
              </a:fgClr>
              <a:bgClr>
                <a:srgbClr val="FFFFFF"/>
              </a:bgClr>
            </a:pattFill>
            <a:round/>
            <a:headEnd/>
            <a:tailEnd type="triangle" w="med" len="med"/>
          </a:ln>
        </p:spPr>
      </p:cxnSp>
      <p:cxnSp>
        <p:nvCxnSpPr>
          <p:cNvPr id="14343" name="AutoShape 7"/>
          <p:cNvCxnSpPr>
            <a:cxnSpLocks noChangeShapeType="1"/>
            <a:stCxn id="14363" idx="6"/>
            <a:endCxn id="14381" idx="2"/>
          </p:cNvCxnSpPr>
          <p:nvPr/>
        </p:nvCxnSpPr>
        <p:spPr bwMode="auto">
          <a:xfrm flipV="1">
            <a:off x="6562725" y="3400425"/>
            <a:ext cx="1490663" cy="419100"/>
          </a:xfrm>
          <a:prstGeom prst="straightConnector1">
            <a:avLst/>
          </a:prstGeom>
          <a:noFill/>
          <a:ln w="38100">
            <a:pattFill prst="smCheck">
              <a:fgClr>
                <a:srgbClr val="E47200"/>
              </a:fgClr>
              <a:bgClr>
                <a:srgbClr val="FFFFFF"/>
              </a:bgClr>
            </a:pattFill>
            <a:round/>
            <a:headEnd/>
            <a:tailEnd type="triangle" w="med" len="med"/>
          </a:ln>
        </p:spPr>
      </p:cxnSp>
      <p:cxnSp>
        <p:nvCxnSpPr>
          <p:cNvPr id="14344" name="AutoShape 8"/>
          <p:cNvCxnSpPr>
            <a:cxnSpLocks noChangeShapeType="1"/>
            <a:stCxn id="14364" idx="6"/>
            <a:endCxn id="14381" idx="2"/>
          </p:cNvCxnSpPr>
          <p:nvPr/>
        </p:nvCxnSpPr>
        <p:spPr bwMode="auto">
          <a:xfrm flipV="1">
            <a:off x="6562725" y="3400425"/>
            <a:ext cx="1490663" cy="1295400"/>
          </a:xfrm>
          <a:prstGeom prst="straightConnector1">
            <a:avLst/>
          </a:prstGeom>
          <a:noFill/>
          <a:ln w="38100">
            <a:pattFill prst="smCheck">
              <a:fgClr>
                <a:srgbClr val="E47200"/>
              </a:fgClr>
              <a:bgClr>
                <a:srgbClr val="FFFFFF"/>
              </a:bgClr>
            </a:pattFill>
            <a:round/>
            <a:headEnd/>
            <a:tailEnd type="triangle" w="med" len="med"/>
          </a:ln>
        </p:spPr>
      </p:cxnSp>
      <p:cxnSp>
        <p:nvCxnSpPr>
          <p:cNvPr id="14345" name="AutoShape 9"/>
          <p:cNvCxnSpPr>
            <a:cxnSpLocks noChangeShapeType="1"/>
            <a:stCxn id="14365" idx="6"/>
            <a:endCxn id="14381" idx="2"/>
          </p:cNvCxnSpPr>
          <p:nvPr/>
        </p:nvCxnSpPr>
        <p:spPr bwMode="auto">
          <a:xfrm flipV="1">
            <a:off x="6562725" y="3400425"/>
            <a:ext cx="1490663" cy="1952625"/>
          </a:xfrm>
          <a:prstGeom prst="straightConnector1">
            <a:avLst/>
          </a:prstGeom>
          <a:noFill/>
          <a:ln w="38100">
            <a:pattFill prst="smCheck">
              <a:fgClr>
                <a:srgbClr val="E47200"/>
              </a:fgClr>
              <a:bgClr>
                <a:srgbClr val="FFFFFF"/>
              </a:bgClr>
            </a:pattFill>
            <a:round/>
            <a:headEnd/>
            <a:tailEnd type="triangle" w="med" len="med"/>
          </a:ln>
        </p:spPr>
      </p:cxnSp>
      <p:cxnSp>
        <p:nvCxnSpPr>
          <p:cNvPr id="14346" name="AutoShape 10"/>
          <p:cNvCxnSpPr>
            <a:cxnSpLocks noChangeShapeType="1"/>
            <a:stCxn id="14366" idx="6"/>
            <a:endCxn id="14381" idx="2"/>
          </p:cNvCxnSpPr>
          <p:nvPr/>
        </p:nvCxnSpPr>
        <p:spPr bwMode="auto">
          <a:xfrm flipV="1">
            <a:off x="6562725" y="3400425"/>
            <a:ext cx="1490663" cy="2771775"/>
          </a:xfrm>
          <a:prstGeom prst="straightConnector1">
            <a:avLst/>
          </a:prstGeom>
          <a:noFill/>
          <a:ln w="38100">
            <a:pattFill prst="smCheck">
              <a:fgClr>
                <a:srgbClr val="E47200"/>
              </a:fgClr>
              <a:bgClr>
                <a:srgbClr val="FFFFFF"/>
              </a:bgClr>
            </a:pattFill>
            <a:round/>
            <a:headEnd/>
            <a:tailEnd type="triangle" w="med" len="med"/>
          </a:ln>
        </p:spPr>
      </p:cxnSp>
      <p:cxnSp>
        <p:nvCxnSpPr>
          <p:cNvPr id="14347" name="AutoShape 11"/>
          <p:cNvCxnSpPr>
            <a:cxnSpLocks noChangeShapeType="1"/>
            <a:stCxn id="14355" idx="6"/>
            <a:endCxn id="14381" idx="2"/>
          </p:cNvCxnSpPr>
          <p:nvPr/>
        </p:nvCxnSpPr>
        <p:spPr bwMode="auto">
          <a:xfrm>
            <a:off x="4543425" y="2628900"/>
            <a:ext cx="3509963" cy="771525"/>
          </a:xfrm>
          <a:prstGeom prst="straightConnector1">
            <a:avLst/>
          </a:prstGeom>
          <a:noFill/>
          <a:ln w="38100">
            <a:pattFill prst="smCheck">
              <a:fgClr>
                <a:srgbClr val="E47200"/>
              </a:fgClr>
              <a:bgClr>
                <a:srgbClr val="FFFFFF"/>
              </a:bgClr>
            </a:pattFill>
            <a:round/>
            <a:headEnd/>
            <a:tailEnd type="triangle" w="med" len="med"/>
          </a:ln>
        </p:spPr>
      </p:cxnSp>
      <p:cxnSp>
        <p:nvCxnSpPr>
          <p:cNvPr id="14348" name="AutoShape 12"/>
          <p:cNvCxnSpPr>
            <a:cxnSpLocks noChangeShapeType="1"/>
            <a:stCxn id="14357" idx="6"/>
            <a:endCxn id="14381" idx="2"/>
          </p:cNvCxnSpPr>
          <p:nvPr/>
        </p:nvCxnSpPr>
        <p:spPr bwMode="auto">
          <a:xfrm flipV="1">
            <a:off x="4543425" y="3400425"/>
            <a:ext cx="3509963" cy="2362200"/>
          </a:xfrm>
          <a:prstGeom prst="straightConnector1">
            <a:avLst/>
          </a:prstGeom>
          <a:noFill/>
          <a:ln w="38100">
            <a:pattFill prst="smCheck">
              <a:fgClr>
                <a:srgbClr val="E47200"/>
              </a:fgClr>
              <a:bgClr>
                <a:srgbClr val="FFFFFF"/>
              </a:bgClr>
            </a:pattFill>
            <a:round/>
            <a:headEnd/>
            <a:tailEnd type="triangle" w="med" len="med"/>
          </a:ln>
        </p:spPr>
      </p:cxnSp>
      <p:cxnSp>
        <p:nvCxnSpPr>
          <p:cNvPr id="14349" name="AutoShape 13"/>
          <p:cNvCxnSpPr>
            <a:cxnSpLocks noChangeShapeType="1"/>
            <a:stCxn id="14353" idx="6"/>
            <a:endCxn id="14381" idx="2"/>
          </p:cNvCxnSpPr>
          <p:nvPr/>
        </p:nvCxnSpPr>
        <p:spPr bwMode="auto">
          <a:xfrm flipV="1">
            <a:off x="2847975" y="3400425"/>
            <a:ext cx="5205413" cy="1514475"/>
          </a:xfrm>
          <a:prstGeom prst="straightConnector1">
            <a:avLst/>
          </a:prstGeom>
          <a:noFill/>
          <a:ln w="38100">
            <a:pattFill prst="smCheck">
              <a:fgClr>
                <a:srgbClr val="E47200"/>
              </a:fgClr>
              <a:bgClr>
                <a:srgbClr val="FFFFFF"/>
              </a:bgClr>
            </a:pattFill>
            <a:round/>
            <a:headEnd/>
            <a:tailEnd type="triangle" w="med" len="med"/>
          </a:ln>
        </p:spPr>
      </p:cxnSp>
      <p:cxnSp>
        <p:nvCxnSpPr>
          <p:cNvPr id="14350" name="AutoShape 14"/>
          <p:cNvCxnSpPr>
            <a:cxnSpLocks noChangeShapeType="1"/>
            <a:stCxn id="14352" idx="6"/>
            <a:endCxn id="14381" idx="2"/>
          </p:cNvCxnSpPr>
          <p:nvPr/>
        </p:nvCxnSpPr>
        <p:spPr bwMode="auto">
          <a:xfrm>
            <a:off x="2847975" y="1924050"/>
            <a:ext cx="5205413" cy="1476375"/>
          </a:xfrm>
          <a:prstGeom prst="straightConnector1">
            <a:avLst/>
          </a:prstGeom>
          <a:noFill/>
          <a:ln w="38100">
            <a:pattFill prst="smCheck">
              <a:fgClr>
                <a:srgbClr val="E47200"/>
              </a:fgClr>
              <a:bgClr>
                <a:srgbClr val="FFFFFF"/>
              </a:bgClr>
            </a:pattFill>
            <a:round/>
            <a:headEnd/>
            <a:tailEnd type="triangle" w="med" len="med"/>
          </a:ln>
        </p:spPr>
      </p:cxnSp>
      <p:cxnSp>
        <p:nvCxnSpPr>
          <p:cNvPr id="14351" name="AutoShape 15"/>
          <p:cNvCxnSpPr>
            <a:cxnSpLocks noChangeShapeType="1"/>
            <a:stCxn id="14354" idx="6"/>
            <a:endCxn id="14381" idx="2"/>
          </p:cNvCxnSpPr>
          <p:nvPr/>
        </p:nvCxnSpPr>
        <p:spPr bwMode="auto">
          <a:xfrm>
            <a:off x="4543425" y="1228725"/>
            <a:ext cx="3509963" cy="2171700"/>
          </a:xfrm>
          <a:prstGeom prst="straightConnector1">
            <a:avLst/>
          </a:prstGeom>
          <a:noFill/>
          <a:ln w="38100">
            <a:pattFill prst="smCheck">
              <a:fgClr>
                <a:srgbClr val="E47200"/>
              </a:fgClr>
              <a:bgClr>
                <a:srgbClr val="FFFFFF"/>
              </a:bgClr>
            </a:pattFill>
            <a:round/>
            <a:headEnd/>
            <a:tailEnd type="triangle" w="med" len="med"/>
          </a:ln>
        </p:spPr>
      </p:cxnSp>
      <p:sp>
        <p:nvSpPr>
          <p:cNvPr id="14352" name="Oval 16"/>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4353" name="Oval 17"/>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4354" name="Oval 18"/>
          <p:cNvSpPr>
            <a:spLocks noChangeArrowheads="1"/>
          </p:cNvSpPr>
          <p:nvPr/>
        </p:nvSpPr>
        <p:spPr bwMode="auto">
          <a:xfrm>
            <a:off x="3781425" y="10223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4355" name="Oval 19"/>
          <p:cNvSpPr>
            <a:spLocks noChangeArrowheads="1"/>
          </p:cNvSpPr>
          <p:nvPr/>
        </p:nvSpPr>
        <p:spPr bwMode="auto">
          <a:xfrm>
            <a:off x="3781425" y="2422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4356" name="Oval 20"/>
          <p:cNvSpPr>
            <a:spLocks noChangeArrowheads="1"/>
          </p:cNvSpPr>
          <p:nvPr/>
        </p:nvSpPr>
        <p:spPr bwMode="auto">
          <a:xfrm>
            <a:off x="3781425" y="40513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4357" name="Oval 21"/>
          <p:cNvSpPr>
            <a:spLocks noChangeArrowheads="1"/>
          </p:cNvSpPr>
          <p:nvPr/>
        </p:nvSpPr>
        <p:spPr bwMode="auto">
          <a:xfrm>
            <a:off x="3781425" y="5556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4358" name="Oval 22"/>
          <p:cNvSpPr>
            <a:spLocks noChangeArrowheads="1"/>
          </p:cNvSpPr>
          <p:nvPr/>
        </p:nvSpPr>
        <p:spPr bwMode="auto">
          <a:xfrm>
            <a:off x="819150"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sp>
        <p:nvSpPr>
          <p:cNvPr id="14359" name="Oval 23"/>
          <p:cNvSpPr>
            <a:spLocks noChangeArrowheads="1"/>
          </p:cNvSpPr>
          <p:nvPr/>
        </p:nvSpPr>
        <p:spPr bwMode="auto">
          <a:xfrm>
            <a:off x="5800725" y="6127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4360" name="Oval 24"/>
          <p:cNvSpPr>
            <a:spLocks noChangeArrowheads="1"/>
          </p:cNvSpPr>
          <p:nvPr/>
        </p:nvSpPr>
        <p:spPr bwMode="auto">
          <a:xfrm>
            <a:off x="5800725" y="1365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4361" name="Oval 25"/>
          <p:cNvSpPr>
            <a:spLocks noChangeArrowheads="1"/>
          </p:cNvSpPr>
          <p:nvPr/>
        </p:nvSpPr>
        <p:spPr bwMode="auto">
          <a:xfrm>
            <a:off x="5800725" y="20224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4362" name="Oval 26"/>
          <p:cNvSpPr>
            <a:spLocks noChangeArrowheads="1"/>
          </p:cNvSpPr>
          <p:nvPr/>
        </p:nvSpPr>
        <p:spPr bwMode="auto">
          <a:xfrm>
            <a:off x="5800725" y="28321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4363" name="Oval 27"/>
          <p:cNvSpPr>
            <a:spLocks noChangeArrowheads="1"/>
          </p:cNvSpPr>
          <p:nvPr/>
        </p:nvSpPr>
        <p:spPr bwMode="auto">
          <a:xfrm>
            <a:off x="5800725" y="36131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4364" name="Oval 28"/>
          <p:cNvSpPr>
            <a:spLocks noChangeArrowheads="1"/>
          </p:cNvSpPr>
          <p:nvPr/>
        </p:nvSpPr>
        <p:spPr bwMode="auto">
          <a:xfrm>
            <a:off x="5800725" y="44894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14365" name="Oval 29"/>
          <p:cNvSpPr>
            <a:spLocks noChangeArrowheads="1"/>
          </p:cNvSpPr>
          <p:nvPr/>
        </p:nvSpPr>
        <p:spPr bwMode="auto">
          <a:xfrm>
            <a:off x="5800725" y="5146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14366" name="Oval 30"/>
          <p:cNvSpPr>
            <a:spLocks noChangeArrowheads="1"/>
          </p:cNvSpPr>
          <p:nvPr/>
        </p:nvSpPr>
        <p:spPr bwMode="auto">
          <a:xfrm>
            <a:off x="5800725" y="59658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14367" name="AutoShape 31"/>
          <p:cNvCxnSpPr>
            <a:cxnSpLocks noChangeShapeType="1"/>
            <a:stCxn id="14358" idx="7"/>
            <a:endCxn id="14352" idx="3"/>
          </p:cNvCxnSpPr>
          <p:nvPr/>
        </p:nvCxnSpPr>
        <p:spPr bwMode="auto">
          <a:xfrm flipV="1">
            <a:off x="1457325" y="2082800"/>
            <a:ext cx="738188" cy="1157288"/>
          </a:xfrm>
          <a:prstGeom prst="straightConnector1">
            <a:avLst/>
          </a:prstGeom>
          <a:noFill/>
          <a:ln w="19050">
            <a:solidFill>
              <a:schemeClr val="tx1"/>
            </a:solidFill>
            <a:round/>
            <a:headEnd/>
            <a:tailEnd type="triangle" w="med" len="med"/>
          </a:ln>
        </p:spPr>
      </p:cxnSp>
      <p:cxnSp>
        <p:nvCxnSpPr>
          <p:cNvPr id="14368" name="AutoShape 32"/>
          <p:cNvCxnSpPr>
            <a:cxnSpLocks noChangeShapeType="1"/>
            <a:stCxn id="14358" idx="5"/>
            <a:endCxn id="14353" idx="1"/>
          </p:cNvCxnSpPr>
          <p:nvPr/>
        </p:nvCxnSpPr>
        <p:spPr bwMode="auto">
          <a:xfrm>
            <a:off x="1457325" y="3559175"/>
            <a:ext cx="738188" cy="1195388"/>
          </a:xfrm>
          <a:prstGeom prst="straightConnector1">
            <a:avLst/>
          </a:prstGeom>
          <a:noFill/>
          <a:ln w="19050">
            <a:solidFill>
              <a:schemeClr val="tx1"/>
            </a:solidFill>
            <a:round/>
            <a:headEnd/>
            <a:tailEnd type="triangle" w="med" len="med"/>
          </a:ln>
        </p:spPr>
      </p:cxnSp>
      <p:cxnSp>
        <p:nvCxnSpPr>
          <p:cNvPr id="14369" name="AutoShape 33"/>
          <p:cNvCxnSpPr>
            <a:cxnSpLocks noChangeShapeType="1"/>
            <a:stCxn id="14352" idx="7"/>
            <a:endCxn id="14354" idx="2"/>
          </p:cNvCxnSpPr>
          <p:nvPr/>
        </p:nvCxnSpPr>
        <p:spPr bwMode="auto">
          <a:xfrm flipV="1">
            <a:off x="2724150" y="1228725"/>
            <a:ext cx="1042988" cy="534988"/>
          </a:xfrm>
          <a:prstGeom prst="straightConnector1">
            <a:avLst/>
          </a:prstGeom>
          <a:noFill/>
          <a:ln w="19050">
            <a:solidFill>
              <a:schemeClr val="tx1"/>
            </a:solidFill>
            <a:round/>
            <a:headEnd/>
            <a:tailEnd type="triangle" w="med" len="med"/>
          </a:ln>
        </p:spPr>
      </p:cxnSp>
      <p:cxnSp>
        <p:nvCxnSpPr>
          <p:cNvPr id="14370" name="AutoShape 34"/>
          <p:cNvCxnSpPr>
            <a:cxnSpLocks noChangeShapeType="1"/>
            <a:stCxn id="14352" idx="5"/>
            <a:endCxn id="14355" idx="2"/>
          </p:cNvCxnSpPr>
          <p:nvPr/>
        </p:nvCxnSpPr>
        <p:spPr bwMode="auto">
          <a:xfrm>
            <a:off x="2724150" y="2082800"/>
            <a:ext cx="1042988" cy="546100"/>
          </a:xfrm>
          <a:prstGeom prst="straightConnector1">
            <a:avLst/>
          </a:prstGeom>
          <a:noFill/>
          <a:ln w="19050">
            <a:solidFill>
              <a:schemeClr val="tx1"/>
            </a:solidFill>
            <a:round/>
            <a:headEnd/>
            <a:tailEnd type="triangle" w="med" len="med"/>
          </a:ln>
        </p:spPr>
      </p:cxnSp>
      <p:cxnSp>
        <p:nvCxnSpPr>
          <p:cNvPr id="14371" name="AutoShape 35"/>
          <p:cNvCxnSpPr>
            <a:cxnSpLocks noChangeShapeType="1"/>
            <a:stCxn id="14353" idx="7"/>
            <a:endCxn id="14356" idx="2"/>
          </p:cNvCxnSpPr>
          <p:nvPr/>
        </p:nvCxnSpPr>
        <p:spPr bwMode="auto">
          <a:xfrm flipV="1">
            <a:off x="2724150" y="4257675"/>
            <a:ext cx="1042988" cy="496888"/>
          </a:xfrm>
          <a:prstGeom prst="straightConnector1">
            <a:avLst/>
          </a:prstGeom>
          <a:noFill/>
          <a:ln w="19050">
            <a:solidFill>
              <a:schemeClr val="tx1"/>
            </a:solidFill>
            <a:round/>
            <a:headEnd/>
            <a:tailEnd type="triangle" w="med" len="med"/>
          </a:ln>
        </p:spPr>
      </p:cxnSp>
      <p:cxnSp>
        <p:nvCxnSpPr>
          <p:cNvPr id="14372" name="AutoShape 36"/>
          <p:cNvCxnSpPr>
            <a:cxnSpLocks noChangeShapeType="1"/>
            <a:stCxn id="14353" idx="5"/>
            <a:endCxn id="14357" idx="2"/>
          </p:cNvCxnSpPr>
          <p:nvPr/>
        </p:nvCxnSpPr>
        <p:spPr bwMode="auto">
          <a:xfrm>
            <a:off x="2724150" y="5073650"/>
            <a:ext cx="1042988" cy="688975"/>
          </a:xfrm>
          <a:prstGeom prst="straightConnector1">
            <a:avLst/>
          </a:prstGeom>
          <a:noFill/>
          <a:ln w="19050">
            <a:solidFill>
              <a:schemeClr val="tx1"/>
            </a:solidFill>
            <a:round/>
            <a:headEnd/>
            <a:tailEnd type="triangle" w="med" len="med"/>
          </a:ln>
        </p:spPr>
      </p:cxnSp>
      <p:cxnSp>
        <p:nvCxnSpPr>
          <p:cNvPr id="14373" name="AutoShape 37"/>
          <p:cNvCxnSpPr>
            <a:cxnSpLocks noChangeShapeType="1"/>
            <a:stCxn id="14354" idx="7"/>
            <a:endCxn id="14359" idx="2"/>
          </p:cNvCxnSpPr>
          <p:nvPr/>
        </p:nvCxnSpPr>
        <p:spPr bwMode="auto">
          <a:xfrm flipV="1">
            <a:off x="4419600" y="819150"/>
            <a:ext cx="1366838" cy="249238"/>
          </a:xfrm>
          <a:prstGeom prst="straightConnector1">
            <a:avLst/>
          </a:prstGeom>
          <a:noFill/>
          <a:ln w="19050">
            <a:solidFill>
              <a:schemeClr val="tx1"/>
            </a:solidFill>
            <a:round/>
            <a:headEnd/>
            <a:tailEnd type="triangle" w="med" len="med"/>
          </a:ln>
        </p:spPr>
      </p:cxnSp>
      <p:cxnSp>
        <p:nvCxnSpPr>
          <p:cNvPr id="14374" name="AutoShape 38"/>
          <p:cNvCxnSpPr>
            <a:cxnSpLocks noChangeShapeType="1"/>
            <a:stCxn id="14354" idx="5"/>
            <a:endCxn id="14360" idx="2"/>
          </p:cNvCxnSpPr>
          <p:nvPr/>
        </p:nvCxnSpPr>
        <p:spPr bwMode="auto">
          <a:xfrm>
            <a:off x="4419600" y="1387475"/>
            <a:ext cx="1366838" cy="184150"/>
          </a:xfrm>
          <a:prstGeom prst="straightConnector1">
            <a:avLst/>
          </a:prstGeom>
          <a:noFill/>
          <a:ln w="19050">
            <a:solidFill>
              <a:schemeClr val="tx1"/>
            </a:solidFill>
            <a:round/>
            <a:headEnd/>
            <a:tailEnd type="triangle" w="med" len="med"/>
          </a:ln>
        </p:spPr>
      </p:cxnSp>
      <p:cxnSp>
        <p:nvCxnSpPr>
          <p:cNvPr id="14375" name="AutoShape 39"/>
          <p:cNvCxnSpPr>
            <a:cxnSpLocks noChangeShapeType="1"/>
            <a:stCxn id="14355" idx="7"/>
            <a:endCxn id="14361" idx="2"/>
          </p:cNvCxnSpPr>
          <p:nvPr/>
        </p:nvCxnSpPr>
        <p:spPr bwMode="auto">
          <a:xfrm flipV="1">
            <a:off x="4419600" y="2228850"/>
            <a:ext cx="1366838" cy="239713"/>
          </a:xfrm>
          <a:prstGeom prst="straightConnector1">
            <a:avLst/>
          </a:prstGeom>
          <a:noFill/>
          <a:ln w="19050">
            <a:solidFill>
              <a:schemeClr val="tx1"/>
            </a:solidFill>
            <a:round/>
            <a:headEnd/>
            <a:tailEnd type="triangle" w="med" len="med"/>
          </a:ln>
        </p:spPr>
      </p:cxnSp>
      <p:cxnSp>
        <p:nvCxnSpPr>
          <p:cNvPr id="14376" name="AutoShape 40"/>
          <p:cNvCxnSpPr>
            <a:cxnSpLocks noChangeShapeType="1"/>
            <a:stCxn id="14355" idx="5"/>
            <a:endCxn id="14362" idx="2"/>
          </p:cNvCxnSpPr>
          <p:nvPr/>
        </p:nvCxnSpPr>
        <p:spPr bwMode="auto">
          <a:xfrm>
            <a:off x="4419600" y="2787650"/>
            <a:ext cx="1366838" cy="250825"/>
          </a:xfrm>
          <a:prstGeom prst="straightConnector1">
            <a:avLst/>
          </a:prstGeom>
          <a:noFill/>
          <a:ln w="19050">
            <a:solidFill>
              <a:schemeClr val="tx1"/>
            </a:solidFill>
            <a:round/>
            <a:headEnd/>
            <a:tailEnd type="triangle" w="med" len="med"/>
          </a:ln>
        </p:spPr>
      </p:cxnSp>
      <p:cxnSp>
        <p:nvCxnSpPr>
          <p:cNvPr id="14377" name="AutoShape 41"/>
          <p:cNvCxnSpPr>
            <a:cxnSpLocks noChangeShapeType="1"/>
            <a:stCxn id="14356" idx="7"/>
            <a:endCxn id="14363" idx="2"/>
          </p:cNvCxnSpPr>
          <p:nvPr/>
        </p:nvCxnSpPr>
        <p:spPr bwMode="auto">
          <a:xfrm flipV="1">
            <a:off x="4419600" y="3819525"/>
            <a:ext cx="1366838" cy="277813"/>
          </a:xfrm>
          <a:prstGeom prst="straightConnector1">
            <a:avLst/>
          </a:prstGeom>
          <a:noFill/>
          <a:ln w="19050">
            <a:solidFill>
              <a:schemeClr val="tx1"/>
            </a:solidFill>
            <a:round/>
            <a:headEnd/>
            <a:tailEnd type="triangle" w="med" len="med"/>
          </a:ln>
        </p:spPr>
      </p:cxnSp>
      <p:cxnSp>
        <p:nvCxnSpPr>
          <p:cNvPr id="14378" name="AutoShape 42"/>
          <p:cNvCxnSpPr>
            <a:cxnSpLocks noChangeShapeType="1"/>
            <a:stCxn id="14356" idx="5"/>
            <a:endCxn id="14364" idx="2"/>
          </p:cNvCxnSpPr>
          <p:nvPr/>
        </p:nvCxnSpPr>
        <p:spPr bwMode="auto">
          <a:xfrm>
            <a:off x="4419600" y="4416425"/>
            <a:ext cx="1366838" cy="279400"/>
          </a:xfrm>
          <a:prstGeom prst="straightConnector1">
            <a:avLst/>
          </a:prstGeom>
          <a:noFill/>
          <a:ln w="19050">
            <a:solidFill>
              <a:schemeClr val="tx1"/>
            </a:solidFill>
            <a:round/>
            <a:headEnd/>
            <a:tailEnd type="triangle" w="med" len="med"/>
          </a:ln>
        </p:spPr>
      </p:cxnSp>
      <p:cxnSp>
        <p:nvCxnSpPr>
          <p:cNvPr id="14379" name="AutoShape 43"/>
          <p:cNvCxnSpPr>
            <a:cxnSpLocks noChangeShapeType="1"/>
            <a:stCxn id="14357" idx="7"/>
            <a:endCxn id="14365" idx="2"/>
          </p:cNvCxnSpPr>
          <p:nvPr/>
        </p:nvCxnSpPr>
        <p:spPr bwMode="auto">
          <a:xfrm flipV="1">
            <a:off x="4419600" y="5353050"/>
            <a:ext cx="1366838" cy="249238"/>
          </a:xfrm>
          <a:prstGeom prst="straightConnector1">
            <a:avLst/>
          </a:prstGeom>
          <a:noFill/>
          <a:ln w="19050">
            <a:solidFill>
              <a:schemeClr val="tx1"/>
            </a:solidFill>
            <a:round/>
            <a:headEnd/>
            <a:tailEnd type="triangle" w="med" len="med"/>
          </a:ln>
        </p:spPr>
      </p:cxnSp>
      <p:cxnSp>
        <p:nvCxnSpPr>
          <p:cNvPr id="14380" name="AutoShape 44"/>
          <p:cNvCxnSpPr>
            <a:cxnSpLocks noChangeShapeType="1"/>
            <a:stCxn id="14357" idx="5"/>
            <a:endCxn id="14366" idx="2"/>
          </p:cNvCxnSpPr>
          <p:nvPr/>
        </p:nvCxnSpPr>
        <p:spPr bwMode="auto">
          <a:xfrm>
            <a:off x="4419600" y="5921375"/>
            <a:ext cx="1366838" cy="250825"/>
          </a:xfrm>
          <a:prstGeom prst="straightConnector1">
            <a:avLst/>
          </a:prstGeom>
          <a:noFill/>
          <a:ln w="19050">
            <a:solidFill>
              <a:schemeClr val="tx1"/>
            </a:solidFill>
            <a:round/>
            <a:headEnd/>
            <a:tailEnd type="triangle" w="med" len="med"/>
          </a:ln>
        </p:spPr>
      </p:cxnSp>
      <p:sp>
        <p:nvSpPr>
          <p:cNvPr id="14381" name="Oval 45"/>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14382" name="AutoShape 46"/>
          <p:cNvCxnSpPr>
            <a:cxnSpLocks noChangeShapeType="1"/>
            <a:stCxn id="14359" idx="6"/>
          </p:cNvCxnSpPr>
          <p:nvPr/>
        </p:nvCxnSpPr>
        <p:spPr bwMode="auto">
          <a:xfrm flipV="1">
            <a:off x="6562725" y="495300"/>
            <a:ext cx="828675" cy="323850"/>
          </a:xfrm>
          <a:prstGeom prst="straightConnector1">
            <a:avLst/>
          </a:prstGeom>
          <a:noFill/>
          <a:ln w="19050">
            <a:solidFill>
              <a:schemeClr val="tx1"/>
            </a:solidFill>
            <a:prstDash val="dash"/>
            <a:round/>
            <a:headEnd/>
            <a:tailEnd type="triangle" w="med" len="med"/>
          </a:ln>
        </p:spPr>
      </p:cxnSp>
      <p:cxnSp>
        <p:nvCxnSpPr>
          <p:cNvPr id="14383" name="AutoShape 47"/>
          <p:cNvCxnSpPr>
            <a:cxnSpLocks noChangeShapeType="1"/>
          </p:cNvCxnSpPr>
          <p:nvPr/>
        </p:nvCxnSpPr>
        <p:spPr bwMode="auto">
          <a:xfrm flipV="1">
            <a:off x="6562725" y="1238250"/>
            <a:ext cx="828675" cy="323850"/>
          </a:xfrm>
          <a:prstGeom prst="straightConnector1">
            <a:avLst/>
          </a:prstGeom>
          <a:noFill/>
          <a:ln w="19050">
            <a:solidFill>
              <a:schemeClr val="tx1"/>
            </a:solidFill>
            <a:prstDash val="dash"/>
            <a:round/>
            <a:headEnd/>
            <a:tailEnd type="triangle" w="med" len="med"/>
          </a:ln>
        </p:spPr>
      </p:cxnSp>
      <p:cxnSp>
        <p:nvCxnSpPr>
          <p:cNvPr id="14384" name="AutoShape 48"/>
          <p:cNvCxnSpPr>
            <a:cxnSpLocks noChangeShapeType="1"/>
          </p:cNvCxnSpPr>
          <p:nvPr/>
        </p:nvCxnSpPr>
        <p:spPr bwMode="auto">
          <a:xfrm flipV="1">
            <a:off x="6562725" y="1895475"/>
            <a:ext cx="828675" cy="323850"/>
          </a:xfrm>
          <a:prstGeom prst="straightConnector1">
            <a:avLst/>
          </a:prstGeom>
          <a:noFill/>
          <a:ln w="19050">
            <a:solidFill>
              <a:schemeClr val="tx1"/>
            </a:solidFill>
            <a:prstDash val="dash"/>
            <a:round/>
            <a:headEnd/>
            <a:tailEnd type="triangle" w="med" len="med"/>
          </a:ln>
        </p:spPr>
      </p:cxnSp>
      <p:cxnSp>
        <p:nvCxnSpPr>
          <p:cNvPr id="14385" name="AutoShape 49"/>
          <p:cNvCxnSpPr>
            <a:cxnSpLocks noChangeShapeType="1"/>
          </p:cNvCxnSpPr>
          <p:nvPr/>
        </p:nvCxnSpPr>
        <p:spPr bwMode="auto">
          <a:xfrm flipV="1">
            <a:off x="6562725" y="2705100"/>
            <a:ext cx="828675" cy="323850"/>
          </a:xfrm>
          <a:prstGeom prst="straightConnector1">
            <a:avLst/>
          </a:prstGeom>
          <a:noFill/>
          <a:ln w="19050">
            <a:solidFill>
              <a:schemeClr val="tx1"/>
            </a:solidFill>
            <a:prstDash val="dash"/>
            <a:round/>
            <a:headEnd/>
            <a:tailEnd type="triangle" w="med" len="med"/>
          </a:ln>
        </p:spPr>
      </p:cxnSp>
      <p:cxnSp>
        <p:nvCxnSpPr>
          <p:cNvPr id="14386" name="AutoShape 50"/>
          <p:cNvCxnSpPr>
            <a:cxnSpLocks noChangeShapeType="1"/>
          </p:cNvCxnSpPr>
          <p:nvPr/>
        </p:nvCxnSpPr>
        <p:spPr bwMode="auto">
          <a:xfrm flipV="1">
            <a:off x="6562725" y="3486150"/>
            <a:ext cx="828675" cy="323850"/>
          </a:xfrm>
          <a:prstGeom prst="straightConnector1">
            <a:avLst/>
          </a:prstGeom>
          <a:noFill/>
          <a:ln w="19050">
            <a:solidFill>
              <a:schemeClr val="tx1"/>
            </a:solidFill>
            <a:prstDash val="dash"/>
            <a:round/>
            <a:headEnd/>
            <a:tailEnd type="triangle" w="med" len="med"/>
          </a:ln>
        </p:spPr>
      </p:cxnSp>
      <p:cxnSp>
        <p:nvCxnSpPr>
          <p:cNvPr id="14387" name="AutoShape 51"/>
          <p:cNvCxnSpPr>
            <a:cxnSpLocks noChangeShapeType="1"/>
          </p:cNvCxnSpPr>
          <p:nvPr/>
        </p:nvCxnSpPr>
        <p:spPr bwMode="auto">
          <a:xfrm flipV="1">
            <a:off x="6562725" y="4343400"/>
            <a:ext cx="828675" cy="323850"/>
          </a:xfrm>
          <a:prstGeom prst="straightConnector1">
            <a:avLst/>
          </a:prstGeom>
          <a:noFill/>
          <a:ln w="19050">
            <a:solidFill>
              <a:schemeClr val="tx1"/>
            </a:solidFill>
            <a:prstDash val="dash"/>
            <a:round/>
            <a:headEnd/>
            <a:tailEnd type="triangle" w="med" len="med"/>
          </a:ln>
        </p:spPr>
      </p:cxnSp>
      <p:cxnSp>
        <p:nvCxnSpPr>
          <p:cNvPr id="14388" name="AutoShape 52"/>
          <p:cNvCxnSpPr>
            <a:cxnSpLocks noChangeShapeType="1"/>
          </p:cNvCxnSpPr>
          <p:nvPr/>
        </p:nvCxnSpPr>
        <p:spPr bwMode="auto">
          <a:xfrm flipV="1">
            <a:off x="6562725" y="5010150"/>
            <a:ext cx="828675" cy="323850"/>
          </a:xfrm>
          <a:prstGeom prst="straightConnector1">
            <a:avLst/>
          </a:prstGeom>
          <a:noFill/>
          <a:ln w="19050">
            <a:solidFill>
              <a:schemeClr val="tx1"/>
            </a:solidFill>
            <a:prstDash val="dash"/>
            <a:round/>
            <a:headEnd/>
            <a:tailEnd type="triangle" w="med" len="med"/>
          </a:ln>
        </p:spPr>
      </p:cxnSp>
      <p:cxnSp>
        <p:nvCxnSpPr>
          <p:cNvPr id="14389" name="AutoShape 53"/>
          <p:cNvCxnSpPr>
            <a:cxnSpLocks noChangeShapeType="1"/>
          </p:cNvCxnSpPr>
          <p:nvPr/>
        </p:nvCxnSpPr>
        <p:spPr bwMode="auto">
          <a:xfrm flipV="1">
            <a:off x="6562725" y="5829300"/>
            <a:ext cx="828675" cy="323850"/>
          </a:xfrm>
          <a:prstGeom prst="straightConnector1">
            <a:avLst/>
          </a:prstGeom>
          <a:noFill/>
          <a:ln w="19050">
            <a:solidFill>
              <a:schemeClr val="tx1"/>
            </a:solidFill>
            <a:prstDash val="dash"/>
            <a:round/>
            <a:headEnd/>
            <a:tailEnd type="triangle" w="med" len="med"/>
          </a:ln>
        </p:spPr>
      </p:cxnSp>
      <p:cxnSp>
        <p:nvCxnSpPr>
          <p:cNvPr id="14390" name="AutoShape 54"/>
          <p:cNvCxnSpPr>
            <a:cxnSpLocks noChangeShapeType="1"/>
            <a:stCxn id="14359" idx="6"/>
          </p:cNvCxnSpPr>
          <p:nvPr/>
        </p:nvCxnSpPr>
        <p:spPr bwMode="auto">
          <a:xfrm>
            <a:off x="6562725" y="819150"/>
            <a:ext cx="800100" cy="180975"/>
          </a:xfrm>
          <a:prstGeom prst="straightConnector1">
            <a:avLst/>
          </a:prstGeom>
          <a:noFill/>
          <a:ln w="19050">
            <a:solidFill>
              <a:schemeClr val="tx1"/>
            </a:solidFill>
            <a:prstDash val="dash"/>
            <a:round/>
            <a:headEnd/>
            <a:tailEnd type="triangle" w="med" len="med"/>
          </a:ln>
        </p:spPr>
      </p:cxnSp>
      <p:cxnSp>
        <p:nvCxnSpPr>
          <p:cNvPr id="14391" name="AutoShape 55"/>
          <p:cNvCxnSpPr>
            <a:cxnSpLocks noChangeShapeType="1"/>
          </p:cNvCxnSpPr>
          <p:nvPr/>
        </p:nvCxnSpPr>
        <p:spPr bwMode="auto">
          <a:xfrm>
            <a:off x="6562725" y="1571625"/>
            <a:ext cx="800100" cy="180975"/>
          </a:xfrm>
          <a:prstGeom prst="straightConnector1">
            <a:avLst/>
          </a:prstGeom>
          <a:noFill/>
          <a:ln w="19050">
            <a:solidFill>
              <a:schemeClr val="tx1"/>
            </a:solidFill>
            <a:prstDash val="dash"/>
            <a:round/>
            <a:headEnd/>
            <a:tailEnd type="triangle" w="med" len="med"/>
          </a:ln>
        </p:spPr>
      </p:cxnSp>
      <p:cxnSp>
        <p:nvCxnSpPr>
          <p:cNvPr id="14392" name="AutoShape 56"/>
          <p:cNvCxnSpPr>
            <a:cxnSpLocks noChangeShapeType="1"/>
          </p:cNvCxnSpPr>
          <p:nvPr/>
        </p:nvCxnSpPr>
        <p:spPr bwMode="auto">
          <a:xfrm>
            <a:off x="6562725" y="2238375"/>
            <a:ext cx="800100" cy="180975"/>
          </a:xfrm>
          <a:prstGeom prst="straightConnector1">
            <a:avLst/>
          </a:prstGeom>
          <a:noFill/>
          <a:ln w="19050">
            <a:solidFill>
              <a:schemeClr val="tx1"/>
            </a:solidFill>
            <a:prstDash val="dash"/>
            <a:round/>
            <a:headEnd/>
            <a:tailEnd type="triangle" w="med" len="med"/>
          </a:ln>
        </p:spPr>
      </p:cxnSp>
      <p:cxnSp>
        <p:nvCxnSpPr>
          <p:cNvPr id="14393" name="AutoShape 57"/>
          <p:cNvCxnSpPr>
            <a:cxnSpLocks noChangeShapeType="1"/>
          </p:cNvCxnSpPr>
          <p:nvPr/>
        </p:nvCxnSpPr>
        <p:spPr bwMode="auto">
          <a:xfrm>
            <a:off x="6562725" y="3038475"/>
            <a:ext cx="800100" cy="180975"/>
          </a:xfrm>
          <a:prstGeom prst="straightConnector1">
            <a:avLst/>
          </a:prstGeom>
          <a:noFill/>
          <a:ln w="19050">
            <a:solidFill>
              <a:schemeClr val="tx1"/>
            </a:solidFill>
            <a:prstDash val="dash"/>
            <a:round/>
            <a:headEnd/>
            <a:tailEnd type="triangle" w="med" len="med"/>
          </a:ln>
        </p:spPr>
      </p:cxnSp>
      <p:cxnSp>
        <p:nvCxnSpPr>
          <p:cNvPr id="14394" name="AutoShape 58"/>
          <p:cNvCxnSpPr>
            <a:cxnSpLocks noChangeShapeType="1"/>
          </p:cNvCxnSpPr>
          <p:nvPr/>
        </p:nvCxnSpPr>
        <p:spPr bwMode="auto">
          <a:xfrm>
            <a:off x="6562725" y="3810000"/>
            <a:ext cx="800100" cy="180975"/>
          </a:xfrm>
          <a:prstGeom prst="straightConnector1">
            <a:avLst/>
          </a:prstGeom>
          <a:noFill/>
          <a:ln w="19050">
            <a:solidFill>
              <a:schemeClr val="tx1"/>
            </a:solidFill>
            <a:prstDash val="dash"/>
            <a:round/>
            <a:headEnd/>
            <a:tailEnd type="triangle" w="med" len="med"/>
          </a:ln>
        </p:spPr>
      </p:cxnSp>
      <p:cxnSp>
        <p:nvCxnSpPr>
          <p:cNvPr id="14395" name="AutoShape 59"/>
          <p:cNvCxnSpPr>
            <a:cxnSpLocks noChangeShapeType="1"/>
          </p:cNvCxnSpPr>
          <p:nvPr/>
        </p:nvCxnSpPr>
        <p:spPr bwMode="auto">
          <a:xfrm>
            <a:off x="6562725" y="4667250"/>
            <a:ext cx="800100" cy="180975"/>
          </a:xfrm>
          <a:prstGeom prst="straightConnector1">
            <a:avLst/>
          </a:prstGeom>
          <a:noFill/>
          <a:ln w="19050">
            <a:solidFill>
              <a:schemeClr val="tx1"/>
            </a:solidFill>
            <a:prstDash val="dash"/>
            <a:round/>
            <a:headEnd/>
            <a:tailEnd type="triangle" w="med" len="med"/>
          </a:ln>
        </p:spPr>
      </p:cxnSp>
      <p:cxnSp>
        <p:nvCxnSpPr>
          <p:cNvPr id="14396" name="AutoShape 60"/>
          <p:cNvCxnSpPr>
            <a:cxnSpLocks noChangeShapeType="1"/>
          </p:cNvCxnSpPr>
          <p:nvPr/>
        </p:nvCxnSpPr>
        <p:spPr bwMode="auto">
          <a:xfrm>
            <a:off x="6562725" y="5324475"/>
            <a:ext cx="800100" cy="180975"/>
          </a:xfrm>
          <a:prstGeom prst="straightConnector1">
            <a:avLst/>
          </a:prstGeom>
          <a:noFill/>
          <a:ln w="19050">
            <a:solidFill>
              <a:schemeClr val="tx1"/>
            </a:solidFill>
            <a:prstDash val="dash"/>
            <a:round/>
            <a:headEnd/>
            <a:tailEnd type="triangle" w="med" len="med"/>
          </a:ln>
        </p:spPr>
      </p:cxnSp>
      <p:cxnSp>
        <p:nvCxnSpPr>
          <p:cNvPr id="14397" name="AutoShape 61"/>
          <p:cNvCxnSpPr>
            <a:cxnSpLocks noChangeShapeType="1"/>
          </p:cNvCxnSpPr>
          <p:nvPr/>
        </p:nvCxnSpPr>
        <p:spPr bwMode="auto">
          <a:xfrm>
            <a:off x="6562725" y="6162675"/>
            <a:ext cx="800100" cy="180975"/>
          </a:xfrm>
          <a:prstGeom prst="straightConnector1">
            <a:avLst/>
          </a:prstGeom>
          <a:noFill/>
          <a:ln w="19050">
            <a:solidFill>
              <a:schemeClr val="tx1"/>
            </a:solidFill>
            <a:prstDash val="dash"/>
            <a:round/>
            <a:headEnd/>
            <a:tailEnd type="triangle" w="med" len="med"/>
          </a:ln>
        </p:spPr>
      </p:cxnSp>
      <p:cxnSp>
        <p:nvCxnSpPr>
          <p:cNvPr id="14398" name="AutoShape 62"/>
          <p:cNvCxnSpPr>
            <a:cxnSpLocks noChangeShapeType="1"/>
            <a:stCxn id="14358" idx="6"/>
            <a:endCxn id="14381" idx="2"/>
          </p:cNvCxnSpPr>
          <p:nvPr/>
        </p:nvCxnSpPr>
        <p:spPr bwMode="auto">
          <a:xfrm>
            <a:off x="1581150" y="3400425"/>
            <a:ext cx="6472238" cy="0"/>
          </a:xfrm>
          <a:prstGeom prst="straightConnector1">
            <a:avLst/>
          </a:prstGeom>
          <a:noFill/>
          <a:ln w="38100">
            <a:pattFill prst="smCheck">
              <a:fgClr>
                <a:srgbClr val="E47200"/>
              </a:fgClr>
              <a:bgClr>
                <a:srgbClr val="FFFFFF"/>
              </a:bgClr>
            </a:pattFill>
            <a:round/>
            <a:headEnd/>
            <a:tailEnd type="triangle" w="med" len="med"/>
          </a:ln>
        </p:spPr>
      </p:cxnSp>
      <p:sp>
        <p:nvSpPr>
          <p:cNvPr id="14399" name="Text Box 63"/>
          <p:cNvSpPr txBox="1">
            <a:spLocks noChangeArrowheads="1"/>
          </p:cNvSpPr>
          <p:nvPr/>
        </p:nvSpPr>
        <p:spPr bwMode="auto">
          <a:xfrm rot="-3448177">
            <a:off x="1218406" y="2431257"/>
            <a:ext cx="1006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a:t>
            </a:r>
          </a:p>
        </p:txBody>
      </p:sp>
      <p:sp>
        <p:nvSpPr>
          <p:cNvPr id="14400" name="Text Box 64"/>
          <p:cNvSpPr txBox="1">
            <a:spLocks noChangeArrowheads="1"/>
          </p:cNvSpPr>
          <p:nvPr/>
        </p:nvSpPr>
        <p:spPr bwMode="auto">
          <a:xfrm rot="-1640041">
            <a:off x="2514600" y="1230313"/>
            <a:ext cx="132080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P(sing|&lt;s&gt;sing)</a:t>
            </a:r>
          </a:p>
        </p:txBody>
      </p:sp>
      <p:sp>
        <p:nvSpPr>
          <p:cNvPr id="14401" name="Text Box 65"/>
          <p:cNvSpPr txBox="1">
            <a:spLocks noChangeArrowheads="1"/>
          </p:cNvSpPr>
          <p:nvPr/>
        </p:nvSpPr>
        <p:spPr bwMode="auto">
          <a:xfrm rot="-649443">
            <a:off x="4294188" y="712788"/>
            <a:ext cx="1423987"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P(sing|&lt;s&gt;sing sing)</a:t>
            </a:r>
          </a:p>
        </p:txBody>
      </p:sp>
      <p:sp>
        <p:nvSpPr>
          <p:cNvPr id="14402" name="Text Box 66"/>
          <p:cNvSpPr txBox="1">
            <a:spLocks noChangeArrowheads="1"/>
          </p:cNvSpPr>
          <p:nvPr/>
        </p:nvSpPr>
        <p:spPr bwMode="auto">
          <a:xfrm rot="1918421">
            <a:off x="4618038" y="1706563"/>
            <a:ext cx="1417637"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P(&lt;/s&gt;|&lt;s&gt;sing sing)</a:t>
            </a:r>
          </a:p>
        </p:txBody>
      </p:sp>
      <p:sp>
        <p:nvSpPr>
          <p:cNvPr id="14403" name="Text Box 67"/>
          <p:cNvSpPr txBox="1">
            <a:spLocks noChangeArrowheads="1"/>
          </p:cNvSpPr>
          <p:nvPr/>
        </p:nvSpPr>
        <p:spPr bwMode="auto">
          <a:xfrm rot="400625">
            <a:off x="4443413" y="1265238"/>
            <a:ext cx="1466850"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P(song|&lt;s&gt;sing sing)</a:t>
            </a:r>
          </a:p>
        </p:txBody>
      </p:sp>
      <p:sp>
        <p:nvSpPr>
          <p:cNvPr id="14404" name="Text Box 68"/>
          <p:cNvSpPr txBox="1">
            <a:spLocks noChangeArrowheads="1"/>
          </p:cNvSpPr>
          <p:nvPr/>
        </p:nvSpPr>
        <p:spPr bwMode="auto">
          <a:xfrm rot="-649443">
            <a:off x="4271963" y="2132013"/>
            <a:ext cx="1466850"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P(sing|&lt;s&gt;sing song)</a:t>
            </a:r>
          </a:p>
        </p:txBody>
      </p:sp>
      <p:sp>
        <p:nvSpPr>
          <p:cNvPr id="14405" name="Text Box 69"/>
          <p:cNvSpPr txBox="1">
            <a:spLocks noChangeArrowheads="1"/>
          </p:cNvSpPr>
          <p:nvPr/>
        </p:nvSpPr>
        <p:spPr bwMode="auto">
          <a:xfrm rot="-649443">
            <a:off x="4271963" y="3751263"/>
            <a:ext cx="1466850"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P(sing|&lt;s&gt;song sing)</a:t>
            </a:r>
          </a:p>
        </p:txBody>
      </p:sp>
      <p:sp>
        <p:nvSpPr>
          <p:cNvPr id="14406" name="Text Box 70"/>
          <p:cNvSpPr txBox="1">
            <a:spLocks noChangeArrowheads="1"/>
          </p:cNvSpPr>
          <p:nvPr/>
        </p:nvSpPr>
        <p:spPr bwMode="auto">
          <a:xfrm rot="-649443">
            <a:off x="4224338" y="5224463"/>
            <a:ext cx="1543050"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a:t>
            </a:r>
            <a:r>
              <a:rPr lang="en-US" sz="1000">
                <a:solidFill>
                  <a:srgbClr val="3366CC"/>
                </a:solidFill>
                <a:latin typeface="Arial" charset="0"/>
              </a:rPr>
              <a:t>|&lt;</a:t>
            </a:r>
            <a:r>
              <a:rPr lang="en-US" sz="1000" b="1">
                <a:solidFill>
                  <a:srgbClr val="3366CC"/>
                </a:solidFill>
                <a:latin typeface="Arial" charset="0"/>
              </a:rPr>
              <a:t>s&gt; song song)</a:t>
            </a:r>
          </a:p>
        </p:txBody>
      </p:sp>
      <p:sp>
        <p:nvSpPr>
          <p:cNvPr id="14407" name="Text Box 71"/>
          <p:cNvSpPr txBox="1">
            <a:spLocks noChangeArrowheads="1"/>
          </p:cNvSpPr>
          <p:nvPr/>
        </p:nvSpPr>
        <p:spPr bwMode="auto">
          <a:xfrm rot="558571">
            <a:off x="4308475" y="2903538"/>
            <a:ext cx="1509713"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P(song|&lt;s&gt;sing song)</a:t>
            </a:r>
          </a:p>
        </p:txBody>
      </p:sp>
      <p:sp>
        <p:nvSpPr>
          <p:cNvPr id="14408" name="Text Box 72"/>
          <p:cNvSpPr txBox="1">
            <a:spLocks noChangeArrowheads="1"/>
          </p:cNvSpPr>
          <p:nvPr/>
        </p:nvSpPr>
        <p:spPr bwMode="auto">
          <a:xfrm rot="794784">
            <a:off x="4265613" y="4551363"/>
            <a:ext cx="1509712"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P(song|&lt;s&gt;song sing)</a:t>
            </a:r>
          </a:p>
        </p:txBody>
      </p:sp>
      <p:sp>
        <p:nvSpPr>
          <p:cNvPr id="14409" name="Text Box 73"/>
          <p:cNvSpPr txBox="1">
            <a:spLocks noChangeArrowheads="1"/>
          </p:cNvSpPr>
          <p:nvPr/>
        </p:nvSpPr>
        <p:spPr bwMode="auto">
          <a:xfrm rot="558280">
            <a:off x="4270375" y="6046788"/>
            <a:ext cx="1587500"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P(song|&lt;s&gt; song song)</a:t>
            </a:r>
          </a:p>
        </p:txBody>
      </p:sp>
      <p:sp>
        <p:nvSpPr>
          <p:cNvPr id="14410" name="Text Box 74"/>
          <p:cNvSpPr txBox="1">
            <a:spLocks noChangeArrowheads="1"/>
          </p:cNvSpPr>
          <p:nvPr/>
        </p:nvSpPr>
        <p:spPr bwMode="auto">
          <a:xfrm rot="-1482033">
            <a:off x="2459038" y="4259263"/>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 song)</a:t>
            </a:r>
          </a:p>
        </p:txBody>
      </p:sp>
      <p:sp>
        <p:nvSpPr>
          <p:cNvPr id="14411" name="Text Box 75"/>
          <p:cNvSpPr txBox="1">
            <a:spLocks noChangeArrowheads="1"/>
          </p:cNvSpPr>
          <p:nvPr/>
        </p:nvSpPr>
        <p:spPr bwMode="auto">
          <a:xfrm rot="1650257">
            <a:off x="2520950" y="2319338"/>
            <a:ext cx="137160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P(song|&lt;s&gt;sing)</a:t>
            </a:r>
          </a:p>
        </p:txBody>
      </p:sp>
      <p:sp>
        <p:nvSpPr>
          <p:cNvPr id="14412" name="Text Box 76"/>
          <p:cNvSpPr txBox="1">
            <a:spLocks noChangeArrowheads="1"/>
          </p:cNvSpPr>
          <p:nvPr/>
        </p:nvSpPr>
        <p:spPr bwMode="auto">
          <a:xfrm rot="2005091">
            <a:off x="2459038" y="5345113"/>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 sing)</a:t>
            </a:r>
          </a:p>
        </p:txBody>
      </p:sp>
      <p:sp>
        <p:nvSpPr>
          <p:cNvPr id="14413" name="Text Box 77"/>
          <p:cNvSpPr txBox="1">
            <a:spLocks noChangeArrowheads="1"/>
          </p:cNvSpPr>
          <p:nvPr/>
        </p:nvSpPr>
        <p:spPr bwMode="auto">
          <a:xfrm rot="3369586">
            <a:off x="1161256" y="4006057"/>
            <a:ext cx="10572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a:t>
            </a:r>
          </a:p>
        </p:txBody>
      </p:sp>
      <p:sp>
        <p:nvSpPr>
          <p:cNvPr id="14414" name="Text Box 78"/>
          <p:cNvSpPr txBox="1">
            <a:spLocks noChangeArrowheads="1"/>
          </p:cNvSpPr>
          <p:nvPr/>
        </p:nvSpPr>
        <p:spPr bwMode="auto">
          <a:xfrm rot="-1449675">
            <a:off x="6516688" y="254000"/>
            <a:ext cx="1719262"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P(sing|&lt;s&gt;sing sing sing)</a:t>
            </a:r>
          </a:p>
        </p:txBody>
      </p:sp>
      <p:sp>
        <p:nvSpPr>
          <p:cNvPr id="14415" name="Text Box 79"/>
          <p:cNvSpPr txBox="1">
            <a:spLocks noChangeArrowheads="1"/>
          </p:cNvSpPr>
          <p:nvPr/>
        </p:nvSpPr>
        <p:spPr bwMode="auto">
          <a:xfrm rot="779548">
            <a:off x="6831013" y="846138"/>
            <a:ext cx="176212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P(song|&lt;s&gt;sing sing sing)</a:t>
            </a:r>
          </a:p>
        </p:txBody>
      </p:sp>
      <p:sp>
        <p:nvSpPr>
          <p:cNvPr id="14416" name="Text Box 80"/>
          <p:cNvSpPr txBox="1">
            <a:spLocks noChangeArrowheads="1"/>
          </p:cNvSpPr>
          <p:nvPr/>
        </p:nvSpPr>
        <p:spPr bwMode="auto">
          <a:xfrm>
            <a:off x="3155950" y="3103563"/>
            <a:ext cx="862013"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P(&lt;/s&gt;|&lt;s&gt;)</a:t>
            </a:r>
          </a:p>
        </p:txBody>
      </p:sp>
      <p:sp>
        <p:nvSpPr>
          <p:cNvPr id="14417" name="Text Box 81"/>
          <p:cNvSpPr txBox="1">
            <a:spLocks noChangeArrowheads="1"/>
          </p:cNvSpPr>
          <p:nvPr/>
        </p:nvSpPr>
        <p:spPr bwMode="auto">
          <a:xfrm rot="927116">
            <a:off x="3127375" y="1871663"/>
            <a:ext cx="1122363"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P(&lt;/s&gt;|&lt;s&gt;sing)</a:t>
            </a:r>
          </a:p>
        </p:txBody>
      </p:sp>
      <p:sp>
        <p:nvSpPr>
          <p:cNvPr id="2" name="TextBox 1"/>
          <p:cNvSpPr txBox="1"/>
          <p:nvPr/>
        </p:nvSpPr>
        <p:spPr>
          <a:xfrm>
            <a:off x="97155" y="95430"/>
            <a:ext cx="4160113" cy="923330"/>
          </a:xfrm>
          <a:prstGeom prst="rect">
            <a:avLst/>
          </a:prstGeom>
          <a:noFill/>
        </p:spPr>
        <p:txBody>
          <a:bodyPr wrap="none" rtlCol="0">
            <a:spAutoFit/>
          </a:bodyPr>
          <a:lstStyle/>
          <a:p>
            <a:r>
              <a:rPr lang="en-US" dirty="0" smtClean="0"/>
              <a:t>With probabilities</a:t>
            </a:r>
            <a:br>
              <a:rPr lang="en-US" dirty="0" smtClean="0"/>
            </a:br>
            <a:r>
              <a:rPr lang="en-US" dirty="0" smtClean="0"/>
              <a:t>attached on each edge.</a:t>
            </a:r>
          </a:p>
          <a:p>
            <a:r>
              <a:rPr lang="en-US" dirty="0" smtClean="0"/>
              <a:t>This is an infinitely deep Markov model</a:t>
            </a:r>
            <a:endParaRPr lang="en-US" dirty="0"/>
          </a:p>
        </p:txBody>
      </p:sp>
      <p:sp>
        <p:nvSpPr>
          <p:cNvPr id="83" name="TextBox 82"/>
          <p:cNvSpPr txBox="1"/>
          <p:nvPr/>
        </p:nvSpPr>
        <p:spPr>
          <a:xfrm>
            <a:off x="97155" y="5851921"/>
            <a:ext cx="3608680" cy="923330"/>
          </a:xfrm>
          <a:prstGeom prst="rect">
            <a:avLst/>
          </a:prstGeom>
          <a:noFill/>
        </p:spPr>
        <p:txBody>
          <a:bodyPr wrap="none" rtlCol="0">
            <a:spAutoFit/>
          </a:bodyPr>
          <a:lstStyle/>
          <a:p>
            <a:r>
              <a:rPr lang="en-US" dirty="0" smtClean="0"/>
              <a:t>The environment state for</a:t>
            </a:r>
            <a:br>
              <a:rPr lang="en-US" dirty="0" smtClean="0"/>
            </a:br>
            <a:r>
              <a:rPr lang="en-US" dirty="0" smtClean="0"/>
              <a:t>any word is implicit in the position</a:t>
            </a:r>
            <a:br>
              <a:rPr lang="en-US" dirty="0" smtClean="0"/>
            </a:br>
            <a:r>
              <a:rPr lang="en-US" dirty="0" smtClean="0"/>
              <a:t>of the state</a:t>
            </a:r>
            <a:endParaRPr lang="en-US" dirty="0"/>
          </a:p>
        </p:txBody>
      </p:sp>
    </p:spTree>
    <p:extLst>
      <p:ext uri="{BB962C8B-B14F-4D97-AF65-F5344CB8AC3E}">
        <p14:creationId xmlns:p14="http://schemas.microsoft.com/office/powerpoint/2010/main" val="205503988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Considering the effect of N-gram assumptions</a:t>
            </a:r>
            <a:endParaRPr lang="en-US" b="1" dirty="0">
              <a:solidFill>
                <a:srgbClr val="C00000"/>
              </a:solidFill>
            </a:endParaRPr>
          </a:p>
        </p:txBody>
      </p:sp>
      <p:sp>
        <p:nvSpPr>
          <p:cNvPr id="3" name="Content Placeholder 2"/>
          <p:cNvSpPr>
            <a:spLocks noGrp="1"/>
          </p:cNvSpPr>
          <p:nvPr>
            <p:ph idx="1"/>
          </p:nvPr>
        </p:nvSpPr>
        <p:spPr>
          <a:xfrm>
            <a:off x="457200" y="1905000"/>
            <a:ext cx="8229600" cy="4221163"/>
          </a:xfrm>
        </p:spPr>
        <p:txBody>
          <a:bodyPr/>
          <a:lstStyle/>
          <a:p>
            <a:r>
              <a:rPr lang="en-US" dirty="0" smtClean="0"/>
              <a:t>Lets sequentially consider the effect of the unigram, bigram and higher-order assumptions</a:t>
            </a:r>
            <a:endParaRPr lang="en-US" dirty="0"/>
          </a:p>
        </p:txBody>
      </p:sp>
    </p:spTree>
    <p:extLst>
      <p:ext uri="{BB962C8B-B14F-4D97-AF65-F5344CB8AC3E}">
        <p14:creationId xmlns:p14="http://schemas.microsoft.com/office/powerpoint/2010/main" val="1659767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rgbClr val="C00000"/>
                </a:solidFill>
              </a:rPr>
              <a:t>The Indus Valley Script</a:t>
            </a:r>
            <a:endParaRPr lang="en-US" b="1" dirty="0">
              <a:solidFill>
                <a:srgbClr val="C00000"/>
              </a:solidFill>
            </a:endParaRPr>
          </a:p>
        </p:txBody>
      </p:sp>
      <p:sp>
        <p:nvSpPr>
          <p:cNvPr id="3" name="Content Placeholder 2"/>
          <p:cNvSpPr>
            <a:spLocks noGrp="1"/>
          </p:cNvSpPr>
          <p:nvPr>
            <p:ph idx="1"/>
          </p:nvPr>
        </p:nvSpPr>
        <p:spPr>
          <a:xfrm>
            <a:off x="152400" y="3886200"/>
            <a:ext cx="8763000" cy="2895600"/>
          </a:xfrm>
        </p:spPr>
        <p:txBody>
          <a:bodyPr>
            <a:normAutofit fontScale="70000" lnSpcReduction="20000"/>
          </a:bodyPr>
          <a:lstStyle/>
          <a:p>
            <a:pPr algn="just">
              <a:lnSpc>
                <a:spcPct val="120000"/>
              </a:lnSpc>
            </a:pPr>
            <a:r>
              <a:rPr lang="en-US" dirty="0"/>
              <a:t>The Indus script is made up of partially pictographic signs and human and animal motifs including a puzzling 'unicorn'. These are inscribed on miniature steatite (soapstone) seal stones, terracotta tablets and occasionally on metal. The designs are “little masterpieces of controlled realism, with a monumental strength in one sense out of all proportion to their size and in another entirely related to it”, wrote the best-known excavator of the Indus civilization, Mortimer Wheeler, in 19681</a:t>
            </a:r>
            <a:r>
              <a:rPr lang="en-US" dirty="0" smtClean="0"/>
              <a:t>.</a:t>
            </a:r>
          </a:p>
          <a:p>
            <a:pPr lvl="1">
              <a:lnSpc>
                <a:spcPct val="120000"/>
              </a:lnSpc>
            </a:pPr>
            <a:r>
              <a:rPr lang="en-US" dirty="0" smtClean="0"/>
              <a:t>From Nature, April 2016</a:t>
            </a:r>
            <a:endParaRPr lang="en-US" dirty="0"/>
          </a:p>
        </p:txBody>
      </p:sp>
      <p:pic>
        <p:nvPicPr>
          <p:cNvPr id="4" name="Picture 3"/>
          <p:cNvPicPr>
            <a:picLocks noChangeAspect="1"/>
          </p:cNvPicPr>
          <p:nvPr/>
        </p:nvPicPr>
        <p:blipFill>
          <a:blip r:embed="rId2"/>
          <a:stretch>
            <a:fillRect/>
          </a:stretch>
        </p:blipFill>
        <p:spPr>
          <a:xfrm>
            <a:off x="685800" y="1066800"/>
            <a:ext cx="4037565" cy="2657475"/>
          </a:xfrm>
          <a:prstGeom prst="rect">
            <a:avLst/>
          </a:prstGeom>
        </p:spPr>
      </p:pic>
      <p:pic>
        <p:nvPicPr>
          <p:cNvPr id="5" name="Picture 4"/>
          <p:cNvPicPr>
            <a:picLocks noChangeAspect="1"/>
          </p:cNvPicPr>
          <p:nvPr/>
        </p:nvPicPr>
        <p:blipFill>
          <a:blip r:embed="rId3"/>
          <a:stretch>
            <a:fillRect/>
          </a:stretch>
        </p:blipFill>
        <p:spPr>
          <a:xfrm>
            <a:off x="4951964" y="1101523"/>
            <a:ext cx="3665625" cy="2622751"/>
          </a:xfrm>
          <a:prstGeom prst="rect">
            <a:avLst/>
          </a:prstGeom>
        </p:spPr>
      </p:pic>
    </p:spTree>
    <p:extLst>
      <p:ext uri="{BB962C8B-B14F-4D97-AF65-F5344CB8AC3E}">
        <p14:creationId xmlns:p14="http://schemas.microsoft.com/office/powerpoint/2010/main" val="216324019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ChangeArrowheads="1"/>
          </p:cNvSpPr>
          <p:nvPr/>
        </p:nvSpPr>
        <p:spPr bwMode="auto">
          <a:xfrm>
            <a:off x="266700" y="169863"/>
            <a:ext cx="8280400" cy="339725"/>
          </a:xfrm>
          <a:prstGeom prst="rect">
            <a:avLst/>
          </a:prstGeom>
          <a:solidFill>
            <a:srgbClr val="FFFF66"/>
          </a:solidFill>
          <a:ln w="9525">
            <a:noFill/>
            <a:miter lim="800000"/>
            <a:headEnd/>
            <a:tailEnd/>
          </a:ln>
        </p:spPr>
        <p:txBody>
          <a:bodyPr lIns="92075" tIns="46038" rIns="92075" bIns="46038" anchor="b"/>
          <a:lstStyle/>
          <a:p>
            <a:pPr>
              <a:spcBef>
                <a:spcPct val="0"/>
              </a:spcBef>
              <a:buFontTx/>
              <a:buNone/>
            </a:pPr>
            <a:r>
              <a:rPr lang="en-US" sz="2400" dirty="0">
                <a:solidFill>
                  <a:schemeClr val="tx2"/>
                </a:solidFill>
                <a:latin typeface="Times New Roman" pitchFamily="18" charset="0"/>
              </a:rPr>
              <a:t>The two-word example as a full tree with a </a:t>
            </a:r>
            <a:r>
              <a:rPr lang="en-US" sz="2400" dirty="0">
                <a:solidFill>
                  <a:srgbClr val="0000CC"/>
                </a:solidFill>
                <a:latin typeface="Times New Roman" pitchFamily="18" charset="0"/>
              </a:rPr>
              <a:t>unigram</a:t>
            </a:r>
            <a:r>
              <a:rPr lang="en-US" sz="2400" dirty="0">
                <a:solidFill>
                  <a:schemeClr val="tx2"/>
                </a:solidFill>
                <a:latin typeface="Times New Roman" pitchFamily="18" charset="0"/>
              </a:rPr>
              <a:t> LM</a:t>
            </a:r>
          </a:p>
        </p:txBody>
      </p:sp>
      <p:cxnSp>
        <p:nvCxnSpPr>
          <p:cNvPr id="21508" name="AutoShape 5"/>
          <p:cNvCxnSpPr>
            <a:cxnSpLocks noChangeShapeType="1"/>
            <a:stCxn id="21532" idx="6"/>
            <a:endCxn id="21551" idx="2"/>
          </p:cNvCxnSpPr>
          <p:nvPr/>
        </p:nvCxnSpPr>
        <p:spPr bwMode="auto">
          <a:xfrm>
            <a:off x="6562725" y="3038475"/>
            <a:ext cx="1490663" cy="361950"/>
          </a:xfrm>
          <a:prstGeom prst="straightConnector1">
            <a:avLst/>
          </a:prstGeom>
          <a:noFill/>
          <a:ln w="38100">
            <a:pattFill prst="smCheck">
              <a:fgClr>
                <a:srgbClr val="E47200"/>
              </a:fgClr>
              <a:bgClr>
                <a:srgbClr val="FFFFFF"/>
              </a:bgClr>
            </a:pattFill>
            <a:round/>
            <a:headEnd/>
            <a:tailEnd type="triangle" w="med" len="med"/>
          </a:ln>
        </p:spPr>
      </p:cxnSp>
      <p:cxnSp>
        <p:nvCxnSpPr>
          <p:cNvPr id="21509" name="AutoShape 6"/>
          <p:cNvCxnSpPr>
            <a:cxnSpLocks noChangeShapeType="1"/>
            <a:stCxn id="21526" idx="6"/>
            <a:endCxn id="21551" idx="2"/>
          </p:cNvCxnSpPr>
          <p:nvPr/>
        </p:nvCxnSpPr>
        <p:spPr bwMode="auto">
          <a:xfrm flipV="1">
            <a:off x="4543425" y="3400425"/>
            <a:ext cx="3509963" cy="857250"/>
          </a:xfrm>
          <a:prstGeom prst="straightConnector1">
            <a:avLst/>
          </a:prstGeom>
          <a:noFill/>
          <a:ln w="38100">
            <a:pattFill prst="smCheck">
              <a:fgClr>
                <a:srgbClr val="E47200"/>
              </a:fgClr>
              <a:bgClr>
                <a:srgbClr val="FFFFFF"/>
              </a:bgClr>
            </a:pattFill>
            <a:round/>
            <a:headEnd/>
            <a:tailEnd type="triangle" w="med" len="med"/>
          </a:ln>
        </p:spPr>
      </p:cxnSp>
      <p:cxnSp>
        <p:nvCxnSpPr>
          <p:cNvPr id="21510" name="AutoShape 7"/>
          <p:cNvCxnSpPr>
            <a:cxnSpLocks noChangeShapeType="1"/>
            <a:stCxn id="21529" idx="6"/>
            <a:endCxn id="21551" idx="2"/>
          </p:cNvCxnSpPr>
          <p:nvPr/>
        </p:nvCxnSpPr>
        <p:spPr bwMode="auto">
          <a:xfrm>
            <a:off x="6562725" y="819150"/>
            <a:ext cx="1490663" cy="2581275"/>
          </a:xfrm>
          <a:prstGeom prst="straightConnector1">
            <a:avLst/>
          </a:prstGeom>
          <a:noFill/>
          <a:ln w="38100">
            <a:pattFill prst="smCheck">
              <a:fgClr>
                <a:srgbClr val="E47200"/>
              </a:fgClr>
              <a:bgClr>
                <a:srgbClr val="FFFFFF"/>
              </a:bgClr>
            </a:pattFill>
            <a:round/>
            <a:headEnd/>
            <a:tailEnd type="triangle" w="med" len="med"/>
          </a:ln>
        </p:spPr>
      </p:cxnSp>
      <p:cxnSp>
        <p:nvCxnSpPr>
          <p:cNvPr id="21511" name="AutoShape 8"/>
          <p:cNvCxnSpPr>
            <a:cxnSpLocks noChangeShapeType="1"/>
            <a:stCxn id="21530" idx="6"/>
            <a:endCxn id="21551" idx="2"/>
          </p:cNvCxnSpPr>
          <p:nvPr/>
        </p:nvCxnSpPr>
        <p:spPr bwMode="auto">
          <a:xfrm>
            <a:off x="6562725" y="1571625"/>
            <a:ext cx="1490663" cy="1828800"/>
          </a:xfrm>
          <a:prstGeom prst="straightConnector1">
            <a:avLst/>
          </a:prstGeom>
          <a:noFill/>
          <a:ln w="38100">
            <a:pattFill prst="smCheck">
              <a:fgClr>
                <a:srgbClr val="E47200"/>
              </a:fgClr>
              <a:bgClr>
                <a:srgbClr val="FFFFFF"/>
              </a:bgClr>
            </a:pattFill>
            <a:round/>
            <a:headEnd/>
            <a:tailEnd type="triangle" w="med" len="med"/>
          </a:ln>
        </p:spPr>
      </p:cxnSp>
      <p:cxnSp>
        <p:nvCxnSpPr>
          <p:cNvPr id="21512" name="AutoShape 9"/>
          <p:cNvCxnSpPr>
            <a:cxnSpLocks noChangeShapeType="1"/>
            <a:stCxn id="21531" idx="6"/>
            <a:endCxn id="21551" idx="2"/>
          </p:cNvCxnSpPr>
          <p:nvPr/>
        </p:nvCxnSpPr>
        <p:spPr bwMode="auto">
          <a:xfrm>
            <a:off x="6562725" y="2228850"/>
            <a:ext cx="1490663" cy="1171575"/>
          </a:xfrm>
          <a:prstGeom prst="straightConnector1">
            <a:avLst/>
          </a:prstGeom>
          <a:noFill/>
          <a:ln w="38100">
            <a:pattFill prst="smCheck">
              <a:fgClr>
                <a:srgbClr val="E47200"/>
              </a:fgClr>
              <a:bgClr>
                <a:srgbClr val="FFFFFF"/>
              </a:bgClr>
            </a:pattFill>
            <a:round/>
            <a:headEnd/>
            <a:tailEnd type="triangle" w="med" len="med"/>
          </a:ln>
        </p:spPr>
      </p:cxnSp>
      <p:cxnSp>
        <p:nvCxnSpPr>
          <p:cNvPr id="21513" name="AutoShape 10"/>
          <p:cNvCxnSpPr>
            <a:cxnSpLocks noChangeShapeType="1"/>
            <a:stCxn id="21533" idx="6"/>
            <a:endCxn id="21551" idx="2"/>
          </p:cNvCxnSpPr>
          <p:nvPr/>
        </p:nvCxnSpPr>
        <p:spPr bwMode="auto">
          <a:xfrm flipV="1">
            <a:off x="6562725" y="3400425"/>
            <a:ext cx="1490663" cy="419100"/>
          </a:xfrm>
          <a:prstGeom prst="straightConnector1">
            <a:avLst/>
          </a:prstGeom>
          <a:noFill/>
          <a:ln w="38100">
            <a:pattFill prst="smCheck">
              <a:fgClr>
                <a:srgbClr val="E47200"/>
              </a:fgClr>
              <a:bgClr>
                <a:srgbClr val="FFFFFF"/>
              </a:bgClr>
            </a:pattFill>
            <a:round/>
            <a:headEnd/>
            <a:tailEnd type="triangle" w="med" len="med"/>
          </a:ln>
        </p:spPr>
      </p:cxnSp>
      <p:cxnSp>
        <p:nvCxnSpPr>
          <p:cNvPr id="21514" name="AutoShape 11"/>
          <p:cNvCxnSpPr>
            <a:cxnSpLocks noChangeShapeType="1"/>
            <a:stCxn id="21534" idx="6"/>
            <a:endCxn id="21551" idx="2"/>
          </p:cNvCxnSpPr>
          <p:nvPr/>
        </p:nvCxnSpPr>
        <p:spPr bwMode="auto">
          <a:xfrm flipV="1">
            <a:off x="6562725" y="3400425"/>
            <a:ext cx="1490663" cy="1295400"/>
          </a:xfrm>
          <a:prstGeom prst="straightConnector1">
            <a:avLst/>
          </a:prstGeom>
          <a:noFill/>
          <a:ln w="38100">
            <a:pattFill prst="smCheck">
              <a:fgClr>
                <a:srgbClr val="E47200"/>
              </a:fgClr>
              <a:bgClr>
                <a:srgbClr val="FFFFFF"/>
              </a:bgClr>
            </a:pattFill>
            <a:round/>
            <a:headEnd/>
            <a:tailEnd type="triangle" w="med" len="med"/>
          </a:ln>
        </p:spPr>
      </p:cxnSp>
      <p:cxnSp>
        <p:nvCxnSpPr>
          <p:cNvPr id="21515" name="AutoShape 12"/>
          <p:cNvCxnSpPr>
            <a:cxnSpLocks noChangeShapeType="1"/>
            <a:stCxn id="21535" idx="6"/>
            <a:endCxn id="21551" idx="2"/>
          </p:cNvCxnSpPr>
          <p:nvPr/>
        </p:nvCxnSpPr>
        <p:spPr bwMode="auto">
          <a:xfrm flipV="1">
            <a:off x="6562725" y="3400425"/>
            <a:ext cx="1490663" cy="1952625"/>
          </a:xfrm>
          <a:prstGeom prst="straightConnector1">
            <a:avLst/>
          </a:prstGeom>
          <a:noFill/>
          <a:ln w="38100">
            <a:pattFill prst="smCheck">
              <a:fgClr>
                <a:srgbClr val="E47200"/>
              </a:fgClr>
              <a:bgClr>
                <a:srgbClr val="FFFFFF"/>
              </a:bgClr>
            </a:pattFill>
            <a:round/>
            <a:headEnd/>
            <a:tailEnd type="triangle" w="med" len="med"/>
          </a:ln>
        </p:spPr>
      </p:cxnSp>
      <p:cxnSp>
        <p:nvCxnSpPr>
          <p:cNvPr id="21516" name="AutoShape 13"/>
          <p:cNvCxnSpPr>
            <a:cxnSpLocks noChangeShapeType="1"/>
            <a:stCxn id="21536" idx="6"/>
            <a:endCxn id="21551" idx="2"/>
          </p:cNvCxnSpPr>
          <p:nvPr/>
        </p:nvCxnSpPr>
        <p:spPr bwMode="auto">
          <a:xfrm flipV="1">
            <a:off x="6562725" y="3400425"/>
            <a:ext cx="1490663" cy="2771775"/>
          </a:xfrm>
          <a:prstGeom prst="straightConnector1">
            <a:avLst/>
          </a:prstGeom>
          <a:noFill/>
          <a:ln w="38100">
            <a:pattFill prst="smCheck">
              <a:fgClr>
                <a:srgbClr val="E47200"/>
              </a:fgClr>
              <a:bgClr>
                <a:srgbClr val="FFFFFF"/>
              </a:bgClr>
            </a:pattFill>
            <a:round/>
            <a:headEnd/>
            <a:tailEnd type="triangle" w="med" len="med"/>
          </a:ln>
        </p:spPr>
      </p:cxnSp>
      <p:cxnSp>
        <p:nvCxnSpPr>
          <p:cNvPr id="21517" name="AutoShape 14"/>
          <p:cNvCxnSpPr>
            <a:cxnSpLocks noChangeShapeType="1"/>
            <a:stCxn id="21525" idx="6"/>
            <a:endCxn id="21551" idx="2"/>
          </p:cNvCxnSpPr>
          <p:nvPr/>
        </p:nvCxnSpPr>
        <p:spPr bwMode="auto">
          <a:xfrm>
            <a:off x="4543425" y="2628900"/>
            <a:ext cx="3509963" cy="771525"/>
          </a:xfrm>
          <a:prstGeom prst="straightConnector1">
            <a:avLst/>
          </a:prstGeom>
          <a:noFill/>
          <a:ln w="38100">
            <a:pattFill prst="smCheck">
              <a:fgClr>
                <a:srgbClr val="E47200"/>
              </a:fgClr>
              <a:bgClr>
                <a:srgbClr val="FFFFFF"/>
              </a:bgClr>
            </a:pattFill>
            <a:round/>
            <a:headEnd/>
            <a:tailEnd type="triangle" w="med" len="med"/>
          </a:ln>
        </p:spPr>
      </p:cxnSp>
      <p:cxnSp>
        <p:nvCxnSpPr>
          <p:cNvPr id="21518" name="AutoShape 15"/>
          <p:cNvCxnSpPr>
            <a:cxnSpLocks noChangeShapeType="1"/>
            <a:stCxn id="21527" idx="6"/>
            <a:endCxn id="21551" idx="2"/>
          </p:cNvCxnSpPr>
          <p:nvPr/>
        </p:nvCxnSpPr>
        <p:spPr bwMode="auto">
          <a:xfrm flipV="1">
            <a:off x="4543425" y="3400425"/>
            <a:ext cx="3509963" cy="2362200"/>
          </a:xfrm>
          <a:prstGeom prst="straightConnector1">
            <a:avLst/>
          </a:prstGeom>
          <a:noFill/>
          <a:ln w="38100">
            <a:pattFill prst="smCheck">
              <a:fgClr>
                <a:srgbClr val="E47200"/>
              </a:fgClr>
              <a:bgClr>
                <a:srgbClr val="FFFFFF"/>
              </a:bgClr>
            </a:pattFill>
            <a:round/>
            <a:headEnd/>
            <a:tailEnd type="triangle" w="med" len="med"/>
          </a:ln>
        </p:spPr>
      </p:cxnSp>
      <p:cxnSp>
        <p:nvCxnSpPr>
          <p:cNvPr id="21519" name="AutoShape 16"/>
          <p:cNvCxnSpPr>
            <a:cxnSpLocks noChangeShapeType="1"/>
            <a:stCxn id="21523" idx="6"/>
            <a:endCxn id="21551" idx="2"/>
          </p:cNvCxnSpPr>
          <p:nvPr/>
        </p:nvCxnSpPr>
        <p:spPr bwMode="auto">
          <a:xfrm flipV="1">
            <a:off x="2847975" y="3400425"/>
            <a:ext cx="5205413" cy="1514475"/>
          </a:xfrm>
          <a:prstGeom prst="straightConnector1">
            <a:avLst/>
          </a:prstGeom>
          <a:noFill/>
          <a:ln w="38100">
            <a:pattFill prst="smCheck">
              <a:fgClr>
                <a:srgbClr val="E47200"/>
              </a:fgClr>
              <a:bgClr>
                <a:srgbClr val="FFFFFF"/>
              </a:bgClr>
            </a:pattFill>
            <a:round/>
            <a:headEnd/>
            <a:tailEnd type="triangle" w="med" len="med"/>
          </a:ln>
        </p:spPr>
      </p:cxnSp>
      <p:cxnSp>
        <p:nvCxnSpPr>
          <p:cNvPr id="21520" name="AutoShape 17"/>
          <p:cNvCxnSpPr>
            <a:cxnSpLocks noChangeShapeType="1"/>
            <a:stCxn id="21522" idx="6"/>
            <a:endCxn id="21551" idx="2"/>
          </p:cNvCxnSpPr>
          <p:nvPr/>
        </p:nvCxnSpPr>
        <p:spPr bwMode="auto">
          <a:xfrm>
            <a:off x="2847975" y="1924050"/>
            <a:ext cx="5205413" cy="1476375"/>
          </a:xfrm>
          <a:prstGeom prst="straightConnector1">
            <a:avLst/>
          </a:prstGeom>
          <a:noFill/>
          <a:ln w="38100">
            <a:pattFill prst="smCheck">
              <a:fgClr>
                <a:srgbClr val="E47200"/>
              </a:fgClr>
              <a:bgClr>
                <a:srgbClr val="FFFFFF"/>
              </a:bgClr>
            </a:pattFill>
            <a:round/>
            <a:headEnd/>
            <a:tailEnd type="triangle" w="med" len="med"/>
          </a:ln>
        </p:spPr>
      </p:cxnSp>
      <p:cxnSp>
        <p:nvCxnSpPr>
          <p:cNvPr id="21521" name="AutoShape 18"/>
          <p:cNvCxnSpPr>
            <a:cxnSpLocks noChangeShapeType="1"/>
            <a:stCxn id="21524" idx="6"/>
            <a:endCxn id="21551" idx="2"/>
          </p:cNvCxnSpPr>
          <p:nvPr/>
        </p:nvCxnSpPr>
        <p:spPr bwMode="auto">
          <a:xfrm>
            <a:off x="4543425" y="1228725"/>
            <a:ext cx="3509963" cy="2171700"/>
          </a:xfrm>
          <a:prstGeom prst="straightConnector1">
            <a:avLst/>
          </a:prstGeom>
          <a:noFill/>
          <a:ln w="38100">
            <a:pattFill prst="smCheck">
              <a:fgClr>
                <a:srgbClr val="E47200"/>
              </a:fgClr>
              <a:bgClr>
                <a:srgbClr val="FFFFFF"/>
              </a:bgClr>
            </a:pattFill>
            <a:round/>
            <a:headEnd/>
            <a:tailEnd type="triangle" w="med" len="med"/>
          </a:ln>
        </p:spPr>
      </p:cxnSp>
      <p:sp>
        <p:nvSpPr>
          <p:cNvPr id="21522" name="Oval 19"/>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1523" name="Oval 20"/>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1524" name="Oval 21"/>
          <p:cNvSpPr>
            <a:spLocks noChangeArrowheads="1"/>
          </p:cNvSpPr>
          <p:nvPr/>
        </p:nvSpPr>
        <p:spPr bwMode="auto">
          <a:xfrm>
            <a:off x="3781425" y="10223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1525" name="Oval 22"/>
          <p:cNvSpPr>
            <a:spLocks noChangeArrowheads="1"/>
          </p:cNvSpPr>
          <p:nvPr/>
        </p:nvSpPr>
        <p:spPr bwMode="auto">
          <a:xfrm>
            <a:off x="3781425" y="2422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1526" name="Oval 23"/>
          <p:cNvSpPr>
            <a:spLocks noChangeArrowheads="1"/>
          </p:cNvSpPr>
          <p:nvPr/>
        </p:nvSpPr>
        <p:spPr bwMode="auto">
          <a:xfrm>
            <a:off x="3781425" y="40513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1527" name="Oval 24"/>
          <p:cNvSpPr>
            <a:spLocks noChangeArrowheads="1"/>
          </p:cNvSpPr>
          <p:nvPr/>
        </p:nvSpPr>
        <p:spPr bwMode="auto">
          <a:xfrm>
            <a:off x="3781425" y="5556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1528" name="Oval 25"/>
          <p:cNvSpPr>
            <a:spLocks noChangeArrowheads="1"/>
          </p:cNvSpPr>
          <p:nvPr/>
        </p:nvSpPr>
        <p:spPr bwMode="auto">
          <a:xfrm>
            <a:off x="819150"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sp>
        <p:nvSpPr>
          <p:cNvPr id="21529" name="Oval 26"/>
          <p:cNvSpPr>
            <a:spLocks noChangeArrowheads="1"/>
          </p:cNvSpPr>
          <p:nvPr/>
        </p:nvSpPr>
        <p:spPr bwMode="auto">
          <a:xfrm>
            <a:off x="5800725" y="6127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1530" name="Oval 27"/>
          <p:cNvSpPr>
            <a:spLocks noChangeArrowheads="1"/>
          </p:cNvSpPr>
          <p:nvPr/>
        </p:nvSpPr>
        <p:spPr bwMode="auto">
          <a:xfrm>
            <a:off x="5800725" y="1365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1531" name="Oval 28"/>
          <p:cNvSpPr>
            <a:spLocks noChangeArrowheads="1"/>
          </p:cNvSpPr>
          <p:nvPr/>
        </p:nvSpPr>
        <p:spPr bwMode="auto">
          <a:xfrm>
            <a:off x="5800725" y="20224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1532" name="Oval 29"/>
          <p:cNvSpPr>
            <a:spLocks noChangeArrowheads="1"/>
          </p:cNvSpPr>
          <p:nvPr/>
        </p:nvSpPr>
        <p:spPr bwMode="auto">
          <a:xfrm>
            <a:off x="5800725" y="28321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1533" name="Oval 30"/>
          <p:cNvSpPr>
            <a:spLocks noChangeArrowheads="1"/>
          </p:cNvSpPr>
          <p:nvPr/>
        </p:nvSpPr>
        <p:spPr bwMode="auto">
          <a:xfrm>
            <a:off x="5800725" y="36131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1534" name="Oval 31"/>
          <p:cNvSpPr>
            <a:spLocks noChangeArrowheads="1"/>
          </p:cNvSpPr>
          <p:nvPr/>
        </p:nvSpPr>
        <p:spPr bwMode="auto">
          <a:xfrm>
            <a:off x="5800725" y="44894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1535" name="Oval 32"/>
          <p:cNvSpPr>
            <a:spLocks noChangeArrowheads="1"/>
          </p:cNvSpPr>
          <p:nvPr/>
        </p:nvSpPr>
        <p:spPr bwMode="auto">
          <a:xfrm>
            <a:off x="5800725" y="5146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1536" name="Oval 33"/>
          <p:cNvSpPr>
            <a:spLocks noChangeArrowheads="1"/>
          </p:cNvSpPr>
          <p:nvPr/>
        </p:nvSpPr>
        <p:spPr bwMode="auto">
          <a:xfrm>
            <a:off x="5800725" y="59658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21537" name="AutoShape 34"/>
          <p:cNvCxnSpPr>
            <a:cxnSpLocks noChangeShapeType="1"/>
            <a:stCxn id="21528" idx="7"/>
            <a:endCxn id="21522" idx="3"/>
          </p:cNvCxnSpPr>
          <p:nvPr/>
        </p:nvCxnSpPr>
        <p:spPr bwMode="auto">
          <a:xfrm flipV="1">
            <a:off x="1457325" y="2082800"/>
            <a:ext cx="738188" cy="1157288"/>
          </a:xfrm>
          <a:prstGeom prst="straightConnector1">
            <a:avLst/>
          </a:prstGeom>
          <a:noFill/>
          <a:ln w="19050">
            <a:solidFill>
              <a:schemeClr val="tx1"/>
            </a:solidFill>
            <a:round/>
            <a:headEnd/>
            <a:tailEnd type="triangle" w="med" len="med"/>
          </a:ln>
        </p:spPr>
      </p:cxnSp>
      <p:cxnSp>
        <p:nvCxnSpPr>
          <p:cNvPr id="21538" name="AutoShape 35"/>
          <p:cNvCxnSpPr>
            <a:cxnSpLocks noChangeShapeType="1"/>
            <a:stCxn id="21528" idx="5"/>
            <a:endCxn id="21523" idx="1"/>
          </p:cNvCxnSpPr>
          <p:nvPr/>
        </p:nvCxnSpPr>
        <p:spPr bwMode="auto">
          <a:xfrm>
            <a:off x="1457325" y="3559175"/>
            <a:ext cx="738188" cy="1195388"/>
          </a:xfrm>
          <a:prstGeom prst="straightConnector1">
            <a:avLst/>
          </a:prstGeom>
          <a:noFill/>
          <a:ln w="19050">
            <a:solidFill>
              <a:schemeClr val="tx1"/>
            </a:solidFill>
            <a:round/>
            <a:headEnd/>
            <a:tailEnd type="triangle" w="med" len="med"/>
          </a:ln>
        </p:spPr>
      </p:cxnSp>
      <p:cxnSp>
        <p:nvCxnSpPr>
          <p:cNvPr id="21539" name="AutoShape 36"/>
          <p:cNvCxnSpPr>
            <a:cxnSpLocks noChangeShapeType="1"/>
            <a:stCxn id="21522" idx="7"/>
            <a:endCxn id="21524" idx="2"/>
          </p:cNvCxnSpPr>
          <p:nvPr/>
        </p:nvCxnSpPr>
        <p:spPr bwMode="auto">
          <a:xfrm flipV="1">
            <a:off x="2724150" y="1228725"/>
            <a:ext cx="1042988" cy="534988"/>
          </a:xfrm>
          <a:prstGeom prst="straightConnector1">
            <a:avLst/>
          </a:prstGeom>
          <a:noFill/>
          <a:ln w="19050">
            <a:solidFill>
              <a:schemeClr val="tx1"/>
            </a:solidFill>
            <a:round/>
            <a:headEnd/>
            <a:tailEnd type="triangle" w="med" len="med"/>
          </a:ln>
        </p:spPr>
      </p:cxnSp>
      <p:cxnSp>
        <p:nvCxnSpPr>
          <p:cNvPr id="21540" name="AutoShape 37"/>
          <p:cNvCxnSpPr>
            <a:cxnSpLocks noChangeShapeType="1"/>
            <a:stCxn id="21522" idx="5"/>
            <a:endCxn id="21525" idx="2"/>
          </p:cNvCxnSpPr>
          <p:nvPr/>
        </p:nvCxnSpPr>
        <p:spPr bwMode="auto">
          <a:xfrm>
            <a:off x="2724150" y="2082800"/>
            <a:ext cx="1042988" cy="546100"/>
          </a:xfrm>
          <a:prstGeom prst="straightConnector1">
            <a:avLst/>
          </a:prstGeom>
          <a:noFill/>
          <a:ln w="19050">
            <a:solidFill>
              <a:schemeClr val="tx1"/>
            </a:solidFill>
            <a:round/>
            <a:headEnd/>
            <a:tailEnd type="triangle" w="med" len="med"/>
          </a:ln>
        </p:spPr>
      </p:cxnSp>
      <p:cxnSp>
        <p:nvCxnSpPr>
          <p:cNvPr id="21541" name="AutoShape 38"/>
          <p:cNvCxnSpPr>
            <a:cxnSpLocks noChangeShapeType="1"/>
            <a:stCxn id="21523" idx="7"/>
            <a:endCxn id="21526" idx="2"/>
          </p:cNvCxnSpPr>
          <p:nvPr/>
        </p:nvCxnSpPr>
        <p:spPr bwMode="auto">
          <a:xfrm flipV="1">
            <a:off x="2724150" y="4257675"/>
            <a:ext cx="1042988" cy="496888"/>
          </a:xfrm>
          <a:prstGeom prst="straightConnector1">
            <a:avLst/>
          </a:prstGeom>
          <a:noFill/>
          <a:ln w="19050">
            <a:solidFill>
              <a:schemeClr val="tx1"/>
            </a:solidFill>
            <a:round/>
            <a:headEnd/>
            <a:tailEnd type="triangle" w="med" len="med"/>
          </a:ln>
        </p:spPr>
      </p:cxnSp>
      <p:cxnSp>
        <p:nvCxnSpPr>
          <p:cNvPr id="21542" name="AutoShape 39"/>
          <p:cNvCxnSpPr>
            <a:cxnSpLocks noChangeShapeType="1"/>
            <a:stCxn id="21523" idx="5"/>
            <a:endCxn id="21527" idx="2"/>
          </p:cNvCxnSpPr>
          <p:nvPr/>
        </p:nvCxnSpPr>
        <p:spPr bwMode="auto">
          <a:xfrm>
            <a:off x="2724150" y="5073650"/>
            <a:ext cx="1042988" cy="688975"/>
          </a:xfrm>
          <a:prstGeom prst="straightConnector1">
            <a:avLst/>
          </a:prstGeom>
          <a:noFill/>
          <a:ln w="19050">
            <a:solidFill>
              <a:schemeClr val="tx1"/>
            </a:solidFill>
            <a:round/>
            <a:headEnd/>
            <a:tailEnd type="triangle" w="med" len="med"/>
          </a:ln>
        </p:spPr>
      </p:cxnSp>
      <p:cxnSp>
        <p:nvCxnSpPr>
          <p:cNvPr id="21543" name="AutoShape 40"/>
          <p:cNvCxnSpPr>
            <a:cxnSpLocks noChangeShapeType="1"/>
            <a:stCxn id="21524" idx="7"/>
            <a:endCxn id="21529" idx="2"/>
          </p:cNvCxnSpPr>
          <p:nvPr/>
        </p:nvCxnSpPr>
        <p:spPr bwMode="auto">
          <a:xfrm flipV="1">
            <a:off x="4419600" y="819150"/>
            <a:ext cx="1366838" cy="249238"/>
          </a:xfrm>
          <a:prstGeom prst="straightConnector1">
            <a:avLst/>
          </a:prstGeom>
          <a:noFill/>
          <a:ln w="19050">
            <a:solidFill>
              <a:schemeClr val="tx1"/>
            </a:solidFill>
            <a:round/>
            <a:headEnd/>
            <a:tailEnd type="triangle" w="med" len="med"/>
          </a:ln>
        </p:spPr>
      </p:cxnSp>
      <p:cxnSp>
        <p:nvCxnSpPr>
          <p:cNvPr id="21544" name="AutoShape 41"/>
          <p:cNvCxnSpPr>
            <a:cxnSpLocks noChangeShapeType="1"/>
            <a:stCxn id="21524" idx="5"/>
            <a:endCxn id="21530" idx="2"/>
          </p:cNvCxnSpPr>
          <p:nvPr/>
        </p:nvCxnSpPr>
        <p:spPr bwMode="auto">
          <a:xfrm>
            <a:off x="4419600" y="1387475"/>
            <a:ext cx="1366838" cy="184150"/>
          </a:xfrm>
          <a:prstGeom prst="straightConnector1">
            <a:avLst/>
          </a:prstGeom>
          <a:noFill/>
          <a:ln w="19050">
            <a:solidFill>
              <a:schemeClr val="tx1"/>
            </a:solidFill>
            <a:round/>
            <a:headEnd/>
            <a:tailEnd type="triangle" w="med" len="med"/>
          </a:ln>
        </p:spPr>
      </p:cxnSp>
      <p:cxnSp>
        <p:nvCxnSpPr>
          <p:cNvPr id="21545" name="AutoShape 42"/>
          <p:cNvCxnSpPr>
            <a:cxnSpLocks noChangeShapeType="1"/>
            <a:stCxn id="21525" idx="7"/>
            <a:endCxn id="21531" idx="2"/>
          </p:cNvCxnSpPr>
          <p:nvPr/>
        </p:nvCxnSpPr>
        <p:spPr bwMode="auto">
          <a:xfrm flipV="1">
            <a:off x="4419600" y="2228850"/>
            <a:ext cx="1366838" cy="239713"/>
          </a:xfrm>
          <a:prstGeom prst="straightConnector1">
            <a:avLst/>
          </a:prstGeom>
          <a:noFill/>
          <a:ln w="19050">
            <a:solidFill>
              <a:schemeClr val="tx1"/>
            </a:solidFill>
            <a:round/>
            <a:headEnd/>
            <a:tailEnd type="triangle" w="med" len="med"/>
          </a:ln>
        </p:spPr>
      </p:cxnSp>
      <p:cxnSp>
        <p:nvCxnSpPr>
          <p:cNvPr id="21546" name="AutoShape 43"/>
          <p:cNvCxnSpPr>
            <a:cxnSpLocks noChangeShapeType="1"/>
            <a:stCxn id="21525" idx="5"/>
            <a:endCxn id="21532" idx="2"/>
          </p:cNvCxnSpPr>
          <p:nvPr/>
        </p:nvCxnSpPr>
        <p:spPr bwMode="auto">
          <a:xfrm>
            <a:off x="4419600" y="2787650"/>
            <a:ext cx="1366838" cy="250825"/>
          </a:xfrm>
          <a:prstGeom prst="straightConnector1">
            <a:avLst/>
          </a:prstGeom>
          <a:noFill/>
          <a:ln w="19050">
            <a:solidFill>
              <a:schemeClr val="tx1"/>
            </a:solidFill>
            <a:round/>
            <a:headEnd/>
            <a:tailEnd type="triangle" w="med" len="med"/>
          </a:ln>
        </p:spPr>
      </p:cxnSp>
      <p:cxnSp>
        <p:nvCxnSpPr>
          <p:cNvPr id="21547" name="AutoShape 44"/>
          <p:cNvCxnSpPr>
            <a:cxnSpLocks noChangeShapeType="1"/>
            <a:stCxn id="21526" idx="7"/>
            <a:endCxn id="21533" idx="2"/>
          </p:cNvCxnSpPr>
          <p:nvPr/>
        </p:nvCxnSpPr>
        <p:spPr bwMode="auto">
          <a:xfrm flipV="1">
            <a:off x="4419600" y="3819525"/>
            <a:ext cx="1366838" cy="277813"/>
          </a:xfrm>
          <a:prstGeom prst="straightConnector1">
            <a:avLst/>
          </a:prstGeom>
          <a:noFill/>
          <a:ln w="19050">
            <a:solidFill>
              <a:schemeClr val="tx1"/>
            </a:solidFill>
            <a:round/>
            <a:headEnd/>
            <a:tailEnd type="triangle" w="med" len="med"/>
          </a:ln>
        </p:spPr>
      </p:cxnSp>
      <p:cxnSp>
        <p:nvCxnSpPr>
          <p:cNvPr id="21548" name="AutoShape 45"/>
          <p:cNvCxnSpPr>
            <a:cxnSpLocks noChangeShapeType="1"/>
            <a:stCxn id="21526" idx="5"/>
            <a:endCxn id="21534" idx="2"/>
          </p:cNvCxnSpPr>
          <p:nvPr/>
        </p:nvCxnSpPr>
        <p:spPr bwMode="auto">
          <a:xfrm>
            <a:off x="4419600" y="4416425"/>
            <a:ext cx="1366838" cy="279400"/>
          </a:xfrm>
          <a:prstGeom prst="straightConnector1">
            <a:avLst/>
          </a:prstGeom>
          <a:noFill/>
          <a:ln w="19050">
            <a:solidFill>
              <a:schemeClr val="tx1"/>
            </a:solidFill>
            <a:round/>
            <a:headEnd/>
            <a:tailEnd type="triangle" w="med" len="med"/>
          </a:ln>
        </p:spPr>
      </p:cxnSp>
      <p:cxnSp>
        <p:nvCxnSpPr>
          <p:cNvPr id="21549" name="AutoShape 46"/>
          <p:cNvCxnSpPr>
            <a:cxnSpLocks noChangeShapeType="1"/>
            <a:stCxn id="21527" idx="7"/>
            <a:endCxn id="21535" idx="2"/>
          </p:cNvCxnSpPr>
          <p:nvPr/>
        </p:nvCxnSpPr>
        <p:spPr bwMode="auto">
          <a:xfrm flipV="1">
            <a:off x="4419600" y="5353050"/>
            <a:ext cx="1366838" cy="249238"/>
          </a:xfrm>
          <a:prstGeom prst="straightConnector1">
            <a:avLst/>
          </a:prstGeom>
          <a:noFill/>
          <a:ln w="19050">
            <a:solidFill>
              <a:schemeClr val="tx1"/>
            </a:solidFill>
            <a:round/>
            <a:headEnd/>
            <a:tailEnd type="triangle" w="med" len="med"/>
          </a:ln>
        </p:spPr>
      </p:cxnSp>
      <p:cxnSp>
        <p:nvCxnSpPr>
          <p:cNvPr id="21550" name="AutoShape 47"/>
          <p:cNvCxnSpPr>
            <a:cxnSpLocks noChangeShapeType="1"/>
            <a:stCxn id="21527" idx="5"/>
            <a:endCxn id="21536" idx="2"/>
          </p:cNvCxnSpPr>
          <p:nvPr/>
        </p:nvCxnSpPr>
        <p:spPr bwMode="auto">
          <a:xfrm>
            <a:off x="4419600" y="5921375"/>
            <a:ext cx="1366838" cy="250825"/>
          </a:xfrm>
          <a:prstGeom prst="straightConnector1">
            <a:avLst/>
          </a:prstGeom>
          <a:noFill/>
          <a:ln w="19050">
            <a:solidFill>
              <a:schemeClr val="tx1"/>
            </a:solidFill>
            <a:round/>
            <a:headEnd/>
            <a:tailEnd type="triangle" w="med" len="med"/>
          </a:ln>
        </p:spPr>
      </p:cxnSp>
      <p:sp>
        <p:nvSpPr>
          <p:cNvPr id="21551" name="Oval 48"/>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1552" name="AutoShape 49"/>
          <p:cNvCxnSpPr>
            <a:cxnSpLocks noChangeShapeType="1"/>
            <a:stCxn id="21529" idx="6"/>
          </p:cNvCxnSpPr>
          <p:nvPr/>
        </p:nvCxnSpPr>
        <p:spPr bwMode="auto">
          <a:xfrm flipV="1">
            <a:off x="6562725" y="495300"/>
            <a:ext cx="828675" cy="323850"/>
          </a:xfrm>
          <a:prstGeom prst="straightConnector1">
            <a:avLst/>
          </a:prstGeom>
          <a:noFill/>
          <a:ln w="19050">
            <a:solidFill>
              <a:schemeClr val="tx1"/>
            </a:solidFill>
            <a:prstDash val="dash"/>
            <a:round/>
            <a:headEnd/>
            <a:tailEnd type="triangle" w="med" len="med"/>
          </a:ln>
        </p:spPr>
      </p:cxnSp>
      <p:cxnSp>
        <p:nvCxnSpPr>
          <p:cNvPr id="21553" name="AutoShape 50"/>
          <p:cNvCxnSpPr>
            <a:cxnSpLocks noChangeShapeType="1"/>
          </p:cNvCxnSpPr>
          <p:nvPr/>
        </p:nvCxnSpPr>
        <p:spPr bwMode="auto">
          <a:xfrm flipV="1">
            <a:off x="6562725" y="1238250"/>
            <a:ext cx="828675" cy="323850"/>
          </a:xfrm>
          <a:prstGeom prst="straightConnector1">
            <a:avLst/>
          </a:prstGeom>
          <a:noFill/>
          <a:ln w="19050">
            <a:solidFill>
              <a:schemeClr val="tx1"/>
            </a:solidFill>
            <a:prstDash val="dash"/>
            <a:round/>
            <a:headEnd/>
            <a:tailEnd type="triangle" w="med" len="med"/>
          </a:ln>
        </p:spPr>
      </p:cxnSp>
      <p:cxnSp>
        <p:nvCxnSpPr>
          <p:cNvPr id="21554" name="AutoShape 51"/>
          <p:cNvCxnSpPr>
            <a:cxnSpLocks noChangeShapeType="1"/>
          </p:cNvCxnSpPr>
          <p:nvPr/>
        </p:nvCxnSpPr>
        <p:spPr bwMode="auto">
          <a:xfrm flipV="1">
            <a:off x="6562725" y="1895475"/>
            <a:ext cx="828675" cy="323850"/>
          </a:xfrm>
          <a:prstGeom prst="straightConnector1">
            <a:avLst/>
          </a:prstGeom>
          <a:noFill/>
          <a:ln w="19050">
            <a:solidFill>
              <a:schemeClr val="tx1"/>
            </a:solidFill>
            <a:prstDash val="dash"/>
            <a:round/>
            <a:headEnd/>
            <a:tailEnd type="triangle" w="med" len="med"/>
          </a:ln>
        </p:spPr>
      </p:cxnSp>
      <p:cxnSp>
        <p:nvCxnSpPr>
          <p:cNvPr id="21555" name="AutoShape 52"/>
          <p:cNvCxnSpPr>
            <a:cxnSpLocks noChangeShapeType="1"/>
          </p:cNvCxnSpPr>
          <p:nvPr/>
        </p:nvCxnSpPr>
        <p:spPr bwMode="auto">
          <a:xfrm flipV="1">
            <a:off x="6562725" y="2705100"/>
            <a:ext cx="828675" cy="323850"/>
          </a:xfrm>
          <a:prstGeom prst="straightConnector1">
            <a:avLst/>
          </a:prstGeom>
          <a:noFill/>
          <a:ln w="19050">
            <a:solidFill>
              <a:schemeClr val="tx1"/>
            </a:solidFill>
            <a:prstDash val="dash"/>
            <a:round/>
            <a:headEnd/>
            <a:tailEnd type="triangle" w="med" len="med"/>
          </a:ln>
        </p:spPr>
      </p:cxnSp>
      <p:cxnSp>
        <p:nvCxnSpPr>
          <p:cNvPr id="21556" name="AutoShape 53"/>
          <p:cNvCxnSpPr>
            <a:cxnSpLocks noChangeShapeType="1"/>
          </p:cNvCxnSpPr>
          <p:nvPr/>
        </p:nvCxnSpPr>
        <p:spPr bwMode="auto">
          <a:xfrm flipV="1">
            <a:off x="6562725" y="3486150"/>
            <a:ext cx="828675" cy="323850"/>
          </a:xfrm>
          <a:prstGeom prst="straightConnector1">
            <a:avLst/>
          </a:prstGeom>
          <a:noFill/>
          <a:ln w="19050">
            <a:solidFill>
              <a:schemeClr val="tx1"/>
            </a:solidFill>
            <a:prstDash val="dash"/>
            <a:round/>
            <a:headEnd/>
            <a:tailEnd type="triangle" w="med" len="med"/>
          </a:ln>
        </p:spPr>
      </p:cxnSp>
      <p:cxnSp>
        <p:nvCxnSpPr>
          <p:cNvPr id="21557" name="AutoShape 54"/>
          <p:cNvCxnSpPr>
            <a:cxnSpLocks noChangeShapeType="1"/>
          </p:cNvCxnSpPr>
          <p:nvPr/>
        </p:nvCxnSpPr>
        <p:spPr bwMode="auto">
          <a:xfrm flipV="1">
            <a:off x="6562725" y="4343400"/>
            <a:ext cx="828675" cy="323850"/>
          </a:xfrm>
          <a:prstGeom prst="straightConnector1">
            <a:avLst/>
          </a:prstGeom>
          <a:noFill/>
          <a:ln w="19050">
            <a:solidFill>
              <a:schemeClr val="tx1"/>
            </a:solidFill>
            <a:prstDash val="dash"/>
            <a:round/>
            <a:headEnd/>
            <a:tailEnd type="triangle" w="med" len="med"/>
          </a:ln>
        </p:spPr>
      </p:cxnSp>
      <p:cxnSp>
        <p:nvCxnSpPr>
          <p:cNvPr id="21558" name="AutoShape 55"/>
          <p:cNvCxnSpPr>
            <a:cxnSpLocks noChangeShapeType="1"/>
          </p:cNvCxnSpPr>
          <p:nvPr/>
        </p:nvCxnSpPr>
        <p:spPr bwMode="auto">
          <a:xfrm flipV="1">
            <a:off x="6562725" y="5010150"/>
            <a:ext cx="828675" cy="323850"/>
          </a:xfrm>
          <a:prstGeom prst="straightConnector1">
            <a:avLst/>
          </a:prstGeom>
          <a:noFill/>
          <a:ln w="19050">
            <a:solidFill>
              <a:schemeClr val="tx1"/>
            </a:solidFill>
            <a:prstDash val="dash"/>
            <a:round/>
            <a:headEnd/>
            <a:tailEnd type="triangle" w="med" len="med"/>
          </a:ln>
        </p:spPr>
      </p:cxnSp>
      <p:cxnSp>
        <p:nvCxnSpPr>
          <p:cNvPr id="21559" name="AutoShape 56"/>
          <p:cNvCxnSpPr>
            <a:cxnSpLocks noChangeShapeType="1"/>
          </p:cNvCxnSpPr>
          <p:nvPr/>
        </p:nvCxnSpPr>
        <p:spPr bwMode="auto">
          <a:xfrm flipV="1">
            <a:off x="6562725" y="5829300"/>
            <a:ext cx="828675" cy="323850"/>
          </a:xfrm>
          <a:prstGeom prst="straightConnector1">
            <a:avLst/>
          </a:prstGeom>
          <a:noFill/>
          <a:ln w="19050">
            <a:solidFill>
              <a:schemeClr val="tx1"/>
            </a:solidFill>
            <a:prstDash val="dash"/>
            <a:round/>
            <a:headEnd/>
            <a:tailEnd type="triangle" w="med" len="med"/>
          </a:ln>
        </p:spPr>
      </p:cxnSp>
      <p:cxnSp>
        <p:nvCxnSpPr>
          <p:cNvPr id="21560" name="AutoShape 57"/>
          <p:cNvCxnSpPr>
            <a:cxnSpLocks noChangeShapeType="1"/>
            <a:stCxn id="21529" idx="6"/>
          </p:cNvCxnSpPr>
          <p:nvPr/>
        </p:nvCxnSpPr>
        <p:spPr bwMode="auto">
          <a:xfrm>
            <a:off x="6562725" y="819150"/>
            <a:ext cx="800100" cy="180975"/>
          </a:xfrm>
          <a:prstGeom prst="straightConnector1">
            <a:avLst/>
          </a:prstGeom>
          <a:noFill/>
          <a:ln w="19050">
            <a:solidFill>
              <a:schemeClr val="tx1"/>
            </a:solidFill>
            <a:prstDash val="dash"/>
            <a:round/>
            <a:headEnd/>
            <a:tailEnd type="triangle" w="med" len="med"/>
          </a:ln>
        </p:spPr>
      </p:cxnSp>
      <p:cxnSp>
        <p:nvCxnSpPr>
          <p:cNvPr id="21561" name="AutoShape 58"/>
          <p:cNvCxnSpPr>
            <a:cxnSpLocks noChangeShapeType="1"/>
          </p:cNvCxnSpPr>
          <p:nvPr/>
        </p:nvCxnSpPr>
        <p:spPr bwMode="auto">
          <a:xfrm>
            <a:off x="6562725" y="1571625"/>
            <a:ext cx="800100" cy="180975"/>
          </a:xfrm>
          <a:prstGeom prst="straightConnector1">
            <a:avLst/>
          </a:prstGeom>
          <a:noFill/>
          <a:ln w="19050">
            <a:solidFill>
              <a:schemeClr val="tx1"/>
            </a:solidFill>
            <a:prstDash val="dash"/>
            <a:round/>
            <a:headEnd/>
            <a:tailEnd type="triangle" w="med" len="med"/>
          </a:ln>
        </p:spPr>
      </p:cxnSp>
      <p:cxnSp>
        <p:nvCxnSpPr>
          <p:cNvPr id="21562" name="AutoShape 59"/>
          <p:cNvCxnSpPr>
            <a:cxnSpLocks noChangeShapeType="1"/>
          </p:cNvCxnSpPr>
          <p:nvPr/>
        </p:nvCxnSpPr>
        <p:spPr bwMode="auto">
          <a:xfrm>
            <a:off x="6562725" y="2238375"/>
            <a:ext cx="800100" cy="180975"/>
          </a:xfrm>
          <a:prstGeom prst="straightConnector1">
            <a:avLst/>
          </a:prstGeom>
          <a:noFill/>
          <a:ln w="19050">
            <a:solidFill>
              <a:schemeClr val="tx1"/>
            </a:solidFill>
            <a:prstDash val="dash"/>
            <a:round/>
            <a:headEnd/>
            <a:tailEnd type="triangle" w="med" len="med"/>
          </a:ln>
        </p:spPr>
      </p:cxnSp>
      <p:cxnSp>
        <p:nvCxnSpPr>
          <p:cNvPr id="21563" name="AutoShape 60"/>
          <p:cNvCxnSpPr>
            <a:cxnSpLocks noChangeShapeType="1"/>
          </p:cNvCxnSpPr>
          <p:nvPr/>
        </p:nvCxnSpPr>
        <p:spPr bwMode="auto">
          <a:xfrm>
            <a:off x="6562725" y="3038475"/>
            <a:ext cx="800100" cy="180975"/>
          </a:xfrm>
          <a:prstGeom prst="straightConnector1">
            <a:avLst/>
          </a:prstGeom>
          <a:noFill/>
          <a:ln w="19050">
            <a:solidFill>
              <a:schemeClr val="tx1"/>
            </a:solidFill>
            <a:prstDash val="dash"/>
            <a:round/>
            <a:headEnd/>
            <a:tailEnd type="triangle" w="med" len="med"/>
          </a:ln>
        </p:spPr>
      </p:cxnSp>
      <p:cxnSp>
        <p:nvCxnSpPr>
          <p:cNvPr id="21564" name="AutoShape 61"/>
          <p:cNvCxnSpPr>
            <a:cxnSpLocks noChangeShapeType="1"/>
          </p:cNvCxnSpPr>
          <p:nvPr/>
        </p:nvCxnSpPr>
        <p:spPr bwMode="auto">
          <a:xfrm>
            <a:off x="6562725" y="3810000"/>
            <a:ext cx="800100" cy="180975"/>
          </a:xfrm>
          <a:prstGeom prst="straightConnector1">
            <a:avLst/>
          </a:prstGeom>
          <a:noFill/>
          <a:ln w="19050">
            <a:solidFill>
              <a:schemeClr val="tx1"/>
            </a:solidFill>
            <a:prstDash val="dash"/>
            <a:round/>
            <a:headEnd/>
            <a:tailEnd type="triangle" w="med" len="med"/>
          </a:ln>
        </p:spPr>
      </p:cxnSp>
      <p:cxnSp>
        <p:nvCxnSpPr>
          <p:cNvPr id="21565" name="AutoShape 62"/>
          <p:cNvCxnSpPr>
            <a:cxnSpLocks noChangeShapeType="1"/>
          </p:cNvCxnSpPr>
          <p:nvPr/>
        </p:nvCxnSpPr>
        <p:spPr bwMode="auto">
          <a:xfrm>
            <a:off x="6562725" y="4667250"/>
            <a:ext cx="800100" cy="180975"/>
          </a:xfrm>
          <a:prstGeom prst="straightConnector1">
            <a:avLst/>
          </a:prstGeom>
          <a:noFill/>
          <a:ln w="19050">
            <a:solidFill>
              <a:schemeClr val="tx1"/>
            </a:solidFill>
            <a:prstDash val="dash"/>
            <a:round/>
            <a:headEnd/>
            <a:tailEnd type="triangle" w="med" len="med"/>
          </a:ln>
        </p:spPr>
      </p:cxnSp>
      <p:cxnSp>
        <p:nvCxnSpPr>
          <p:cNvPr id="21566" name="AutoShape 63"/>
          <p:cNvCxnSpPr>
            <a:cxnSpLocks noChangeShapeType="1"/>
          </p:cNvCxnSpPr>
          <p:nvPr/>
        </p:nvCxnSpPr>
        <p:spPr bwMode="auto">
          <a:xfrm>
            <a:off x="6562725" y="5324475"/>
            <a:ext cx="800100" cy="180975"/>
          </a:xfrm>
          <a:prstGeom prst="straightConnector1">
            <a:avLst/>
          </a:prstGeom>
          <a:noFill/>
          <a:ln w="19050">
            <a:solidFill>
              <a:schemeClr val="tx1"/>
            </a:solidFill>
            <a:prstDash val="dash"/>
            <a:round/>
            <a:headEnd/>
            <a:tailEnd type="triangle" w="med" len="med"/>
          </a:ln>
        </p:spPr>
      </p:cxnSp>
      <p:cxnSp>
        <p:nvCxnSpPr>
          <p:cNvPr id="21567" name="AutoShape 64"/>
          <p:cNvCxnSpPr>
            <a:cxnSpLocks noChangeShapeType="1"/>
          </p:cNvCxnSpPr>
          <p:nvPr/>
        </p:nvCxnSpPr>
        <p:spPr bwMode="auto">
          <a:xfrm>
            <a:off x="6562725" y="6162675"/>
            <a:ext cx="800100" cy="180975"/>
          </a:xfrm>
          <a:prstGeom prst="straightConnector1">
            <a:avLst/>
          </a:prstGeom>
          <a:noFill/>
          <a:ln w="19050">
            <a:solidFill>
              <a:schemeClr val="tx1"/>
            </a:solidFill>
            <a:prstDash val="dash"/>
            <a:round/>
            <a:headEnd/>
            <a:tailEnd type="triangle" w="med" len="med"/>
          </a:ln>
        </p:spPr>
      </p:cxnSp>
      <p:cxnSp>
        <p:nvCxnSpPr>
          <p:cNvPr id="21568" name="AutoShape 65"/>
          <p:cNvCxnSpPr>
            <a:cxnSpLocks noChangeShapeType="1"/>
            <a:stCxn id="21528" idx="6"/>
            <a:endCxn id="21551" idx="2"/>
          </p:cNvCxnSpPr>
          <p:nvPr/>
        </p:nvCxnSpPr>
        <p:spPr bwMode="auto">
          <a:xfrm>
            <a:off x="1581150" y="3400425"/>
            <a:ext cx="6472238" cy="0"/>
          </a:xfrm>
          <a:prstGeom prst="straightConnector1">
            <a:avLst/>
          </a:prstGeom>
          <a:noFill/>
          <a:ln w="38100">
            <a:pattFill prst="smCheck">
              <a:fgClr>
                <a:srgbClr val="E47200"/>
              </a:fgClr>
              <a:bgClr>
                <a:srgbClr val="FFFFFF"/>
              </a:bgClr>
            </a:pattFill>
            <a:round/>
            <a:headEnd/>
            <a:tailEnd type="triangle" w="med" len="med"/>
          </a:ln>
        </p:spPr>
      </p:cxnSp>
      <p:sp>
        <p:nvSpPr>
          <p:cNvPr id="21569" name="Text Box 66"/>
          <p:cNvSpPr txBox="1">
            <a:spLocks noChangeArrowheads="1"/>
          </p:cNvSpPr>
          <p:nvPr/>
        </p:nvSpPr>
        <p:spPr bwMode="auto">
          <a:xfrm rot="-3448177">
            <a:off x="1367631" y="2432844"/>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1570" name="Text Box 67"/>
          <p:cNvSpPr txBox="1">
            <a:spLocks noChangeArrowheads="1"/>
          </p:cNvSpPr>
          <p:nvPr/>
        </p:nvSpPr>
        <p:spPr bwMode="auto">
          <a:xfrm rot="-1640041">
            <a:off x="2822575" y="1230313"/>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1571" name="Text Box 68"/>
          <p:cNvSpPr txBox="1">
            <a:spLocks noChangeArrowheads="1"/>
          </p:cNvSpPr>
          <p:nvPr/>
        </p:nvSpPr>
        <p:spPr bwMode="auto">
          <a:xfrm rot="-649443">
            <a:off x="4649788" y="68738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1572" name="Text Box 69"/>
          <p:cNvSpPr txBox="1">
            <a:spLocks noChangeArrowheads="1"/>
          </p:cNvSpPr>
          <p:nvPr/>
        </p:nvSpPr>
        <p:spPr bwMode="auto">
          <a:xfrm rot="1918421">
            <a:off x="5019675" y="1706563"/>
            <a:ext cx="608013"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a:t>
            </a:r>
          </a:p>
        </p:txBody>
      </p:sp>
      <p:sp>
        <p:nvSpPr>
          <p:cNvPr id="21573" name="Text Box 70"/>
          <p:cNvSpPr txBox="1">
            <a:spLocks noChangeArrowheads="1"/>
          </p:cNvSpPr>
          <p:nvPr/>
        </p:nvSpPr>
        <p:spPr bwMode="auto">
          <a:xfrm rot="400625">
            <a:off x="4795838" y="123983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1574" name="Text Box 71"/>
          <p:cNvSpPr txBox="1">
            <a:spLocks noChangeArrowheads="1"/>
          </p:cNvSpPr>
          <p:nvPr/>
        </p:nvSpPr>
        <p:spPr bwMode="auto">
          <a:xfrm rot="-649443">
            <a:off x="4649788" y="2106613"/>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1575" name="Text Box 72"/>
          <p:cNvSpPr txBox="1">
            <a:spLocks noChangeArrowheads="1"/>
          </p:cNvSpPr>
          <p:nvPr/>
        </p:nvSpPr>
        <p:spPr bwMode="auto">
          <a:xfrm rot="-649443">
            <a:off x="4649788" y="3725863"/>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1576" name="Text Box 73"/>
          <p:cNvSpPr txBox="1">
            <a:spLocks noChangeArrowheads="1"/>
          </p:cNvSpPr>
          <p:nvPr/>
        </p:nvSpPr>
        <p:spPr bwMode="auto">
          <a:xfrm rot="-649443">
            <a:off x="4640263" y="5249863"/>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1577" name="Text Box 74"/>
          <p:cNvSpPr txBox="1">
            <a:spLocks noChangeArrowheads="1"/>
          </p:cNvSpPr>
          <p:nvPr/>
        </p:nvSpPr>
        <p:spPr bwMode="auto">
          <a:xfrm rot="558571">
            <a:off x="4681538" y="287813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1578" name="Text Box 75"/>
          <p:cNvSpPr txBox="1">
            <a:spLocks noChangeArrowheads="1"/>
          </p:cNvSpPr>
          <p:nvPr/>
        </p:nvSpPr>
        <p:spPr bwMode="auto">
          <a:xfrm rot="794784">
            <a:off x="4645025" y="4525963"/>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1579" name="Text Box 76"/>
          <p:cNvSpPr txBox="1">
            <a:spLocks noChangeArrowheads="1"/>
          </p:cNvSpPr>
          <p:nvPr/>
        </p:nvSpPr>
        <p:spPr bwMode="auto">
          <a:xfrm rot="558280">
            <a:off x="4681538" y="602138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1580" name="Text Box 77"/>
          <p:cNvSpPr txBox="1">
            <a:spLocks noChangeArrowheads="1"/>
          </p:cNvSpPr>
          <p:nvPr/>
        </p:nvSpPr>
        <p:spPr bwMode="auto">
          <a:xfrm rot="-1482033">
            <a:off x="2736850" y="4297363"/>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1581" name="Text Box 78"/>
          <p:cNvSpPr txBox="1">
            <a:spLocks noChangeArrowheads="1"/>
          </p:cNvSpPr>
          <p:nvPr/>
        </p:nvSpPr>
        <p:spPr bwMode="auto">
          <a:xfrm rot="1650257">
            <a:off x="2701925" y="226853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1582" name="Text Box 79"/>
          <p:cNvSpPr txBox="1">
            <a:spLocks noChangeArrowheads="1"/>
          </p:cNvSpPr>
          <p:nvPr/>
        </p:nvSpPr>
        <p:spPr bwMode="auto">
          <a:xfrm rot="2005091">
            <a:off x="2787650" y="5345113"/>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1583" name="Text Box 80"/>
          <p:cNvSpPr txBox="1">
            <a:spLocks noChangeArrowheads="1"/>
          </p:cNvSpPr>
          <p:nvPr/>
        </p:nvSpPr>
        <p:spPr bwMode="auto">
          <a:xfrm rot="3369586">
            <a:off x="1313656" y="4004469"/>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1584" name="Text Box 81"/>
          <p:cNvSpPr txBox="1">
            <a:spLocks noChangeArrowheads="1"/>
          </p:cNvSpPr>
          <p:nvPr/>
        </p:nvSpPr>
        <p:spPr bwMode="auto">
          <a:xfrm>
            <a:off x="3281363" y="3103563"/>
            <a:ext cx="608012"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a:t>
            </a:r>
          </a:p>
        </p:txBody>
      </p:sp>
    </p:spTree>
    <p:extLst>
      <p:ext uri="{BB962C8B-B14F-4D97-AF65-F5344CB8AC3E}">
        <p14:creationId xmlns:p14="http://schemas.microsoft.com/office/powerpoint/2010/main" val="2388278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530" name="AutoShape 2"/>
          <p:cNvCxnSpPr>
            <a:cxnSpLocks noChangeShapeType="1"/>
            <a:stCxn id="22615" idx="6"/>
            <a:endCxn id="22572" idx="2"/>
          </p:cNvCxnSpPr>
          <p:nvPr/>
        </p:nvCxnSpPr>
        <p:spPr bwMode="auto">
          <a:xfrm>
            <a:off x="6972300" y="3033713"/>
            <a:ext cx="1081088" cy="366712"/>
          </a:xfrm>
          <a:prstGeom prst="straightConnector1">
            <a:avLst/>
          </a:prstGeom>
          <a:noFill/>
          <a:ln w="38100">
            <a:pattFill prst="smCheck">
              <a:fgClr>
                <a:srgbClr val="E47200"/>
              </a:fgClr>
              <a:bgClr>
                <a:srgbClr val="FFFFFF"/>
              </a:bgClr>
            </a:pattFill>
            <a:round/>
            <a:headEnd/>
            <a:tailEnd type="triangle" w="med" len="med"/>
          </a:ln>
        </p:spPr>
      </p:cxnSp>
      <p:cxnSp>
        <p:nvCxnSpPr>
          <p:cNvPr id="22531" name="AutoShape 3"/>
          <p:cNvCxnSpPr>
            <a:cxnSpLocks noChangeShapeType="1"/>
            <a:stCxn id="22610" idx="6"/>
            <a:endCxn id="22572" idx="2"/>
          </p:cNvCxnSpPr>
          <p:nvPr/>
        </p:nvCxnSpPr>
        <p:spPr bwMode="auto">
          <a:xfrm flipV="1">
            <a:off x="4929188" y="3400425"/>
            <a:ext cx="3124200" cy="852488"/>
          </a:xfrm>
          <a:prstGeom prst="straightConnector1">
            <a:avLst/>
          </a:prstGeom>
          <a:noFill/>
          <a:ln w="38100">
            <a:pattFill prst="smCheck">
              <a:fgClr>
                <a:srgbClr val="E47200"/>
              </a:fgClr>
              <a:bgClr>
                <a:srgbClr val="FFFFFF"/>
              </a:bgClr>
            </a:pattFill>
            <a:round/>
            <a:headEnd/>
            <a:tailEnd type="triangle" w="med" len="med"/>
          </a:ln>
        </p:spPr>
      </p:cxnSp>
      <p:cxnSp>
        <p:nvCxnSpPr>
          <p:cNvPr id="22532" name="AutoShape 4"/>
          <p:cNvCxnSpPr>
            <a:cxnSpLocks noChangeShapeType="1"/>
            <a:stCxn id="22612" idx="5"/>
            <a:endCxn id="22572" idx="2"/>
          </p:cNvCxnSpPr>
          <p:nvPr/>
        </p:nvCxnSpPr>
        <p:spPr bwMode="auto">
          <a:xfrm>
            <a:off x="6943725" y="885825"/>
            <a:ext cx="1109663" cy="2514600"/>
          </a:xfrm>
          <a:prstGeom prst="straightConnector1">
            <a:avLst/>
          </a:prstGeom>
          <a:noFill/>
          <a:ln w="38100">
            <a:pattFill prst="smCheck">
              <a:fgClr>
                <a:srgbClr val="E47200"/>
              </a:fgClr>
              <a:bgClr>
                <a:srgbClr val="FFFFFF"/>
              </a:bgClr>
            </a:pattFill>
            <a:round/>
            <a:headEnd/>
            <a:tailEnd type="triangle" w="med" len="med"/>
          </a:ln>
        </p:spPr>
      </p:cxnSp>
      <p:cxnSp>
        <p:nvCxnSpPr>
          <p:cNvPr id="22533" name="AutoShape 5"/>
          <p:cNvCxnSpPr>
            <a:cxnSpLocks noChangeShapeType="1"/>
            <a:stCxn id="22613" idx="5"/>
            <a:endCxn id="22572" idx="2"/>
          </p:cNvCxnSpPr>
          <p:nvPr/>
        </p:nvCxnSpPr>
        <p:spPr bwMode="auto">
          <a:xfrm>
            <a:off x="6943725" y="1638300"/>
            <a:ext cx="1109663" cy="1762125"/>
          </a:xfrm>
          <a:prstGeom prst="straightConnector1">
            <a:avLst/>
          </a:prstGeom>
          <a:noFill/>
          <a:ln w="38100">
            <a:pattFill prst="smCheck">
              <a:fgClr>
                <a:srgbClr val="E47200"/>
              </a:fgClr>
              <a:bgClr>
                <a:srgbClr val="FFFFFF"/>
              </a:bgClr>
            </a:pattFill>
            <a:round/>
            <a:headEnd/>
            <a:tailEnd type="triangle" w="med" len="med"/>
          </a:ln>
        </p:spPr>
      </p:cxnSp>
      <p:cxnSp>
        <p:nvCxnSpPr>
          <p:cNvPr id="22534" name="AutoShape 6"/>
          <p:cNvCxnSpPr>
            <a:cxnSpLocks noChangeShapeType="1"/>
            <a:stCxn id="22614" idx="5"/>
            <a:endCxn id="22572" idx="2"/>
          </p:cNvCxnSpPr>
          <p:nvPr/>
        </p:nvCxnSpPr>
        <p:spPr bwMode="auto">
          <a:xfrm>
            <a:off x="6943725" y="2305050"/>
            <a:ext cx="1109663" cy="1095375"/>
          </a:xfrm>
          <a:prstGeom prst="straightConnector1">
            <a:avLst/>
          </a:prstGeom>
          <a:noFill/>
          <a:ln w="38100">
            <a:pattFill prst="smCheck">
              <a:fgClr>
                <a:srgbClr val="E47200"/>
              </a:fgClr>
              <a:bgClr>
                <a:srgbClr val="FFFFFF"/>
              </a:bgClr>
            </a:pattFill>
            <a:round/>
            <a:headEnd/>
            <a:tailEnd type="triangle" w="med" len="med"/>
          </a:ln>
        </p:spPr>
      </p:cxnSp>
      <p:cxnSp>
        <p:nvCxnSpPr>
          <p:cNvPr id="22535" name="AutoShape 7"/>
          <p:cNvCxnSpPr>
            <a:cxnSpLocks noChangeShapeType="1"/>
            <a:stCxn id="22554" idx="6"/>
            <a:endCxn id="22572" idx="2"/>
          </p:cNvCxnSpPr>
          <p:nvPr/>
        </p:nvCxnSpPr>
        <p:spPr bwMode="auto">
          <a:xfrm flipV="1">
            <a:off x="6562725" y="3400425"/>
            <a:ext cx="1490663" cy="419100"/>
          </a:xfrm>
          <a:prstGeom prst="straightConnector1">
            <a:avLst/>
          </a:prstGeom>
          <a:noFill/>
          <a:ln w="38100">
            <a:pattFill prst="smCheck">
              <a:fgClr>
                <a:srgbClr val="E47200"/>
              </a:fgClr>
              <a:bgClr>
                <a:srgbClr val="FFFFFF"/>
              </a:bgClr>
            </a:pattFill>
            <a:round/>
            <a:headEnd/>
            <a:tailEnd type="triangle" w="med" len="med"/>
          </a:ln>
        </p:spPr>
      </p:cxnSp>
      <p:cxnSp>
        <p:nvCxnSpPr>
          <p:cNvPr id="22536" name="AutoShape 8"/>
          <p:cNvCxnSpPr>
            <a:cxnSpLocks noChangeShapeType="1"/>
            <a:stCxn id="22617" idx="7"/>
            <a:endCxn id="22572" idx="2"/>
          </p:cNvCxnSpPr>
          <p:nvPr/>
        </p:nvCxnSpPr>
        <p:spPr bwMode="auto">
          <a:xfrm flipV="1">
            <a:off x="6943725" y="3400425"/>
            <a:ext cx="1109663" cy="1219200"/>
          </a:xfrm>
          <a:prstGeom prst="straightConnector1">
            <a:avLst/>
          </a:prstGeom>
          <a:noFill/>
          <a:ln w="38100">
            <a:pattFill prst="smCheck">
              <a:fgClr>
                <a:srgbClr val="E47200"/>
              </a:fgClr>
              <a:bgClr>
                <a:srgbClr val="FFFFFF"/>
              </a:bgClr>
            </a:pattFill>
            <a:round/>
            <a:headEnd/>
            <a:tailEnd type="triangle" w="med" len="med"/>
          </a:ln>
        </p:spPr>
      </p:cxnSp>
      <p:cxnSp>
        <p:nvCxnSpPr>
          <p:cNvPr id="22537" name="AutoShape 9"/>
          <p:cNvCxnSpPr>
            <a:cxnSpLocks noChangeShapeType="1"/>
            <a:stCxn id="22618" idx="7"/>
            <a:endCxn id="22572" idx="2"/>
          </p:cNvCxnSpPr>
          <p:nvPr/>
        </p:nvCxnSpPr>
        <p:spPr bwMode="auto">
          <a:xfrm flipV="1">
            <a:off x="6943725" y="3400425"/>
            <a:ext cx="1109663" cy="1876425"/>
          </a:xfrm>
          <a:prstGeom prst="straightConnector1">
            <a:avLst/>
          </a:prstGeom>
          <a:noFill/>
          <a:ln w="38100">
            <a:pattFill prst="smCheck">
              <a:fgClr>
                <a:srgbClr val="E47200"/>
              </a:fgClr>
              <a:bgClr>
                <a:srgbClr val="FFFFFF"/>
              </a:bgClr>
            </a:pattFill>
            <a:round/>
            <a:headEnd/>
            <a:tailEnd type="triangle" w="med" len="med"/>
          </a:ln>
        </p:spPr>
      </p:cxnSp>
      <p:cxnSp>
        <p:nvCxnSpPr>
          <p:cNvPr id="22538" name="AutoShape 10"/>
          <p:cNvCxnSpPr>
            <a:cxnSpLocks noChangeShapeType="1"/>
            <a:stCxn id="22619" idx="7"/>
            <a:endCxn id="22572" idx="2"/>
          </p:cNvCxnSpPr>
          <p:nvPr/>
        </p:nvCxnSpPr>
        <p:spPr bwMode="auto">
          <a:xfrm flipV="1">
            <a:off x="6943725" y="3400425"/>
            <a:ext cx="1109663" cy="2695575"/>
          </a:xfrm>
          <a:prstGeom prst="straightConnector1">
            <a:avLst/>
          </a:prstGeom>
          <a:noFill/>
          <a:ln w="38100">
            <a:pattFill prst="smCheck">
              <a:fgClr>
                <a:srgbClr val="E47200"/>
              </a:fgClr>
              <a:bgClr>
                <a:srgbClr val="FFFFFF"/>
              </a:bgClr>
            </a:pattFill>
            <a:round/>
            <a:headEnd/>
            <a:tailEnd type="triangle" w="med" len="med"/>
          </a:ln>
        </p:spPr>
      </p:cxnSp>
      <p:cxnSp>
        <p:nvCxnSpPr>
          <p:cNvPr id="22539" name="AutoShape 11"/>
          <p:cNvCxnSpPr>
            <a:cxnSpLocks noChangeShapeType="1"/>
            <a:stCxn id="22609" idx="6"/>
            <a:endCxn id="22572" idx="2"/>
          </p:cNvCxnSpPr>
          <p:nvPr/>
        </p:nvCxnSpPr>
        <p:spPr bwMode="auto">
          <a:xfrm>
            <a:off x="4929188" y="2633663"/>
            <a:ext cx="3124200" cy="766762"/>
          </a:xfrm>
          <a:prstGeom prst="straightConnector1">
            <a:avLst/>
          </a:prstGeom>
          <a:noFill/>
          <a:ln w="38100">
            <a:pattFill prst="smCheck">
              <a:fgClr>
                <a:srgbClr val="E47200"/>
              </a:fgClr>
              <a:bgClr>
                <a:srgbClr val="FFFFFF"/>
              </a:bgClr>
            </a:pattFill>
            <a:round/>
            <a:headEnd/>
            <a:tailEnd type="triangle" w="med" len="med"/>
          </a:ln>
        </p:spPr>
      </p:cxnSp>
      <p:cxnSp>
        <p:nvCxnSpPr>
          <p:cNvPr id="22540" name="AutoShape 12"/>
          <p:cNvCxnSpPr>
            <a:cxnSpLocks noChangeShapeType="1"/>
            <a:stCxn id="22611" idx="6"/>
            <a:endCxn id="22572" idx="2"/>
          </p:cNvCxnSpPr>
          <p:nvPr/>
        </p:nvCxnSpPr>
        <p:spPr bwMode="auto">
          <a:xfrm flipV="1">
            <a:off x="4929188" y="3400425"/>
            <a:ext cx="3124200" cy="2366963"/>
          </a:xfrm>
          <a:prstGeom prst="straightConnector1">
            <a:avLst/>
          </a:prstGeom>
          <a:noFill/>
          <a:ln w="38100">
            <a:pattFill prst="smCheck">
              <a:fgClr>
                <a:srgbClr val="E47200"/>
              </a:fgClr>
              <a:bgClr>
                <a:srgbClr val="FFFFFF"/>
              </a:bgClr>
            </a:pattFill>
            <a:round/>
            <a:headEnd/>
            <a:tailEnd type="triangle" w="med" len="med"/>
          </a:ln>
        </p:spPr>
      </p:cxnSp>
      <p:cxnSp>
        <p:nvCxnSpPr>
          <p:cNvPr id="22541" name="AutoShape 13"/>
          <p:cNvCxnSpPr>
            <a:cxnSpLocks noChangeShapeType="1"/>
            <a:stCxn id="22607" idx="6"/>
            <a:endCxn id="22572" idx="2"/>
          </p:cNvCxnSpPr>
          <p:nvPr/>
        </p:nvCxnSpPr>
        <p:spPr bwMode="auto">
          <a:xfrm flipV="1">
            <a:off x="3238500" y="3400425"/>
            <a:ext cx="4814888" cy="1509713"/>
          </a:xfrm>
          <a:prstGeom prst="straightConnector1">
            <a:avLst/>
          </a:prstGeom>
          <a:noFill/>
          <a:ln w="38100">
            <a:pattFill prst="smCheck">
              <a:fgClr>
                <a:srgbClr val="E47200"/>
              </a:fgClr>
              <a:bgClr>
                <a:srgbClr val="FFFFFF"/>
              </a:bgClr>
            </a:pattFill>
            <a:round/>
            <a:headEnd/>
            <a:tailEnd type="triangle" w="med" len="med"/>
          </a:ln>
        </p:spPr>
      </p:cxnSp>
      <p:cxnSp>
        <p:nvCxnSpPr>
          <p:cNvPr id="22542" name="AutoShape 14"/>
          <p:cNvCxnSpPr>
            <a:cxnSpLocks noChangeShapeType="1"/>
            <a:stCxn id="22606" idx="6"/>
            <a:endCxn id="22572" idx="2"/>
          </p:cNvCxnSpPr>
          <p:nvPr/>
        </p:nvCxnSpPr>
        <p:spPr bwMode="auto">
          <a:xfrm>
            <a:off x="3238500" y="1928813"/>
            <a:ext cx="4814888" cy="1471612"/>
          </a:xfrm>
          <a:prstGeom prst="straightConnector1">
            <a:avLst/>
          </a:prstGeom>
          <a:noFill/>
          <a:ln w="38100">
            <a:pattFill prst="smCheck">
              <a:fgClr>
                <a:srgbClr val="E47200"/>
              </a:fgClr>
              <a:bgClr>
                <a:srgbClr val="FFFFFF"/>
              </a:bgClr>
            </a:pattFill>
            <a:round/>
            <a:headEnd/>
            <a:tailEnd type="triangle" w="med" len="med"/>
          </a:ln>
        </p:spPr>
      </p:cxnSp>
      <p:cxnSp>
        <p:nvCxnSpPr>
          <p:cNvPr id="22543" name="AutoShape 15"/>
          <p:cNvCxnSpPr>
            <a:cxnSpLocks noChangeShapeType="1"/>
            <a:stCxn id="22608" idx="6"/>
            <a:endCxn id="22572" idx="2"/>
          </p:cNvCxnSpPr>
          <p:nvPr/>
        </p:nvCxnSpPr>
        <p:spPr bwMode="auto">
          <a:xfrm>
            <a:off x="4929188" y="1223963"/>
            <a:ext cx="3124200" cy="2176462"/>
          </a:xfrm>
          <a:prstGeom prst="straightConnector1">
            <a:avLst/>
          </a:prstGeom>
          <a:noFill/>
          <a:ln w="38100">
            <a:pattFill prst="smCheck">
              <a:fgClr>
                <a:srgbClr val="E47200"/>
              </a:fgClr>
              <a:bgClr>
                <a:srgbClr val="FFFFFF"/>
              </a:bgClr>
            </a:pattFill>
            <a:round/>
            <a:headEnd/>
            <a:tailEnd type="triangle" w="med" len="med"/>
          </a:ln>
        </p:spPr>
      </p:cxnSp>
      <p:sp>
        <p:nvSpPr>
          <p:cNvPr id="22544" name="Oval 16"/>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2545" name="Oval 17"/>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2546" name="Oval 18"/>
          <p:cNvSpPr>
            <a:spLocks noChangeArrowheads="1"/>
          </p:cNvSpPr>
          <p:nvPr/>
        </p:nvSpPr>
        <p:spPr bwMode="auto">
          <a:xfrm>
            <a:off x="3781425" y="10223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2547" name="Oval 19"/>
          <p:cNvSpPr>
            <a:spLocks noChangeArrowheads="1"/>
          </p:cNvSpPr>
          <p:nvPr/>
        </p:nvSpPr>
        <p:spPr bwMode="auto">
          <a:xfrm>
            <a:off x="3781425" y="2422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2548" name="Oval 20"/>
          <p:cNvSpPr>
            <a:spLocks noChangeArrowheads="1"/>
          </p:cNvSpPr>
          <p:nvPr/>
        </p:nvSpPr>
        <p:spPr bwMode="auto">
          <a:xfrm>
            <a:off x="3781425" y="40513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2549" name="Oval 21"/>
          <p:cNvSpPr>
            <a:spLocks noChangeArrowheads="1"/>
          </p:cNvSpPr>
          <p:nvPr/>
        </p:nvSpPr>
        <p:spPr bwMode="auto">
          <a:xfrm>
            <a:off x="3781425" y="5556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2550" name="Oval 22"/>
          <p:cNvSpPr>
            <a:spLocks noChangeArrowheads="1"/>
          </p:cNvSpPr>
          <p:nvPr/>
        </p:nvSpPr>
        <p:spPr bwMode="auto">
          <a:xfrm>
            <a:off x="5800725" y="6127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2551" name="Oval 23"/>
          <p:cNvSpPr>
            <a:spLocks noChangeArrowheads="1"/>
          </p:cNvSpPr>
          <p:nvPr/>
        </p:nvSpPr>
        <p:spPr bwMode="auto">
          <a:xfrm>
            <a:off x="5800725" y="1365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2552" name="Oval 24"/>
          <p:cNvSpPr>
            <a:spLocks noChangeArrowheads="1"/>
          </p:cNvSpPr>
          <p:nvPr/>
        </p:nvSpPr>
        <p:spPr bwMode="auto">
          <a:xfrm>
            <a:off x="5800725" y="20224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2553" name="Oval 25"/>
          <p:cNvSpPr>
            <a:spLocks noChangeArrowheads="1"/>
          </p:cNvSpPr>
          <p:nvPr/>
        </p:nvSpPr>
        <p:spPr bwMode="auto">
          <a:xfrm>
            <a:off x="5800725" y="28321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2554" name="Oval 26"/>
          <p:cNvSpPr>
            <a:spLocks noChangeArrowheads="1"/>
          </p:cNvSpPr>
          <p:nvPr/>
        </p:nvSpPr>
        <p:spPr bwMode="auto">
          <a:xfrm>
            <a:off x="5800725" y="36131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2555" name="Oval 27"/>
          <p:cNvSpPr>
            <a:spLocks noChangeArrowheads="1"/>
          </p:cNvSpPr>
          <p:nvPr/>
        </p:nvSpPr>
        <p:spPr bwMode="auto">
          <a:xfrm>
            <a:off x="5800725" y="44894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2556" name="Oval 28"/>
          <p:cNvSpPr>
            <a:spLocks noChangeArrowheads="1"/>
          </p:cNvSpPr>
          <p:nvPr/>
        </p:nvSpPr>
        <p:spPr bwMode="auto">
          <a:xfrm>
            <a:off x="5800725" y="5146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2557" name="Oval 29"/>
          <p:cNvSpPr>
            <a:spLocks noChangeArrowheads="1"/>
          </p:cNvSpPr>
          <p:nvPr/>
        </p:nvSpPr>
        <p:spPr bwMode="auto">
          <a:xfrm>
            <a:off x="5800725" y="59658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22558" name="AutoShape 30"/>
          <p:cNvCxnSpPr>
            <a:cxnSpLocks noChangeShapeType="1"/>
            <a:stCxn id="22605" idx="7"/>
            <a:endCxn id="22544" idx="3"/>
          </p:cNvCxnSpPr>
          <p:nvPr/>
        </p:nvCxnSpPr>
        <p:spPr bwMode="auto">
          <a:xfrm flipV="1">
            <a:off x="1376363" y="2082800"/>
            <a:ext cx="819150" cy="1250950"/>
          </a:xfrm>
          <a:prstGeom prst="straightConnector1">
            <a:avLst/>
          </a:prstGeom>
          <a:noFill/>
          <a:ln w="19050">
            <a:solidFill>
              <a:schemeClr val="tx1"/>
            </a:solidFill>
            <a:round/>
            <a:headEnd/>
            <a:tailEnd type="triangle" w="med" len="med"/>
          </a:ln>
        </p:spPr>
      </p:cxnSp>
      <p:cxnSp>
        <p:nvCxnSpPr>
          <p:cNvPr id="22559" name="AutoShape 31"/>
          <p:cNvCxnSpPr>
            <a:cxnSpLocks noChangeShapeType="1"/>
            <a:stCxn id="22605" idx="5"/>
            <a:endCxn id="22545" idx="1"/>
          </p:cNvCxnSpPr>
          <p:nvPr/>
        </p:nvCxnSpPr>
        <p:spPr bwMode="auto">
          <a:xfrm>
            <a:off x="1376363" y="3476625"/>
            <a:ext cx="819150" cy="1277938"/>
          </a:xfrm>
          <a:prstGeom prst="straightConnector1">
            <a:avLst/>
          </a:prstGeom>
          <a:noFill/>
          <a:ln w="19050">
            <a:solidFill>
              <a:schemeClr val="tx1"/>
            </a:solidFill>
            <a:round/>
            <a:headEnd/>
            <a:tailEnd type="triangle" w="med" len="med"/>
          </a:ln>
        </p:spPr>
      </p:cxnSp>
      <p:cxnSp>
        <p:nvCxnSpPr>
          <p:cNvPr id="22560" name="AutoShape 32"/>
          <p:cNvCxnSpPr>
            <a:cxnSpLocks noChangeShapeType="1"/>
            <a:stCxn id="22606" idx="7"/>
            <a:endCxn id="22546" idx="2"/>
          </p:cNvCxnSpPr>
          <p:nvPr/>
        </p:nvCxnSpPr>
        <p:spPr bwMode="auto">
          <a:xfrm flipV="1">
            <a:off x="3209925" y="1228725"/>
            <a:ext cx="557213" cy="628650"/>
          </a:xfrm>
          <a:prstGeom prst="straightConnector1">
            <a:avLst/>
          </a:prstGeom>
          <a:noFill/>
          <a:ln w="19050">
            <a:solidFill>
              <a:schemeClr val="tx1"/>
            </a:solidFill>
            <a:round/>
            <a:headEnd/>
            <a:tailEnd type="triangle" w="med" len="med"/>
          </a:ln>
        </p:spPr>
      </p:cxnSp>
      <p:cxnSp>
        <p:nvCxnSpPr>
          <p:cNvPr id="22561" name="AutoShape 33"/>
          <p:cNvCxnSpPr>
            <a:cxnSpLocks noChangeShapeType="1"/>
            <a:stCxn id="22606" idx="5"/>
            <a:endCxn id="22547" idx="2"/>
          </p:cNvCxnSpPr>
          <p:nvPr/>
        </p:nvCxnSpPr>
        <p:spPr bwMode="auto">
          <a:xfrm>
            <a:off x="3209925" y="2000250"/>
            <a:ext cx="557213" cy="628650"/>
          </a:xfrm>
          <a:prstGeom prst="straightConnector1">
            <a:avLst/>
          </a:prstGeom>
          <a:noFill/>
          <a:ln w="19050">
            <a:solidFill>
              <a:schemeClr val="tx1"/>
            </a:solidFill>
            <a:round/>
            <a:headEnd/>
            <a:tailEnd type="triangle" w="med" len="med"/>
          </a:ln>
        </p:spPr>
      </p:cxnSp>
      <p:cxnSp>
        <p:nvCxnSpPr>
          <p:cNvPr id="22562" name="AutoShape 34"/>
          <p:cNvCxnSpPr>
            <a:cxnSpLocks noChangeShapeType="1"/>
            <a:stCxn id="22607" idx="7"/>
            <a:endCxn id="22548" idx="2"/>
          </p:cNvCxnSpPr>
          <p:nvPr/>
        </p:nvCxnSpPr>
        <p:spPr bwMode="auto">
          <a:xfrm flipV="1">
            <a:off x="3209925" y="4257675"/>
            <a:ext cx="557213" cy="581025"/>
          </a:xfrm>
          <a:prstGeom prst="straightConnector1">
            <a:avLst/>
          </a:prstGeom>
          <a:noFill/>
          <a:ln w="19050">
            <a:solidFill>
              <a:schemeClr val="tx1"/>
            </a:solidFill>
            <a:round/>
            <a:headEnd/>
            <a:tailEnd type="triangle" w="med" len="med"/>
          </a:ln>
        </p:spPr>
      </p:cxnSp>
      <p:cxnSp>
        <p:nvCxnSpPr>
          <p:cNvPr id="22563" name="AutoShape 35"/>
          <p:cNvCxnSpPr>
            <a:cxnSpLocks noChangeShapeType="1"/>
            <a:stCxn id="22607" idx="5"/>
            <a:endCxn id="22549" idx="2"/>
          </p:cNvCxnSpPr>
          <p:nvPr/>
        </p:nvCxnSpPr>
        <p:spPr bwMode="auto">
          <a:xfrm>
            <a:off x="3209925" y="4981575"/>
            <a:ext cx="557213" cy="781050"/>
          </a:xfrm>
          <a:prstGeom prst="straightConnector1">
            <a:avLst/>
          </a:prstGeom>
          <a:noFill/>
          <a:ln w="19050">
            <a:solidFill>
              <a:schemeClr val="tx1"/>
            </a:solidFill>
            <a:round/>
            <a:headEnd/>
            <a:tailEnd type="triangle" w="med" len="med"/>
          </a:ln>
        </p:spPr>
      </p:cxnSp>
      <p:cxnSp>
        <p:nvCxnSpPr>
          <p:cNvPr id="22564" name="AutoShape 36"/>
          <p:cNvCxnSpPr>
            <a:cxnSpLocks noChangeShapeType="1"/>
            <a:stCxn id="22608" idx="7"/>
            <a:endCxn id="22550" idx="2"/>
          </p:cNvCxnSpPr>
          <p:nvPr/>
        </p:nvCxnSpPr>
        <p:spPr bwMode="auto">
          <a:xfrm flipV="1">
            <a:off x="4900613" y="819150"/>
            <a:ext cx="885825" cy="333375"/>
          </a:xfrm>
          <a:prstGeom prst="straightConnector1">
            <a:avLst/>
          </a:prstGeom>
          <a:noFill/>
          <a:ln w="19050">
            <a:solidFill>
              <a:schemeClr val="tx1"/>
            </a:solidFill>
            <a:round/>
            <a:headEnd/>
            <a:tailEnd type="triangle" w="med" len="med"/>
          </a:ln>
        </p:spPr>
      </p:cxnSp>
      <p:cxnSp>
        <p:nvCxnSpPr>
          <p:cNvPr id="22565" name="AutoShape 37"/>
          <p:cNvCxnSpPr>
            <a:cxnSpLocks noChangeShapeType="1"/>
            <a:stCxn id="22608" idx="5"/>
            <a:endCxn id="22551" idx="2"/>
          </p:cNvCxnSpPr>
          <p:nvPr/>
        </p:nvCxnSpPr>
        <p:spPr bwMode="auto">
          <a:xfrm>
            <a:off x="4900613" y="1295400"/>
            <a:ext cx="885825" cy="276225"/>
          </a:xfrm>
          <a:prstGeom prst="straightConnector1">
            <a:avLst/>
          </a:prstGeom>
          <a:noFill/>
          <a:ln w="19050">
            <a:solidFill>
              <a:schemeClr val="tx1"/>
            </a:solidFill>
            <a:round/>
            <a:headEnd/>
            <a:tailEnd type="triangle" w="med" len="med"/>
          </a:ln>
        </p:spPr>
      </p:cxnSp>
      <p:cxnSp>
        <p:nvCxnSpPr>
          <p:cNvPr id="22566" name="AutoShape 38"/>
          <p:cNvCxnSpPr>
            <a:cxnSpLocks noChangeShapeType="1"/>
            <a:stCxn id="22609" idx="7"/>
            <a:endCxn id="22552" idx="2"/>
          </p:cNvCxnSpPr>
          <p:nvPr/>
        </p:nvCxnSpPr>
        <p:spPr bwMode="auto">
          <a:xfrm flipV="1">
            <a:off x="4900613" y="2228850"/>
            <a:ext cx="885825" cy="333375"/>
          </a:xfrm>
          <a:prstGeom prst="straightConnector1">
            <a:avLst/>
          </a:prstGeom>
          <a:noFill/>
          <a:ln w="19050">
            <a:solidFill>
              <a:schemeClr val="tx1"/>
            </a:solidFill>
            <a:round/>
            <a:headEnd/>
            <a:tailEnd type="triangle" w="med" len="med"/>
          </a:ln>
        </p:spPr>
      </p:cxnSp>
      <p:cxnSp>
        <p:nvCxnSpPr>
          <p:cNvPr id="22567" name="AutoShape 39"/>
          <p:cNvCxnSpPr>
            <a:cxnSpLocks noChangeShapeType="1"/>
            <a:stCxn id="22609" idx="5"/>
            <a:endCxn id="22553" idx="2"/>
          </p:cNvCxnSpPr>
          <p:nvPr/>
        </p:nvCxnSpPr>
        <p:spPr bwMode="auto">
          <a:xfrm>
            <a:off x="4900613" y="2705100"/>
            <a:ext cx="885825" cy="333375"/>
          </a:xfrm>
          <a:prstGeom prst="straightConnector1">
            <a:avLst/>
          </a:prstGeom>
          <a:noFill/>
          <a:ln w="19050">
            <a:solidFill>
              <a:schemeClr val="tx1"/>
            </a:solidFill>
            <a:round/>
            <a:headEnd/>
            <a:tailEnd type="triangle" w="med" len="med"/>
          </a:ln>
        </p:spPr>
      </p:cxnSp>
      <p:cxnSp>
        <p:nvCxnSpPr>
          <p:cNvPr id="22568" name="AutoShape 40"/>
          <p:cNvCxnSpPr>
            <a:cxnSpLocks noChangeShapeType="1"/>
            <a:stCxn id="22610" idx="7"/>
            <a:endCxn id="22554" idx="2"/>
          </p:cNvCxnSpPr>
          <p:nvPr/>
        </p:nvCxnSpPr>
        <p:spPr bwMode="auto">
          <a:xfrm flipV="1">
            <a:off x="4900613" y="3819525"/>
            <a:ext cx="885825" cy="361950"/>
          </a:xfrm>
          <a:prstGeom prst="straightConnector1">
            <a:avLst/>
          </a:prstGeom>
          <a:noFill/>
          <a:ln w="19050">
            <a:solidFill>
              <a:schemeClr val="tx1"/>
            </a:solidFill>
            <a:round/>
            <a:headEnd/>
            <a:tailEnd type="triangle" w="med" len="med"/>
          </a:ln>
        </p:spPr>
      </p:cxnSp>
      <p:cxnSp>
        <p:nvCxnSpPr>
          <p:cNvPr id="22569" name="AutoShape 41"/>
          <p:cNvCxnSpPr>
            <a:cxnSpLocks noChangeShapeType="1"/>
            <a:stCxn id="22610" idx="5"/>
            <a:endCxn id="22555" idx="2"/>
          </p:cNvCxnSpPr>
          <p:nvPr/>
        </p:nvCxnSpPr>
        <p:spPr bwMode="auto">
          <a:xfrm>
            <a:off x="4900613" y="4324350"/>
            <a:ext cx="885825" cy="371475"/>
          </a:xfrm>
          <a:prstGeom prst="straightConnector1">
            <a:avLst/>
          </a:prstGeom>
          <a:noFill/>
          <a:ln w="19050">
            <a:solidFill>
              <a:schemeClr val="tx1"/>
            </a:solidFill>
            <a:round/>
            <a:headEnd/>
            <a:tailEnd type="triangle" w="med" len="med"/>
          </a:ln>
        </p:spPr>
      </p:cxnSp>
      <p:cxnSp>
        <p:nvCxnSpPr>
          <p:cNvPr id="22570" name="AutoShape 42"/>
          <p:cNvCxnSpPr>
            <a:cxnSpLocks noChangeShapeType="1"/>
            <a:stCxn id="22611" idx="7"/>
            <a:endCxn id="22556" idx="2"/>
          </p:cNvCxnSpPr>
          <p:nvPr/>
        </p:nvCxnSpPr>
        <p:spPr bwMode="auto">
          <a:xfrm flipV="1">
            <a:off x="4900613" y="5353050"/>
            <a:ext cx="885825" cy="342900"/>
          </a:xfrm>
          <a:prstGeom prst="straightConnector1">
            <a:avLst/>
          </a:prstGeom>
          <a:noFill/>
          <a:ln w="19050">
            <a:solidFill>
              <a:schemeClr val="tx1"/>
            </a:solidFill>
            <a:round/>
            <a:headEnd/>
            <a:tailEnd type="triangle" w="med" len="med"/>
          </a:ln>
        </p:spPr>
      </p:cxnSp>
      <p:cxnSp>
        <p:nvCxnSpPr>
          <p:cNvPr id="22571" name="AutoShape 43"/>
          <p:cNvCxnSpPr>
            <a:cxnSpLocks noChangeShapeType="1"/>
            <a:stCxn id="22611" idx="5"/>
            <a:endCxn id="22557" idx="2"/>
          </p:cNvCxnSpPr>
          <p:nvPr/>
        </p:nvCxnSpPr>
        <p:spPr bwMode="auto">
          <a:xfrm>
            <a:off x="4900613" y="5838825"/>
            <a:ext cx="885825" cy="333375"/>
          </a:xfrm>
          <a:prstGeom prst="straightConnector1">
            <a:avLst/>
          </a:prstGeom>
          <a:noFill/>
          <a:ln w="19050">
            <a:solidFill>
              <a:schemeClr val="tx1"/>
            </a:solidFill>
            <a:round/>
            <a:headEnd/>
            <a:tailEnd type="triangle" w="med" len="med"/>
          </a:ln>
        </p:spPr>
      </p:cxnSp>
      <p:sp>
        <p:nvSpPr>
          <p:cNvPr id="22572" name="Oval 44"/>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2573" name="AutoShape 45"/>
          <p:cNvCxnSpPr>
            <a:cxnSpLocks noChangeShapeType="1"/>
            <a:stCxn id="22612" idx="6"/>
          </p:cNvCxnSpPr>
          <p:nvPr/>
        </p:nvCxnSpPr>
        <p:spPr bwMode="auto">
          <a:xfrm flipV="1">
            <a:off x="6972300" y="504825"/>
            <a:ext cx="409575" cy="309563"/>
          </a:xfrm>
          <a:prstGeom prst="straightConnector1">
            <a:avLst/>
          </a:prstGeom>
          <a:noFill/>
          <a:ln w="19050">
            <a:solidFill>
              <a:schemeClr val="tx1"/>
            </a:solidFill>
            <a:prstDash val="dash"/>
            <a:round/>
            <a:headEnd/>
            <a:tailEnd type="triangle" w="med" len="med"/>
          </a:ln>
        </p:spPr>
      </p:cxnSp>
      <p:cxnSp>
        <p:nvCxnSpPr>
          <p:cNvPr id="22574" name="AutoShape 46"/>
          <p:cNvCxnSpPr>
            <a:cxnSpLocks noChangeShapeType="1"/>
            <a:stCxn id="22613" idx="6"/>
          </p:cNvCxnSpPr>
          <p:nvPr/>
        </p:nvCxnSpPr>
        <p:spPr bwMode="auto">
          <a:xfrm flipV="1">
            <a:off x="6972300" y="1247775"/>
            <a:ext cx="428625" cy="319088"/>
          </a:xfrm>
          <a:prstGeom prst="straightConnector1">
            <a:avLst/>
          </a:prstGeom>
          <a:noFill/>
          <a:ln w="19050">
            <a:solidFill>
              <a:schemeClr val="tx1"/>
            </a:solidFill>
            <a:prstDash val="dash"/>
            <a:round/>
            <a:headEnd/>
            <a:tailEnd type="triangle" w="med" len="med"/>
          </a:ln>
        </p:spPr>
      </p:cxnSp>
      <p:cxnSp>
        <p:nvCxnSpPr>
          <p:cNvPr id="22575" name="AutoShape 47"/>
          <p:cNvCxnSpPr>
            <a:cxnSpLocks noChangeShapeType="1"/>
            <a:stCxn id="22614" idx="6"/>
          </p:cNvCxnSpPr>
          <p:nvPr/>
        </p:nvCxnSpPr>
        <p:spPr bwMode="auto">
          <a:xfrm flipV="1">
            <a:off x="6972300" y="1895475"/>
            <a:ext cx="428625" cy="338138"/>
          </a:xfrm>
          <a:prstGeom prst="straightConnector1">
            <a:avLst/>
          </a:prstGeom>
          <a:noFill/>
          <a:ln w="19050">
            <a:solidFill>
              <a:schemeClr val="tx1"/>
            </a:solidFill>
            <a:prstDash val="dash"/>
            <a:round/>
            <a:headEnd/>
            <a:tailEnd type="triangle" w="med" len="med"/>
          </a:ln>
        </p:spPr>
      </p:cxnSp>
      <p:cxnSp>
        <p:nvCxnSpPr>
          <p:cNvPr id="22576" name="AutoShape 48"/>
          <p:cNvCxnSpPr>
            <a:cxnSpLocks noChangeShapeType="1"/>
            <a:stCxn id="22615" idx="6"/>
          </p:cNvCxnSpPr>
          <p:nvPr/>
        </p:nvCxnSpPr>
        <p:spPr bwMode="auto">
          <a:xfrm flipV="1">
            <a:off x="6972300" y="2714625"/>
            <a:ext cx="409575" cy="319088"/>
          </a:xfrm>
          <a:prstGeom prst="straightConnector1">
            <a:avLst/>
          </a:prstGeom>
          <a:noFill/>
          <a:ln w="19050">
            <a:solidFill>
              <a:schemeClr val="tx1"/>
            </a:solidFill>
            <a:prstDash val="dash"/>
            <a:round/>
            <a:headEnd/>
            <a:tailEnd type="triangle" w="med" len="med"/>
          </a:ln>
        </p:spPr>
      </p:cxnSp>
      <p:cxnSp>
        <p:nvCxnSpPr>
          <p:cNvPr id="22577" name="AutoShape 49"/>
          <p:cNvCxnSpPr>
            <a:cxnSpLocks noChangeShapeType="1"/>
          </p:cNvCxnSpPr>
          <p:nvPr/>
        </p:nvCxnSpPr>
        <p:spPr bwMode="auto">
          <a:xfrm flipV="1">
            <a:off x="6962775" y="3486150"/>
            <a:ext cx="428625" cy="285750"/>
          </a:xfrm>
          <a:prstGeom prst="straightConnector1">
            <a:avLst/>
          </a:prstGeom>
          <a:noFill/>
          <a:ln w="19050">
            <a:solidFill>
              <a:schemeClr val="tx1"/>
            </a:solidFill>
            <a:prstDash val="dash"/>
            <a:round/>
            <a:headEnd/>
            <a:tailEnd type="triangle" w="med" len="med"/>
          </a:ln>
        </p:spPr>
      </p:cxnSp>
      <p:cxnSp>
        <p:nvCxnSpPr>
          <p:cNvPr id="22578" name="AutoShape 50"/>
          <p:cNvCxnSpPr>
            <a:cxnSpLocks noChangeShapeType="1"/>
            <a:stCxn id="22617" idx="6"/>
          </p:cNvCxnSpPr>
          <p:nvPr/>
        </p:nvCxnSpPr>
        <p:spPr bwMode="auto">
          <a:xfrm flipV="1">
            <a:off x="6972300" y="4352925"/>
            <a:ext cx="428625" cy="338138"/>
          </a:xfrm>
          <a:prstGeom prst="straightConnector1">
            <a:avLst/>
          </a:prstGeom>
          <a:noFill/>
          <a:ln w="19050">
            <a:solidFill>
              <a:schemeClr val="tx1"/>
            </a:solidFill>
            <a:prstDash val="dash"/>
            <a:round/>
            <a:headEnd/>
            <a:tailEnd type="triangle" w="med" len="med"/>
          </a:ln>
        </p:spPr>
      </p:cxnSp>
      <p:cxnSp>
        <p:nvCxnSpPr>
          <p:cNvPr id="22579" name="AutoShape 51"/>
          <p:cNvCxnSpPr>
            <a:cxnSpLocks noChangeShapeType="1"/>
          </p:cNvCxnSpPr>
          <p:nvPr/>
        </p:nvCxnSpPr>
        <p:spPr bwMode="auto">
          <a:xfrm flipV="1">
            <a:off x="6962775" y="5010150"/>
            <a:ext cx="428625" cy="266700"/>
          </a:xfrm>
          <a:prstGeom prst="straightConnector1">
            <a:avLst/>
          </a:prstGeom>
          <a:noFill/>
          <a:ln w="19050">
            <a:solidFill>
              <a:schemeClr val="tx1"/>
            </a:solidFill>
            <a:prstDash val="dash"/>
            <a:round/>
            <a:headEnd/>
            <a:tailEnd type="triangle" w="med" len="med"/>
          </a:ln>
        </p:spPr>
      </p:cxnSp>
      <p:cxnSp>
        <p:nvCxnSpPr>
          <p:cNvPr id="22580" name="AutoShape 52"/>
          <p:cNvCxnSpPr>
            <a:cxnSpLocks noChangeShapeType="1"/>
            <a:stCxn id="22619" idx="6"/>
          </p:cNvCxnSpPr>
          <p:nvPr/>
        </p:nvCxnSpPr>
        <p:spPr bwMode="auto">
          <a:xfrm flipV="1">
            <a:off x="6972300" y="5829300"/>
            <a:ext cx="428625" cy="338138"/>
          </a:xfrm>
          <a:prstGeom prst="straightConnector1">
            <a:avLst/>
          </a:prstGeom>
          <a:noFill/>
          <a:ln w="19050">
            <a:solidFill>
              <a:schemeClr val="tx1"/>
            </a:solidFill>
            <a:prstDash val="dash"/>
            <a:round/>
            <a:headEnd/>
            <a:tailEnd type="triangle" w="med" len="med"/>
          </a:ln>
        </p:spPr>
      </p:cxnSp>
      <p:cxnSp>
        <p:nvCxnSpPr>
          <p:cNvPr id="22581" name="AutoShape 53"/>
          <p:cNvCxnSpPr>
            <a:cxnSpLocks noChangeShapeType="1"/>
            <a:stCxn id="22612" idx="6"/>
          </p:cNvCxnSpPr>
          <p:nvPr/>
        </p:nvCxnSpPr>
        <p:spPr bwMode="auto">
          <a:xfrm>
            <a:off x="6972300" y="814388"/>
            <a:ext cx="381000" cy="195262"/>
          </a:xfrm>
          <a:prstGeom prst="straightConnector1">
            <a:avLst/>
          </a:prstGeom>
          <a:noFill/>
          <a:ln w="19050">
            <a:solidFill>
              <a:schemeClr val="tx1"/>
            </a:solidFill>
            <a:prstDash val="dash"/>
            <a:round/>
            <a:headEnd/>
            <a:tailEnd type="triangle" w="med" len="med"/>
          </a:ln>
        </p:spPr>
      </p:cxnSp>
      <p:cxnSp>
        <p:nvCxnSpPr>
          <p:cNvPr id="22582" name="AutoShape 54"/>
          <p:cNvCxnSpPr>
            <a:cxnSpLocks noChangeShapeType="1"/>
            <a:stCxn id="22613" idx="6"/>
          </p:cNvCxnSpPr>
          <p:nvPr/>
        </p:nvCxnSpPr>
        <p:spPr bwMode="auto">
          <a:xfrm>
            <a:off x="6972300" y="1566863"/>
            <a:ext cx="400050" cy="195262"/>
          </a:xfrm>
          <a:prstGeom prst="straightConnector1">
            <a:avLst/>
          </a:prstGeom>
          <a:noFill/>
          <a:ln w="19050">
            <a:solidFill>
              <a:schemeClr val="tx1"/>
            </a:solidFill>
            <a:prstDash val="dash"/>
            <a:round/>
            <a:headEnd/>
            <a:tailEnd type="triangle" w="med" len="med"/>
          </a:ln>
        </p:spPr>
      </p:cxnSp>
      <p:cxnSp>
        <p:nvCxnSpPr>
          <p:cNvPr id="22583" name="AutoShape 55"/>
          <p:cNvCxnSpPr>
            <a:cxnSpLocks noChangeShapeType="1"/>
            <a:stCxn id="22614" idx="6"/>
          </p:cNvCxnSpPr>
          <p:nvPr/>
        </p:nvCxnSpPr>
        <p:spPr bwMode="auto">
          <a:xfrm>
            <a:off x="6972300" y="2233613"/>
            <a:ext cx="400050" cy="185737"/>
          </a:xfrm>
          <a:prstGeom prst="straightConnector1">
            <a:avLst/>
          </a:prstGeom>
          <a:noFill/>
          <a:ln w="19050">
            <a:solidFill>
              <a:schemeClr val="tx1"/>
            </a:solidFill>
            <a:prstDash val="dash"/>
            <a:round/>
            <a:headEnd/>
            <a:tailEnd type="triangle" w="med" len="med"/>
          </a:ln>
        </p:spPr>
      </p:cxnSp>
      <p:cxnSp>
        <p:nvCxnSpPr>
          <p:cNvPr id="22584" name="AutoShape 56"/>
          <p:cNvCxnSpPr>
            <a:cxnSpLocks noChangeShapeType="1"/>
            <a:stCxn id="22615" idx="6"/>
          </p:cNvCxnSpPr>
          <p:nvPr/>
        </p:nvCxnSpPr>
        <p:spPr bwMode="auto">
          <a:xfrm>
            <a:off x="6972300" y="3033713"/>
            <a:ext cx="381000" cy="195262"/>
          </a:xfrm>
          <a:prstGeom prst="straightConnector1">
            <a:avLst/>
          </a:prstGeom>
          <a:noFill/>
          <a:ln w="19050">
            <a:solidFill>
              <a:schemeClr val="tx1"/>
            </a:solidFill>
            <a:prstDash val="dash"/>
            <a:round/>
            <a:headEnd/>
            <a:tailEnd type="triangle" w="med" len="med"/>
          </a:ln>
        </p:spPr>
      </p:cxnSp>
      <p:cxnSp>
        <p:nvCxnSpPr>
          <p:cNvPr id="22585" name="AutoShape 57"/>
          <p:cNvCxnSpPr>
            <a:cxnSpLocks noChangeShapeType="1"/>
            <a:stCxn id="22616" idx="6"/>
          </p:cNvCxnSpPr>
          <p:nvPr/>
        </p:nvCxnSpPr>
        <p:spPr bwMode="auto">
          <a:xfrm>
            <a:off x="6972300" y="3814763"/>
            <a:ext cx="400050" cy="204787"/>
          </a:xfrm>
          <a:prstGeom prst="straightConnector1">
            <a:avLst/>
          </a:prstGeom>
          <a:noFill/>
          <a:ln w="19050">
            <a:solidFill>
              <a:schemeClr val="tx1"/>
            </a:solidFill>
            <a:prstDash val="dash"/>
            <a:round/>
            <a:headEnd/>
            <a:tailEnd type="triangle" w="med" len="med"/>
          </a:ln>
        </p:spPr>
      </p:cxnSp>
      <p:cxnSp>
        <p:nvCxnSpPr>
          <p:cNvPr id="22586" name="AutoShape 58"/>
          <p:cNvCxnSpPr>
            <a:cxnSpLocks noChangeShapeType="1"/>
            <a:stCxn id="22617" idx="6"/>
          </p:cNvCxnSpPr>
          <p:nvPr/>
        </p:nvCxnSpPr>
        <p:spPr bwMode="auto">
          <a:xfrm>
            <a:off x="6972300" y="4691063"/>
            <a:ext cx="400050" cy="166687"/>
          </a:xfrm>
          <a:prstGeom prst="straightConnector1">
            <a:avLst/>
          </a:prstGeom>
          <a:noFill/>
          <a:ln w="19050">
            <a:solidFill>
              <a:schemeClr val="tx1"/>
            </a:solidFill>
            <a:prstDash val="dash"/>
            <a:round/>
            <a:headEnd/>
            <a:tailEnd type="triangle" w="med" len="med"/>
          </a:ln>
        </p:spPr>
      </p:cxnSp>
      <p:cxnSp>
        <p:nvCxnSpPr>
          <p:cNvPr id="22587" name="AutoShape 59"/>
          <p:cNvCxnSpPr>
            <a:cxnSpLocks noChangeShapeType="1"/>
            <a:stCxn id="22618" idx="6"/>
          </p:cNvCxnSpPr>
          <p:nvPr/>
        </p:nvCxnSpPr>
        <p:spPr bwMode="auto">
          <a:xfrm>
            <a:off x="6972300" y="5348288"/>
            <a:ext cx="400050" cy="166687"/>
          </a:xfrm>
          <a:prstGeom prst="straightConnector1">
            <a:avLst/>
          </a:prstGeom>
          <a:noFill/>
          <a:ln w="19050">
            <a:solidFill>
              <a:schemeClr val="tx1"/>
            </a:solidFill>
            <a:prstDash val="dash"/>
            <a:round/>
            <a:headEnd/>
            <a:tailEnd type="triangle" w="med" len="med"/>
          </a:ln>
        </p:spPr>
      </p:cxnSp>
      <p:cxnSp>
        <p:nvCxnSpPr>
          <p:cNvPr id="22588" name="AutoShape 60"/>
          <p:cNvCxnSpPr>
            <a:cxnSpLocks noChangeShapeType="1"/>
            <a:stCxn id="22619" idx="6"/>
          </p:cNvCxnSpPr>
          <p:nvPr/>
        </p:nvCxnSpPr>
        <p:spPr bwMode="auto">
          <a:xfrm>
            <a:off x="6972300" y="6167438"/>
            <a:ext cx="400050" cy="176212"/>
          </a:xfrm>
          <a:prstGeom prst="straightConnector1">
            <a:avLst/>
          </a:prstGeom>
          <a:noFill/>
          <a:ln w="19050">
            <a:solidFill>
              <a:schemeClr val="tx1"/>
            </a:solidFill>
            <a:prstDash val="dash"/>
            <a:round/>
            <a:headEnd/>
            <a:tailEnd type="triangle" w="med" len="med"/>
          </a:ln>
        </p:spPr>
      </p:cxnSp>
      <p:cxnSp>
        <p:nvCxnSpPr>
          <p:cNvPr id="22589" name="AutoShape 61"/>
          <p:cNvCxnSpPr>
            <a:cxnSpLocks noChangeShapeType="1"/>
            <a:stCxn id="22605" idx="6"/>
            <a:endCxn id="22572" idx="2"/>
          </p:cNvCxnSpPr>
          <p:nvPr/>
        </p:nvCxnSpPr>
        <p:spPr bwMode="auto">
          <a:xfrm flipV="1">
            <a:off x="1404938" y="3400425"/>
            <a:ext cx="6648450" cy="4763"/>
          </a:xfrm>
          <a:prstGeom prst="straightConnector1">
            <a:avLst/>
          </a:prstGeom>
          <a:noFill/>
          <a:ln w="38100">
            <a:pattFill prst="smCheck">
              <a:fgClr>
                <a:srgbClr val="E47200"/>
              </a:fgClr>
              <a:bgClr>
                <a:srgbClr val="FFFFFF"/>
              </a:bgClr>
            </a:pattFill>
            <a:round/>
            <a:headEnd/>
            <a:tailEnd type="triangle" w="med" len="med"/>
          </a:ln>
        </p:spPr>
      </p:cxnSp>
      <p:sp>
        <p:nvSpPr>
          <p:cNvPr id="22590" name="Text Box 62"/>
          <p:cNvSpPr txBox="1">
            <a:spLocks noChangeArrowheads="1"/>
          </p:cNvSpPr>
          <p:nvPr/>
        </p:nvSpPr>
        <p:spPr bwMode="auto">
          <a:xfrm rot="-3448177">
            <a:off x="1443831" y="2328069"/>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2591" name="Text Box 63"/>
          <p:cNvSpPr txBox="1">
            <a:spLocks noChangeArrowheads="1"/>
          </p:cNvSpPr>
          <p:nvPr/>
        </p:nvSpPr>
        <p:spPr bwMode="auto">
          <a:xfrm rot="-2795598">
            <a:off x="3021806" y="1326357"/>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2592" name="Text Box 64"/>
          <p:cNvSpPr txBox="1">
            <a:spLocks noChangeArrowheads="1"/>
          </p:cNvSpPr>
          <p:nvPr/>
        </p:nvSpPr>
        <p:spPr bwMode="auto">
          <a:xfrm rot="-1358732">
            <a:off x="4868863" y="773113"/>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2593" name="Text Box 65"/>
          <p:cNvSpPr txBox="1">
            <a:spLocks noChangeArrowheads="1"/>
          </p:cNvSpPr>
          <p:nvPr/>
        </p:nvSpPr>
        <p:spPr bwMode="auto">
          <a:xfrm rot="2051558">
            <a:off x="5314950" y="1706563"/>
            <a:ext cx="608013"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a:t>
            </a:r>
          </a:p>
        </p:txBody>
      </p:sp>
      <p:sp>
        <p:nvSpPr>
          <p:cNvPr id="22594" name="Text Box 66"/>
          <p:cNvSpPr txBox="1">
            <a:spLocks noChangeArrowheads="1"/>
          </p:cNvSpPr>
          <p:nvPr/>
        </p:nvSpPr>
        <p:spPr bwMode="auto">
          <a:xfrm rot="831524">
            <a:off x="4862513" y="135413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2595" name="Text Box 67"/>
          <p:cNvSpPr txBox="1">
            <a:spLocks noChangeArrowheads="1"/>
          </p:cNvSpPr>
          <p:nvPr/>
        </p:nvSpPr>
        <p:spPr bwMode="auto">
          <a:xfrm rot="-1396938">
            <a:off x="4964113" y="215423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2596" name="Text Box 68"/>
          <p:cNvSpPr txBox="1">
            <a:spLocks noChangeArrowheads="1"/>
          </p:cNvSpPr>
          <p:nvPr/>
        </p:nvSpPr>
        <p:spPr bwMode="auto">
          <a:xfrm rot="-1443875">
            <a:off x="4916488" y="375443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2597" name="Text Box 69"/>
          <p:cNvSpPr txBox="1">
            <a:spLocks noChangeArrowheads="1"/>
          </p:cNvSpPr>
          <p:nvPr/>
        </p:nvSpPr>
        <p:spPr bwMode="auto">
          <a:xfrm rot="-1159357">
            <a:off x="4916488" y="529748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2598" name="Text Box 70"/>
          <p:cNvSpPr txBox="1">
            <a:spLocks noChangeArrowheads="1"/>
          </p:cNvSpPr>
          <p:nvPr/>
        </p:nvSpPr>
        <p:spPr bwMode="auto">
          <a:xfrm rot="1155647">
            <a:off x="4843463" y="2792413"/>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2599" name="Text Box 71"/>
          <p:cNvSpPr txBox="1">
            <a:spLocks noChangeArrowheads="1"/>
          </p:cNvSpPr>
          <p:nvPr/>
        </p:nvSpPr>
        <p:spPr bwMode="auto">
          <a:xfrm rot="1229780">
            <a:off x="4864100" y="444023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2600" name="Text Box 72"/>
          <p:cNvSpPr txBox="1">
            <a:spLocks noChangeArrowheads="1"/>
          </p:cNvSpPr>
          <p:nvPr/>
        </p:nvSpPr>
        <p:spPr bwMode="auto">
          <a:xfrm rot="1241509">
            <a:off x="4852988" y="5935663"/>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2601" name="Text Box 73"/>
          <p:cNvSpPr txBox="1">
            <a:spLocks noChangeArrowheads="1"/>
          </p:cNvSpPr>
          <p:nvPr/>
        </p:nvSpPr>
        <p:spPr bwMode="auto">
          <a:xfrm rot="-2787693">
            <a:off x="3031331" y="4326732"/>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2602" name="Text Box 74"/>
          <p:cNvSpPr txBox="1">
            <a:spLocks noChangeArrowheads="1"/>
          </p:cNvSpPr>
          <p:nvPr/>
        </p:nvSpPr>
        <p:spPr bwMode="auto">
          <a:xfrm rot="2818852">
            <a:off x="3015456" y="2221707"/>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2603" name="Text Box 75"/>
          <p:cNvSpPr txBox="1">
            <a:spLocks noChangeArrowheads="1"/>
          </p:cNvSpPr>
          <p:nvPr/>
        </p:nvSpPr>
        <p:spPr bwMode="auto">
          <a:xfrm rot="3217643">
            <a:off x="3005931" y="5279232"/>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2604" name="Text Box 76"/>
          <p:cNvSpPr txBox="1">
            <a:spLocks noChangeArrowheads="1"/>
          </p:cNvSpPr>
          <p:nvPr/>
        </p:nvSpPr>
        <p:spPr bwMode="auto">
          <a:xfrm rot="3369586">
            <a:off x="1475581" y="4252119"/>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2605" name="Oval 77"/>
          <p:cNvSpPr>
            <a:spLocks noChangeArrowheads="1"/>
          </p:cNvSpPr>
          <p:nvPr/>
        </p:nvSpPr>
        <p:spPr bwMode="auto">
          <a:xfrm>
            <a:off x="1204913" y="33051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06" name="Oval 78"/>
          <p:cNvSpPr>
            <a:spLocks noChangeArrowheads="1"/>
          </p:cNvSpPr>
          <p:nvPr/>
        </p:nvSpPr>
        <p:spPr bwMode="auto">
          <a:xfrm>
            <a:off x="3038475" y="18288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07" name="Oval 79"/>
          <p:cNvSpPr>
            <a:spLocks noChangeArrowheads="1"/>
          </p:cNvSpPr>
          <p:nvPr/>
        </p:nvSpPr>
        <p:spPr bwMode="auto">
          <a:xfrm>
            <a:off x="3038475" y="48101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08" name="Oval 80"/>
          <p:cNvSpPr>
            <a:spLocks noChangeArrowheads="1"/>
          </p:cNvSpPr>
          <p:nvPr/>
        </p:nvSpPr>
        <p:spPr bwMode="auto">
          <a:xfrm>
            <a:off x="4729163" y="11239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09" name="Oval 81"/>
          <p:cNvSpPr>
            <a:spLocks noChangeArrowheads="1"/>
          </p:cNvSpPr>
          <p:nvPr/>
        </p:nvSpPr>
        <p:spPr bwMode="auto">
          <a:xfrm>
            <a:off x="4729163" y="25336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0" name="Oval 82"/>
          <p:cNvSpPr>
            <a:spLocks noChangeArrowheads="1"/>
          </p:cNvSpPr>
          <p:nvPr/>
        </p:nvSpPr>
        <p:spPr bwMode="auto">
          <a:xfrm>
            <a:off x="4729163" y="41529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1" name="Oval 83"/>
          <p:cNvSpPr>
            <a:spLocks noChangeArrowheads="1"/>
          </p:cNvSpPr>
          <p:nvPr/>
        </p:nvSpPr>
        <p:spPr bwMode="auto">
          <a:xfrm>
            <a:off x="4729163" y="5667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2" name="Oval 84"/>
          <p:cNvSpPr>
            <a:spLocks noChangeArrowheads="1"/>
          </p:cNvSpPr>
          <p:nvPr/>
        </p:nvSpPr>
        <p:spPr bwMode="auto">
          <a:xfrm>
            <a:off x="6772275" y="714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3" name="Oval 85"/>
          <p:cNvSpPr>
            <a:spLocks noChangeArrowheads="1"/>
          </p:cNvSpPr>
          <p:nvPr/>
        </p:nvSpPr>
        <p:spPr bwMode="auto">
          <a:xfrm>
            <a:off x="6772275" y="14668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4" name="Oval 86"/>
          <p:cNvSpPr>
            <a:spLocks noChangeArrowheads="1"/>
          </p:cNvSpPr>
          <p:nvPr/>
        </p:nvSpPr>
        <p:spPr bwMode="auto">
          <a:xfrm>
            <a:off x="6772275" y="21336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5" name="Oval 87"/>
          <p:cNvSpPr>
            <a:spLocks noChangeArrowheads="1"/>
          </p:cNvSpPr>
          <p:nvPr/>
        </p:nvSpPr>
        <p:spPr bwMode="auto">
          <a:xfrm>
            <a:off x="6772275" y="29337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6" name="Oval 88"/>
          <p:cNvSpPr>
            <a:spLocks noChangeArrowheads="1"/>
          </p:cNvSpPr>
          <p:nvPr/>
        </p:nvSpPr>
        <p:spPr bwMode="auto">
          <a:xfrm>
            <a:off x="6772275" y="37147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7" name="Oval 89"/>
          <p:cNvSpPr>
            <a:spLocks noChangeArrowheads="1"/>
          </p:cNvSpPr>
          <p:nvPr/>
        </p:nvSpPr>
        <p:spPr bwMode="auto">
          <a:xfrm>
            <a:off x="6772275" y="45910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8" name="Oval 90"/>
          <p:cNvSpPr>
            <a:spLocks noChangeArrowheads="1"/>
          </p:cNvSpPr>
          <p:nvPr/>
        </p:nvSpPr>
        <p:spPr bwMode="auto">
          <a:xfrm>
            <a:off x="6772275" y="52482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19" name="Oval 91"/>
          <p:cNvSpPr>
            <a:spLocks noChangeArrowheads="1"/>
          </p:cNvSpPr>
          <p:nvPr/>
        </p:nvSpPr>
        <p:spPr bwMode="auto">
          <a:xfrm>
            <a:off x="6772275" y="60674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2620" name="Oval 92"/>
          <p:cNvSpPr>
            <a:spLocks noChangeArrowheads="1"/>
          </p:cNvSpPr>
          <p:nvPr/>
        </p:nvSpPr>
        <p:spPr bwMode="auto">
          <a:xfrm>
            <a:off x="1047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2621" name="AutoShape 93"/>
          <p:cNvCxnSpPr>
            <a:cxnSpLocks noChangeShapeType="1"/>
            <a:stCxn id="22620" idx="6"/>
            <a:endCxn id="22605" idx="2"/>
          </p:cNvCxnSpPr>
          <p:nvPr/>
        </p:nvCxnSpPr>
        <p:spPr bwMode="auto">
          <a:xfrm>
            <a:off x="866775" y="3400425"/>
            <a:ext cx="338138" cy="4763"/>
          </a:xfrm>
          <a:prstGeom prst="straightConnector1">
            <a:avLst/>
          </a:prstGeom>
          <a:noFill/>
          <a:ln w="19050">
            <a:solidFill>
              <a:schemeClr val="tx1"/>
            </a:solidFill>
            <a:round/>
            <a:headEnd/>
            <a:tailEnd/>
          </a:ln>
        </p:spPr>
      </p:cxnSp>
      <p:cxnSp>
        <p:nvCxnSpPr>
          <p:cNvPr id="22622" name="AutoShape 94"/>
          <p:cNvCxnSpPr>
            <a:cxnSpLocks noChangeShapeType="1"/>
            <a:stCxn id="22544" idx="6"/>
            <a:endCxn id="22606" idx="2"/>
          </p:cNvCxnSpPr>
          <p:nvPr/>
        </p:nvCxnSpPr>
        <p:spPr bwMode="auto">
          <a:xfrm>
            <a:off x="2847975" y="1924050"/>
            <a:ext cx="190500" cy="4763"/>
          </a:xfrm>
          <a:prstGeom prst="straightConnector1">
            <a:avLst/>
          </a:prstGeom>
          <a:noFill/>
          <a:ln w="19050">
            <a:solidFill>
              <a:schemeClr val="tx1"/>
            </a:solidFill>
            <a:round/>
            <a:headEnd/>
            <a:tailEnd type="triangle" w="med" len="med"/>
          </a:ln>
        </p:spPr>
      </p:cxnSp>
      <p:cxnSp>
        <p:nvCxnSpPr>
          <p:cNvPr id="22623" name="AutoShape 95"/>
          <p:cNvCxnSpPr>
            <a:cxnSpLocks noChangeShapeType="1"/>
            <a:stCxn id="22545" idx="6"/>
            <a:endCxn id="22607" idx="2"/>
          </p:cNvCxnSpPr>
          <p:nvPr/>
        </p:nvCxnSpPr>
        <p:spPr bwMode="auto">
          <a:xfrm flipV="1">
            <a:off x="2847975" y="4910138"/>
            <a:ext cx="190500" cy="4762"/>
          </a:xfrm>
          <a:prstGeom prst="straightConnector1">
            <a:avLst/>
          </a:prstGeom>
          <a:noFill/>
          <a:ln w="19050">
            <a:solidFill>
              <a:schemeClr val="tx1"/>
            </a:solidFill>
            <a:round/>
            <a:headEnd/>
            <a:tailEnd type="triangle" w="med" len="med"/>
          </a:ln>
        </p:spPr>
      </p:cxnSp>
      <p:cxnSp>
        <p:nvCxnSpPr>
          <p:cNvPr id="22624" name="AutoShape 96"/>
          <p:cNvCxnSpPr>
            <a:cxnSpLocks noChangeShapeType="1"/>
            <a:stCxn id="22546" idx="6"/>
            <a:endCxn id="22608" idx="2"/>
          </p:cNvCxnSpPr>
          <p:nvPr/>
        </p:nvCxnSpPr>
        <p:spPr bwMode="auto">
          <a:xfrm flipV="1">
            <a:off x="4543425" y="1223963"/>
            <a:ext cx="185738" cy="4762"/>
          </a:xfrm>
          <a:prstGeom prst="straightConnector1">
            <a:avLst/>
          </a:prstGeom>
          <a:noFill/>
          <a:ln w="19050">
            <a:solidFill>
              <a:schemeClr val="tx1"/>
            </a:solidFill>
            <a:round/>
            <a:headEnd/>
            <a:tailEnd type="triangle" w="med" len="med"/>
          </a:ln>
        </p:spPr>
      </p:cxnSp>
      <p:cxnSp>
        <p:nvCxnSpPr>
          <p:cNvPr id="22625" name="AutoShape 97"/>
          <p:cNvCxnSpPr>
            <a:cxnSpLocks noChangeShapeType="1"/>
            <a:stCxn id="22547" idx="6"/>
            <a:endCxn id="22609" idx="2"/>
          </p:cNvCxnSpPr>
          <p:nvPr/>
        </p:nvCxnSpPr>
        <p:spPr bwMode="auto">
          <a:xfrm>
            <a:off x="4543425" y="2628900"/>
            <a:ext cx="185738" cy="4763"/>
          </a:xfrm>
          <a:prstGeom prst="straightConnector1">
            <a:avLst/>
          </a:prstGeom>
          <a:noFill/>
          <a:ln w="19050">
            <a:solidFill>
              <a:schemeClr val="tx1"/>
            </a:solidFill>
            <a:round/>
            <a:headEnd/>
            <a:tailEnd type="triangle" w="med" len="med"/>
          </a:ln>
        </p:spPr>
      </p:cxnSp>
      <p:cxnSp>
        <p:nvCxnSpPr>
          <p:cNvPr id="22626" name="AutoShape 98"/>
          <p:cNvCxnSpPr>
            <a:cxnSpLocks noChangeShapeType="1"/>
            <a:stCxn id="22548" idx="6"/>
            <a:endCxn id="22610" idx="2"/>
          </p:cNvCxnSpPr>
          <p:nvPr/>
        </p:nvCxnSpPr>
        <p:spPr bwMode="auto">
          <a:xfrm flipV="1">
            <a:off x="4543425" y="4252913"/>
            <a:ext cx="185738" cy="4762"/>
          </a:xfrm>
          <a:prstGeom prst="straightConnector1">
            <a:avLst/>
          </a:prstGeom>
          <a:noFill/>
          <a:ln w="19050">
            <a:solidFill>
              <a:schemeClr val="tx1"/>
            </a:solidFill>
            <a:round/>
            <a:headEnd/>
            <a:tailEnd type="triangle" w="med" len="med"/>
          </a:ln>
        </p:spPr>
      </p:cxnSp>
      <p:cxnSp>
        <p:nvCxnSpPr>
          <p:cNvPr id="22627" name="AutoShape 99"/>
          <p:cNvCxnSpPr>
            <a:cxnSpLocks noChangeShapeType="1"/>
            <a:stCxn id="22549" idx="6"/>
            <a:endCxn id="22611" idx="2"/>
          </p:cNvCxnSpPr>
          <p:nvPr/>
        </p:nvCxnSpPr>
        <p:spPr bwMode="auto">
          <a:xfrm>
            <a:off x="4543425" y="5762625"/>
            <a:ext cx="185738" cy="4763"/>
          </a:xfrm>
          <a:prstGeom prst="straightConnector1">
            <a:avLst/>
          </a:prstGeom>
          <a:noFill/>
          <a:ln w="19050">
            <a:solidFill>
              <a:schemeClr val="tx1"/>
            </a:solidFill>
            <a:round/>
            <a:headEnd/>
            <a:tailEnd type="triangle" w="med" len="med"/>
          </a:ln>
        </p:spPr>
      </p:cxnSp>
      <p:cxnSp>
        <p:nvCxnSpPr>
          <p:cNvPr id="22628" name="AutoShape 100"/>
          <p:cNvCxnSpPr>
            <a:cxnSpLocks noChangeShapeType="1"/>
            <a:stCxn id="22550" idx="6"/>
            <a:endCxn id="22612" idx="2"/>
          </p:cNvCxnSpPr>
          <p:nvPr/>
        </p:nvCxnSpPr>
        <p:spPr bwMode="auto">
          <a:xfrm flipV="1">
            <a:off x="6562725" y="814388"/>
            <a:ext cx="209550" cy="4762"/>
          </a:xfrm>
          <a:prstGeom prst="straightConnector1">
            <a:avLst/>
          </a:prstGeom>
          <a:noFill/>
          <a:ln w="19050">
            <a:solidFill>
              <a:schemeClr val="tx1"/>
            </a:solidFill>
            <a:round/>
            <a:headEnd/>
            <a:tailEnd type="triangle" w="med" len="med"/>
          </a:ln>
        </p:spPr>
      </p:cxnSp>
      <p:cxnSp>
        <p:nvCxnSpPr>
          <p:cNvPr id="22629" name="AutoShape 101"/>
          <p:cNvCxnSpPr>
            <a:cxnSpLocks noChangeShapeType="1"/>
            <a:stCxn id="22551" idx="6"/>
            <a:endCxn id="22613" idx="2"/>
          </p:cNvCxnSpPr>
          <p:nvPr/>
        </p:nvCxnSpPr>
        <p:spPr bwMode="auto">
          <a:xfrm flipV="1">
            <a:off x="6562725" y="1566863"/>
            <a:ext cx="209550" cy="4762"/>
          </a:xfrm>
          <a:prstGeom prst="straightConnector1">
            <a:avLst/>
          </a:prstGeom>
          <a:noFill/>
          <a:ln w="19050">
            <a:solidFill>
              <a:schemeClr val="tx1"/>
            </a:solidFill>
            <a:round/>
            <a:headEnd/>
            <a:tailEnd type="triangle" w="med" len="med"/>
          </a:ln>
        </p:spPr>
      </p:cxnSp>
      <p:cxnSp>
        <p:nvCxnSpPr>
          <p:cNvPr id="22630" name="AutoShape 102"/>
          <p:cNvCxnSpPr>
            <a:cxnSpLocks noChangeShapeType="1"/>
            <a:stCxn id="22552" idx="6"/>
            <a:endCxn id="22614" idx="2"/>
          </p:cNvCxnSpPr>
          <p:nvPr/>
        </p:nvCxnSpPr>
        <p:spPr bwMode="auto">
          <a:xfrm>
            <a:off x="6562725" y="2228850"/>
            <a:ext cx="209550" cy="4763"/>
          </a:xfrm>
          <a:prstGeom prst="straightConnector1">
            <a:avLst/>
          </a:prstGeom>
          <a:noFill/>
          <a:ln w="19050">
            <a:solidFill>
              <a:schemeClr val="tx1"/>
            </a:solidFill>
            <a:round/>
            <a:headEnd/>
            <a:tailEnd type="triangle" w="med" len="med"/>
          </a:ln>
        </p:spPr>
      </p:cxnSp>
      <p:cxnSp>
        <p:nvCxnSpPr>
          <p:cNvPr id="22631" name="AutoShape 103"/>
          <p:cNvCxnSpPr>
            <a:cxnSpLocks noChangeShapeType="1"/>
            <a:stCxn id="22553" idx="6"/>
            <a:endCxn id="22615" idx="2"/>
          </p:cNvCxnSpPr>
          <p:nvPr/>
        </p:nvCxnSpPr>
        <p:spPr bwMode="auto">
          <a:xfrm flipV="1">
            <a:off x="6562725" y="3033713"/>
            <a:ext cx="209550" cy="4762"/>
          </a:xfrm>
          <a:prstGeom prst="straightConnector1">
            <a:avLst/>
          </a:prstGeom>
          <a:noFill/>
          <a:ln w="19050">
            <a:solidFill>
              <a:schemeClr val="tx1"/>
            </a:solidFill>
            <a:round/>
            <a:headEnd/>
            <a:tailEnd type="triangle" w="med" len="med"/>
          </a:ln>
        </p:spPr>
      </p:cxnSp>
      <p:cxnSp>
        <p:nvCxnSpPr>
          <p:cNvPr id="22632" name="AutoShape 104"/>
          <p:cNvCxnSpPr>
            <a:cxnSpLocks noChangeShapeType="1"/>
            <a:stCxn id="22554" idx="6"/>
            <a:endCxn id="22616" idx="2"/>
          </p:cNvCxnSpPr>
          <p:nvPr/>
        </p:nvCxnSpPr>
        <p:spPr bwMode="auto">
          <a:xfrm flipV="1">
            <a:off x="6562725" y="3814763"/>
            <a:ext cx="209550" cy="4762"/>
          </a:xfrm>
          <a:prstGeom prst="straightConnector1">
            <a:avLst/>
          </a:prstGeom>
          <a:noFill/>
          <a:ln w="19050">
            <a:solidFill>
              <a:schemeClr val="tx1"/>
            </a:solidFill>
            <a:round/>
            <a:headEnd/>
            <a:tailEnd type="triangle" w="med" len="med"/>
          </a:ln>
        </p:spPr>
      </p:cxnSp>
      <p:cxnSp>
        <p:nvCxnSpPr>
          <p:cNvPr id="22633" name="AutoShape 105"/>
          <p:cNvCxnSpPr>
            <a:cxnSpLocks noChangeShapeType="1"/>
            <a:stCxn id="22555" idx="6"/>
            <a:endCxn id="22617" idx="2"/>
          </p:cNvCxnSpPr>
          <p:nvPr/>
        </p:nvCxnSpPr>
        <p:spPr bwMode="auto">
          <a:xfrm flipV="1">
            <a:off x="6562725" y="4691063"/>
            <a:ext cx="209550" cy="4762"/>
          </a:xfrm>
          <a:prstGeom prst="straightConnector1">
            <a:avLst/>
          </a:prstGeom>
          <a:noFill/>
          <a:ln w="19050">
            <a:solidFill>
              <a:schemeClr val="tx1"/>
            </a:solidFill>
            <a:round/>
            <a:headEnd/>
            <a:tailEnd type="triangle" w="med" len="med"/>
          </a:ln>
        </p:spPr>
      </p:cxnSp>
      <p:cxnSp>
        <p:nvCxnSpPr>
          <p:cNvPr id="22634" name="AutoShape 106"/>
          <p:cNvCxnSpPr>
            <a:cxnSpLocks noChangeShapeType="1"/>
            <a:stCxn id="22556" idx="6"/>
            <a:endCxn id="22618" idx="2"/>
          </p:cNvCxnSpPr>
          <p:nvPr/>
        </p:nvCxnSpPr>
        <p:spPr bwMode="auto">
          <a:xfrm flipV="1">
            <a:off x="6562725" y="5348288"/>
            <a:ext cx="209550" cy="4762"/>
          </a:xfrm>
          <a:prstGeom prst="straightConnector1">
            <a:avLst/>
          </a:prstGeom>
          <a:noFill/>
          <a:ln w="19050">
            <a:solidFill>
              <a:schemeClr val="tx1"/>
            </a:solidFill>
            <a:round/>
            <a:headEnd/>
            <a:tailEnd type="triangle" w="med" len="med"/>
          </a:ln>
        </p:spPr>
      </p:cxnSp>
      <p:cxnSp>
        <p:nvCxnSpPr>
          <p:cNvPr id="22635" name="AutoShape 107"/>
          <p:cNvCxnSpPr>
            <a:cxnSpLocks noChangeShapeType="1"/>
            <a:stCxn id="22557" idx="6"/>
            <a:endCxn id="22619" idx="2"/>
          </p:cNvCxnSpPr>
          <p:nvPr/>
        </p:nvCxnSpPr>
        <p:spPr bwMode="auto">
          <a:xfrm flipV="1">
            <a:off x="6562725" y="6167438"/>
            <a:ext cx="209550" cy="4762"/>
          </a:xfrm>
          <a:prstGeom prst="straightConnector1">
            <a:avLst/>
          </a:prstGeom>
          <a:noFill/>
          <a:ln w="19050">
            <a:solidFill>
              <a:schemeClr val="tx1"/>
            </a:solidFill>
            <a:round/>
            <a:headEnd/>
            <a:tailEnd type="triangle" w="med" len="med"/>
          </a:ln>
        </p:spPr>
      </p:cxnSp>
      <p:cxnSp>
        <p:nvCxnSpPr>
          <p:cNvPr id="22636" name="AutoShape 108"/>
          <p:cNvCxnSpPr>
            <a:cxnSpLocks noChangeShapeType="1"/>
            <a:stCxn id="22616" idx="6"/>
            <a:endCxn id="22572" idx="2"/>
          </p:cNvCxnSpPr>
          <p:nvPr/>
        </p:nvCxnSpPr>
        <p:spPr bwMode="auto">
          <a:xfrm flipV="1">
            <a:off x="6972300" y="3400425"/>
            <a:ext cx="1081088" cy="414338"/>
          </a:xfrm>
          <a:prstGeom prst="straightConnector1">
            <a:avLst/>
          </a:prstGeom>
          <a:noFill/>
          <a:ln w="38100">
            <a:pattFill prst="smCheck">
              <a:fgClr>
                <a:srgbClr val="E47200"/>
              </a:fgClr>
              <a:bgClr>
                <a:srgbClr val="FFFFFF"/>
              </a:bgClr>
            </a:pattFill>
            <a:round/>
            <a:headEnd/>
            <a:tailEnd type="triangle" w="med" len="med"/>
          </a:ln>
        </p:spPr>
      </p:cxnSp>
      <p:sp>
        <p:nvSpPr>
          <p:cNvPr id="22637" name="Text Box 109"/>
          <p:cNvSpPr txBox="1">
            <a:spLocks noChangeArrowheads="1"/>
          </p:cNvSpPr>
          <p:nvPr/>
        </p:nvSpPr>
        <p:spPr bwMode="auto">
          <a:xfrm>
            <a:off x="3281363" y="3103563"/>
            <a:ext cx="608012"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a:t>
            </a:r>
          </a:p>
        </p:txBody>
      </p:sp>
    </p:spTree>
    <p:extLst>
      <p:ext uri="{BB962C8B-B14F-4D97-AF65-F5344CB8AC3E}">
        <p14:creationId xmlns:p14="http://schemas.microsoft.com/office/powerpoint/2010/main" val="67285057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266825" y="200025"/>
            <a:ext cx="7639050" cy="6381750"/>
          </a:xfrm>
          <a:prstGeom prst="rect">
            <a:avLst/>
          </a:prstGeom>
          <a:solidFill>
            <a:srgbClr val="DDDDDD"/>
          </a:solidFill>
          <a:ln w="12700">
            <a:solidFill>
              <a:schemeClr val="hlink"/>
            </a:solidFill>
            <a:miter lim="800000"/>
            <a:headEnd/>
            <a:tailEnd/>
          </a:ln>
        </p:spPr>
        <p:txBody>
          <a:bodyPr wrap="none" anchor="ctr"/>
          <a:lstStyle/>
          <a:p>
            <a:endParaRPr lang="en-US"/>
          </a:p>
        </p:txBody>
      </p:sp>
      <p:sp>
        <p:nvSpPr>
          <p:cNvPr id="23555" name="Rectangle 3"/>
          <p:cNvSpPr>
            <a:spLocks noChangeArrowheads="1"/>
          </p:cNvSpPr>
          <p:nvPr/>
        </p:nvSpPr>
        <p:spPr bwMode="auto">
          <a:xfrm>
            <a:off x="3124200" y="3495675"/>
            <a:ext cx="5695950" cy="3019425"/>
          </a:xfrm>
          <a:prstGeom prst="rect">
            <a:avLst/>
          </a:prstGeom>
          <a:solidFill>
            <a:srgbClr val="FFF3FF"/>
          </a:solidFill>
          <a:ln w="12700">
            <a:solidFill>
              <a:schemeClr val="hlink"/>
            </a:solidFill>
            <a:miter lim="800000"/>
            <a:headEnd/>
            <a:tailEnd/>
          </a:ln>
        </p:spPr>
        <p:txBody>
          <a:bodyPr wrap="none" anchor="ctr"/>
          <a:lstStyle/>
          <a:p>
            <a:endParaRPr lang="en-US"/>
          </a:p>
        </p:txBody>
      </p:sp>
      <p:sp>
        <p:nvSpPr>
          <p:cNvPr id="23556" name="Rectangle 4"/>
          <p:cNvSpPr>
            <a:spLocks noChangeArrowheads="1"/>
          </p:cNvSpPr>
          <p:nvPr/>
        </p:nvSpPr>
        <p:spPr bwMode="auto">
          <a:xfrm>
            <a:off x="3124200" y="276225"/>
            <a:ext cx="5705475" cy="3048000"/>
          </a:xfrm>
          <a:prstGeom prst="rect">
            <a:avLst/>
          </a:prstGeom>
          <a:solidFill>
            <a:srgbClr val="FFFFE1"/>
          </a:solidFill>
          <a:ln w="12700">
            <a:solidFill>
              <a:schemeClr val="hlink"/>
            </a:solidFill>
            <a:miter lim="800000"/>
            <a:headEnd/>
            <a:tailEnd/>
          </a:ln>
        </p:spPr>
        <p:txBody>
          <a:bodyPr wrap="none" anchor="ctr"/>
          <a:lstStyle/>
          <a:p>
            <a:endParaRPr lang="en-US"/>
          </a:p>
        </p:txBody>
      </p:sp>
      <p:cxnSp>
        <p:nvCxnSpPr>
          <p:cNvPr id="23557" name="AutoShape 5"/>
          <p:cNvCxnSpPr>
            <a:cxnSpLocks noChangeShapeType="1"/>
            <a:stCxn id="23642" idx="6"/>
            <a:endCxn id="23599" idx="2"/>
          </p:cNvCxnSpPr>
          <p:nvPr/>
        </p:nvCxnSpPr>
        <p:spPr bwMode="auto">
          <a:xfrm>
            <a:off x="6972300" y="3033713"/>
            <a:ext cx="1081088" cy="366712"/>
          </a:xfrm>
          <a:prstGeom prst="straightConnector1">
            <a:avLst/>
          </a:prstGeom>
          <a:noFill/>
          <a:ln w="38100">
            <a:pattFill prst="smCheck">
              <a:fgClr>
                <a:srgbClr val="E47200"/>
              </a:fgClr>
              <a:bgClr>
                <a:srgbClr val="FFFFFF"/>
              </a:bgClr>
            </a:pattFill>
            <a:round/>
            <a:headEnd/>
            <a:tailEnd type="triangle" w="med" len="med"/>
          </a:ln>
        </p:spPr>
      </p:cxnSp>
      <p:cxnSp>
        <p:nvCxnSpPr>
          <p:cNvPr id="23558" name="AutoShape 6"/>
          <p:cNvCxnSpPr>
            <a:cxnSpLocks noChangeShapeType="1"/>
            <a:stCxn id="23637" idx="6"/>
            <a:endCxn id="23599" idx="2"/>
          </p:cNvCxnSpPr>
          <p:nvPr/>
        </p:nvCxnSpPr>
        <p:spPr bwMode="auto">
          <a:xfrm flipV="1">
            <a:off x="4929188" y="3400425"/>
            <a:ext cx="3124200" cy="852488"/>
          </a:xfrm>
          <a:prstGeom prst="straightConnector1">
            <a:avLst/>
          </a:prstGeom>
          <a:noFill/>
          <a:ln w="38100">
            <a:pattFill prst="smCheck">
              <a:fgClr>
                <a:srgbClr val="E47200"/>
              </a:fgClr>
              <a:bgClr>
                <a:srgbClr val="FFFFFF"/>
              </a:bgClr>
            </a:pattFill>
            <a:round/>
            <a:headEnd/>
            <a:tailEnd type="triangle" w="med" len="med"/>
          </a:ln>
        </p:spPr>
      </p:cxnSp>
      <p:cxnSp>
        <p:nvCxnSpPr>
          <p:cNvPr id="23559" name="AutoShape 7"/>
          <p:cNvCxnSpPr>
            <a:cxnSpLocks noChangeShapeType="1"/>
            <a:stCxn id="23639" idx="5"/>
            <a:endCxn id="23599" idx="2"/>
          </p:cNvCxnSpPr>
          <p:nvPr/>
        </p:nvCxnSpPr>
        <p:spPr bwMode="auto">
          <a:xfrm>
            <a:off x="6943725" y="885825"/>
            <a:ext cx="1109663" cy="2514600"/>
          </a:xfrm>
          <a:prstGeom prst="straightConnector1">
            <a:avLst/>
          </a:prstGeom>
          <a:noFill/>
          <a:ln w="38100">
            <a:pattFill prst="smCheck">
              <a:fgClr>
                <a:srgbClr val="E47200"/>
              </a:fgClr>
              <a:bgClr>
                <a:srgbClr val="FFFFFF"/>
              </a:bgClr>
            </a:pattFill>
            <a:round/>
            <a:headEnd/>
            <a:tailEnd type="triangle" w="med" len="med"/>
          </a:ln>
        </p:spPr>
      </p:cxnSp>
      <p:cxnSp>
        <p:nvCxnSpPr>
          <p:cNvPr id="23560" name="AutoShape 8"/>
          <p:cNvCxnSpPr>
            <a:cxnSpLocks noChangeShapeType="1"/>
            <a:stCxn id="23640" idx="5"/>
            <a:endCxn id="23599" idx="2"/>
          </p:cNvCxnSpPr>
          <p:nvPr/>
        </p:nvCxnSpPr>
        <p:spPr bwMode="auto">
          <a:xfrm>
            <a:off x="6943725" y="1638300"/>
            <a:ext cx="1109663" cy="1762125"/>
          </a:xfrm>
          <a:prstGeom prst="straightConnector1">
            <a:avLst/>
          </a:prstGeom>
          <a:noFill/>
          <a:ln w="38100">
            <a:pattFill prst="smCheck">
              <a:fgClr>
                <a:srgbClr val="E47200"/>
              </a:fgClr>
              <a:bgClr>
                <a:srgbClr val="FFFFFF"/>
              </a:bgClr>
            </a:pattFill>
            <a:round/>
            <a:headEnd/>
            <a:tailEnd type="triangle" w="med" len="med"/>
          </a:ln>
        </p:spPr>
      </p:cxnSp>
      <p:cxnSp>
        <p:nvCxnSpPr>
          <p:cNvPr id="23561" name="AutoShape 9"/>
          <p:cNvCxnSpPr>
            <a:cxnSpLocks noChangeShapeType="1"/>
            <a:stCxn id="23641" idx="5"/>
            <a:endCxn id="23599" idx="2"/>
          </p:cNvCxnSpPr>
          <p:nvPr/>
        </p:nvCxnSpPr>
        <p:spPr bwMode="auto">
          <a:xfrm>
            <a:off x="6943725" y="2305050"/>
            <a:ext cx="1109663" cy="1095375"/>
          </a:xfrm>
          <a:prstGeom prst="straightConnector1">
            <a:avLst/>
          </a:prstGeom>
          <a:noFill/>
          <a:ln w="38100">
            <a:pattFill prst="smCheck">
              <a:fgClr>
                <a:srgbClr val="E47200"/>
              </a:fgClr>
              <a:bgClr>
                <a:srgbClr val="FFFFFF"/>
              </a:bgClr>
            </a:pattFill>
            <a:round/>
            <a:headEnd/>
            <a:tailEnd type="triangle" w="med" len="med"/>
          </a:ln>
        </p:spPr>
      </p:cxnSp>
      <p:cxnSp>
        <p:nvCxnSpPr>
          <p:cNvPr id="23562" name="AutoShape 10"/>
          <p:cNvCxnSpPr>
            <a:cxnSpLocks noChangeShapeType="1"/>
            <a:stCxn id="23581" idx="6"/>
            <a:endCxn id="23599" idx="2"/>
          </p:cNvCxnSpPr>
          <p:nvPr/>
        </p:nvCxnSpPr>
        <p:spPr bwMode="auto">
          <a:xfrm flipV="1">
            <a:off x="6562725" y="3400425"/>
            <a:ext cx="1490663" cy="419100"/>
          </a:xfrm>
          <a:prstGeom prst="straightConnector1">
            <a:avLst/>
          </a:prstGeom>
          <a:noFill/>
          <a:ln w="38100">
            <a:pattFill prst="smCheck">
              <a:fgClr>
                <a:srgbClr val="E47200"/>
              </a:fgClr>
              <a:bgClr>
                <a:srgbClr val="FFFFFF"/>
              </a:bgClr>
            </a:pattFill>
            <a:round/>
            <a:headEnd/>
            <a:tailEnd type="triangle" w="med" len="med"/>
          </a:ln>
        </p:spPr>
      </p:cxnSp>
      <p:cxnSp>
        <p:nvCxnSpPr>
          <p:cNvPr id="23563" name="AutoShape 11"/>
          <p:cNvCxnSpPr>
            <a:cxnSpLocks noChangeShapeType="1"/>
            <a:stCxn id="23644" idx="7"/>
            <a:endCxn id="23599" idx="2"/>
          </p:cNvCxnSpPr>
          <p:nvPr/>
        </p:nvCxnSpPr>
        <p:spPr bwMode="auto">
          <a:xfrm flipV="1">
            <a:off x="6943725" y="3400425"/>
            <a:ext cx="1109663" cy="1219200"/>
          </a:xfrm>
          <a:prstGeom prst="straightConnector1">
            <a:avLst/>
          </a:prstGeom>
          <a:noFill/>
          <a:ln w="38100">
            <a:pattFill prst="smCheck">
              <a:fgClr>
                <a:srgbClr val="E47200"/>
              </a:fgClr>
              <a:bgClr>
                <a:srgbClr val="FFFFFF"/>
              </a:bgClr>
            </a:pattFill>
            <a:round/>
            <a:headEnd/>
            <a:tailEnd type="triangle" w="med" len="med"/>
          </a:ln>
        </p:spPr>
      </p:cxnSp>
      <p:cxnSp>
        <p:nvCxnSpPr>
          <p:cNvPr id="23564" name="AutoShape 12"/>
          <p:cNvCxnSpPr>
            <a:cxnSpLocks noChangeShapeType="1"/>
            <a:stCxn id="23645" idx="7"/>
            <a:endCxn id="23599" idx="2"/>
          </p:cNvCxnSpPr>
          <p:nvPr/>
        </p:nvCxnSpPr>
        <p:spPr bwMode="auto">
          <a:xfrm flipV="1">
            <a:off x="6943725" y="3400425"/>
            <a:ext cx="1109663" cy="1876425"/>
          </a:xfrm>
          <a:prstGeom prst="straightConnector1">
            <a:avLst/>
          </a:prstGeom>
          <a:noFill/>
          <a:ln w="38100">
            <a:pattFill prst="smCheck">
              <a:fgClr>
                <a:srgbClr val="E47200"/>
              </a:fgClr>
              <a:bgClr>
                <a:srgbClr val="FFFFFF"/>
              </a:bgClr>
            </a:pattFill>
            <a:round/>
            <a:headEnd/>
            <a:tailEnd type="triangle" w="med" len="med"/>
          </a:ln>
        </p:spPr>
      </p:cxnSp>
      <p:cxnSp>
        <p:nvCxnSpPr>
          <p:cNvPr id="23565" name="AutoShape 13"/>
          <p:cNvCxnSpPr>
            <a:cxnSpLocks noChangeShapeType="1"/>
            <a:stCxn id="23646" idx="7"/>
            <a:endCxn id="23599" idx="2"/>
          </p:cNvCxnSpPr>
          <p:nvPr/>
        </p:nvCxnSpPr>
        <p:spPr bwMode="auto">
          <a:xfrm flipV="1">
            <a:off x="6943725" y="3400425"/>
            <a:ext cx="1109663" cy="2695575"/>
          </a:xfrm>
          <a:prstGeom prst="straightConnector1">
            <a:avLst/>
          </a:prstGeom>
          <a:noFill/>
          <a:ln w="38100">
            <a:pattFill prst="smCheck">
              <a:fgClr>
                <a:srgbClr val="E47200"/>
              </a:fgClr>
              <a:bgClr>
                <a:srgbClr val="FFFFFF"/>
              </a:bgClr>
            </a:pattFill>
            <a:round/>
            <a:headEnd/>
            <a:tailEnd type="triangle" w="med" len="med"/>
          </a:ln>
        </p:spPr>
      </p:cxnSp>
      <p:cxnSp>
        <p:nvCxnSpPr>
          <p:cNvPr id="23566" name="AutoShape 14"/>
          <p:cNvCxnSpPr>
            <a:cxnSpLocks noChangeShapeType="1"/>
            <a:stCxn id="23636" idx="6"/>
            <a:endCxn id="23599" idx="2"/>
          </p:cNvCxnSpPr>
          <p:nvPr/>
        </p:nvCxnSpPr>
        <p:spPr bwMode="auto">
          <a:xfrm>
            <a:off x="4929188" y="2633663"/>
            <a:ext cx="3124200" cy="766762"/>
          </a:xfrm>
          <a:prstGeom prst="straightConnector1">
            <a:avLst/>
          </a:prstGeom>
          <a:noFill/>
          <a:ln w="38100">
            <a:pattFill prst="smCheck">
              <a:fgClr>
                <a:srgbClr val="E47200"/>
              </a:fgClr>
              <a:bgClr>
                <a:srgbClr val="FFFFFF"/>
              </a:bgClr>
            </a:pattFill>
            <a:round/>
            <a:headEnd/>
            <a:tailEnd type="triangle" w="med" len="med"/>
          </a:ln>
        </p:spPr>
      </p:cxnSp>
      <p:cxnSp>
        <p:nvCxnSpPr>
          <p:cNvPr id="23567" name="AutoShape 15"/>
          <p:cNvCxnSpPr>
            <a:cxnSpLocks noChangeShapeType="1"/>
            <a:stCxn id="23638" idx="6"/>
            <a:endCxn id="23599" idx="2"/>
          </p:cNvCxnSpPr>
          <p:nvPr/>
        </p:nvCxnSpPr>
        <p:spPr bwMode="auto">
          <a:xfrm flipV="1">
            <a:off x="4929188" y="3400425"/>
            <a:ext cx="3124200" cy="2366963"/>
          </a:xfrm>
          <a:prstGeom prst="straightConnector1">
            <a:avLst/>
          </a:prstGeom>
          <a:noFill/>
          <a:ln w="38100">
            <a:pattFill prst="smCheck">
              <a:fgClr>
                <a:srgbClr val="E47200"/>
              </a:fgClr>
              <a:bgClr>
                <a:srgbClr val="FFFFFF"/>
              </a:bgClr>
            </a:pattFill>
            <a:round/>
            <a:headEnd/>
            <a:tailEnd type="triangle" w="med" len="med"/>
          </a:ln>
        </p:spPr>
      </p:cxnSp>
      <p:cxnSp>
        <p:nvCxnSpPr>
          <p:cNvPr id="23568" name="AutoShape 16"/>
          <p:cNvCxnSpPr>
            <a:cxnSpLocks noChangeShapeType="1"/>
            <a:stCxn id="925778" idx="6"/>
            <a:endCxn id="23599" idx="2"/>
          </p:cNvCxnSpPr>
          <p:nvPr/>
        </p:nvCxnSpPr>
        <p:spPr bwMode="auto">
          <a:xfrm flipV="1">
            <a:off x="3238500" y="3400425"/>
            <a:ext cx="4814888" cy="1509713"/>
          </a:xfrm>
          <a:prstGeom prst="straightConnector1">
            <a:avLst/>
          </a:prstGeom>
          <a:noFill/>
          <a:ln w="38100">
            <a:pattFill prst="smCheck">
              <a:fgClr>
                <a:srgbClr val="E47200"/>
              </a:fgClr>
              <a:bgClr>
                <a:srgbClr val="FFFFFF"/>
              </a:bgClr>
            </a:pattFill>
            <a:round/>
            <a:headEnd/>
            <a:tailEnd type="triangle" w="med" len="med"/>
          </a:ln>
        </p:spPr>
      </p:cxnSp>
      <p:cxnSp>
        <p:nvCxnSpPr>
          <p:cNvPr id="23569" name="AutoShape 17"/>
          <p:cNvCxnSpPr>
            <a:cxnSpLocks noChangeShapeType="1"/>
            <a:stCxn id="925777" idx="6"/>
            <a:endCxn id="23599" idx="2"/>
          </p:cNvCxnSpPr>
          <p:nvPr/>
        </p:nvCxnSpPr>
        <p:spPr bwMode="auto">
          <a:xfrm>
            <a:off x="3238500" y="1928813"/>
            <a:ext cx="4814888" cy="1471612"/>
          </a:xfrm>
          <a:prstGeom prst="straightConnector1">
            <a:avLst/>
          </a:prstGeom>
          <a:noFill/>
          <a:ln w="38100">
            <a:pattFill prst="smCheck">
              <a:fgClr>
                <a:srgbClr val="E47200"/>
              </a:fgClr>
              <a:bgClr>
                <a:srgbClr val="FFFFFF"/>
              </a:bgClr>
            </a:pattFill>
            <a:round/>
            <a:headEnd/>
            <a:tailEnd type="triangle" w="med" len="med"/>
          </a:ln>
        </p:spPr>
      </p:cxnSp>
      <p:cxnSp>
        <p:nvCxnSpPr>
          <p:cNvPr id="23570" name="AutoShape 18"/>
          <p:cNvCxnSpPr>
            <a:cxnSpLocks noChangeShapeType="1"/>
            <a:stCxn id="23635" idx="6"/>
            <a:endCxn id="23599" idx="2"/>
          </p:cNvCxnSpPr>
          <p:nvPr/>
        </p:nvCxnSpPr>
        <p:spPr bwMode="auto">
          <a:xfrm>
            <a:off x="4929188" y="1223963"/>
            <a:ext cx="3124200" cy="2176462"/>
          </a:xfrm>
          <a:prstGeom prst="straightConnector1">
            <a:avLst/>
          </a:prstGeom>
          <a:noFill/>
          <a:ln w="38100">
            <a:pattFill prst="smCheck">
              <a:fgClr>
                <a:srgbClr val="E47200"/>
              </a:fgClr>
              <a:bgClr>
                <a:srgbClr val="FFFFFF"/>
              </a:bgClr>
            </a:pattFill>
            <a:round/>
            <a:headEnd/>
            <a:tailEnd type="triangle" w="med" len="med"/>
          </a:ln>
        </p:spPr>
      </p:cxnSp>
      <p:sp>
        <p:nvSpPr>
          <p:cNvPr id="23571" name="Oval 19"/>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3572" name="Oval 20"/>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3573" name="Oval 21"/>
          <p:cNvSpPr>
            <a:spLocks noChangeArrowheads="1"/>
          </p:cNvSpPr>
          <p:nvPr/>
        </p:nvSpPr>
        <p:spPr bwMode="auto">
          <a:xfrm>
            <a:off x="3781425" y="10223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3574" name="Oval 22"/>
          <p:cNvSpPr>
            <a:spLocks noChangeArrowheads="1"/>
          </p:cNvSpPr>
          <p:nvPr/>
        </p:nvSpPr>
        <p:spPr bwMode="auto">
          <a:xfrm>
            <a:off x="3781425" y="2422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3575" name="Oval 23"/>
          <p:cNvSpPr>
            <a:spLocks noChangeArrowheads="1"/>
          </p:cNvSpPr>
          <p:nvPr/>
        </p:nvSpPr>
        <p:spPr bwMode="auto">
          <a:xfrm>
            <a:off x="3781425" y="40513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3576" name="Oval 24"/>
          <p:cNvSpPr>
            <a:spLocks noChangeArrowheads="1"/>
          </p:cNvSpPr>
          <p:nvPr/>
        </p:nvSpPr>
        <p:spPr bwMode="auto">
          <a:xfrm>
            <a:off x="3781425" y="5556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3577" name="Oval 25"/>
          <p:cNvSpPr>
            <a:spLocks noChangeArrowheads="1"/>
          </p:cNvSpPr>
          <p:nvPr/>
        </p:nvSpPr>
        <p:spPr bwMode="auto">
          <a:xfrm>
            <a:off x="5800725" y="6127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3578" name="Oval 26"/>
          <p:cNvSpPr>
            <a:spLocks noChangeArrowheads="1"/>
          </p:cNvSpPr>
          <p:nvPr/>
        </p:nvSpPr>
        <p:spPr bwMode="auto">
          <a:xfrm>
            <a:off x="5800725" y="1365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3579" name="Oval 27"/>
          <p:cNvSpPr>
            <a:spLocks noChangeArrowheads="1"/>
          </p:cNvSpPr>
          <p:nvPr/>
        </p:nvSpPr>
        <p:spPr bwMode="auto">
          <a:xfrm>
            <a:off x="5800725" y="20224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3580" name="Oval 28"/>
          <p:cNvSpPr>
            <a:spLocks noChangeArrowheads="1"/>
          </p:cNvSpPr>
          <p:nvPr/>
        </p:nvSpPr>
        <p:spPr bwMode="auto">
          <a:xfrm>
            <a:off x="5800725" y="28321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3581" name="Oval 29"/>
          <p:cNvSpPr>
            <a:spLocks noChangeArrowheads="1"/>
          </p:cNvSpPr>
          <p:nvPr/>
        </p:nvSpPr>
        <p:spPr bwMode="auto">
          <a:xfrm>
            <a:off x="5800725" y="36131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3582" name="Oval 30"/>
          <p:cNvSpPr>
            <a:spLocks noChangeArrowheads="1"/>
          </p:cNvSpPr>
          <p:nvPr/>
        </p:nvSpPr>
        <p:spPr bwMode="auto">
          <a:xfrm>
            <a:off x="5800725" y="44894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3583" name="Oval 31"/>
          <p:cNvSpPr>
            <a:spLocks noChangeArrowheads="1"/>
          </p:cNvSpPr>
          <p:nvPr/>
        </p:nvSpPr>
        <p:spPr bwMode="auto">
          <a:xfrm>
            <a:off x="5800725" y="5146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3584" name="Oval 32"/>
          <p:cNvSpPr>
            <a:spLocks noChangeArrowheads="1"/>
          </p:cNvSpPr>
          <p:nvPr/>
        </p:nvSpPr>
        <p:spPr bwMode="auto">
          <a:xfrm>
            <a:off x="5800725" y="59658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23585" name="AutoShape 33"/>
          <p:cNvCxnSpPr>
            <a:cxnSpLocks noChangeShapeType="1"/>
            <a:stCxn id="925776" idx="7"/>
            <a:endCxn id="23571" idx="3"/>
          </p:cNvCxnSpPr>
          <p:nvPr/>
        </p:nvCxnSpPr>
        <p:spPr bwMode="auto">
          <a:xfrm flipV="1">
            <a:off x="1376363" y="2082800"/>
            <a:ext cx="819150" cy="1250950"/>
          </a:xfrm>
          <a:prstGeom prst="straightConnector1">
            <a:avLst/>
          </a:prstGeom>
          <a:noFill/>
          <a:ln w="19050">
            <a:solidFill>
              <a:schemeClr val="tx1"/>
            </a:solidFill>
            <a:round/>
            <a:headEnd/>
            <a:tailEnd type="triangle" w="med" len="med"/>
          </a:ln>
        </p:spPr>
      </p:cxnSp>
      <p:cxnSp>
        <p:nvCxnSpPr>
          <p:cNvPr id="23586" name="AutoShape 34"/>
          <p:cNvCxnSpPr>
            <a:cxnSpLocks noChangeShapeType="1"/>
            <a:stCxn id="925776" idx="5"/>
            <a:endCxn id="23572" idx="1"/>
          </p:cNvCxnSpPr>
          <p:nvPr/>
        </p:nvCxnSpPr>
        <p:spPr bwMode="auto">
          <a:xfrm>
            <a:off x="1376363" y="3476625"/>
            <a:ext cx="819150" cy="1277938"/>
          </a:xfrm>
          <a:prstGeom prst="straightConnector1">
            <a:avLst/>
          </a:prstGeom>
          <a:noFill/>
          <a:ln w="19050">
            <a:solidFill>
              <a:schemeClr val="tx1"/>
            </a:solidFill>
            <a:round/>
            <a:headEnd/>
            <a:tailEnd type="triangle" w="med" len="med"/>
          </a:ln>
        </p:spPr>
      </p:cxnSp>
      <p:cxnSp>
        <p:nvCxnSpPr>
          <p:cNvPr id="23587" name="AutoShape 35"/>
          <p:cNvCxnSpPr>
            <a:cxnSpLocks noChangeShapeType="1"/>
            <a:stCxn id="925777" idx="7"/>
            <a:endCxn id="23573" idx="2"/>
          </p:cNvCxnSpPr>
          <p:nvPr/>
        </p:nvCxnSpPr>
        <p:spPr bwMode="auto">
          <a:xfrm flipV="1">
            <a:off x="3209925" y="1228725"/>
            <a:ext cx="557213" cy="628650"/>
          </a:xfrm>
          <a:prstGeom prst="straightConnector1">
            <a:avLst/>
          </a:prstGeom>
          <a:noFill/>
          <a:ln w="19050">
            <a:solidFill>
              <a:schemeClr val="tx1"/>
            </a:solidFill>
            <a:round/>
            <a:headEnd/>
            <a:tailEnd type="triangle" w="med" len="med"/>
          </a:ln>
        </p:spPr>
      </p:cxnSp>
      <p:cxnSp>
        <p:nvCxnSpPr>
          <p:cNvPr id="23588" name="AutoShape 36"/>
          <p:cNvCxnSpPr>
            <a:cxnSpLocks noChangeShapeType="1"/>
            <a:stCxn id="925777" idx="5"/>
            <a:endCxn id="23574" idx="2"/>
          </p:cNvCxnSpPr>
          <p:nvPr/>
        </p:nvCxnSpPr>
        <p:spPr bwMode="auto">
          <a:xfrm>
            <a:off x="3209925" y="2000250"/>
            <a:ext cx="557213" cy="628650"/>
          </a:xfrm>
          <a:prstGeom prst="straightConnector1">
            <a:avLst/>
          </a:prstGeom>
          <a:noFill/>
          <a:ln w="19050">
            <a:solidFill>
              <a:schemeClr val="tx1"/>
            </a:solidFill>
            <a:round/>
            <a:headEnd/>
            <a:tailEnd type="triangle" w="med" len="med"/>
          </a:ln>
        </p:spPr>
      </p:cxnSp>
      <p:cxnSp>
        <p:nvCxnSpPr>
          <p:cNvPr id="23589" name="AutoShape 37"/>
          <p:cNvCxnSpPr>
            <a:cxnSpLocks noChangeShapeType="1"/>
            <a:stCxn id="925778" idx="7"/>
            <a:endCxn id="23575" idx="2"/>
          </p:cNvCxnSpPr>
          <p:nvPr/>
        </p:nvCxnSpPr>
        <p:spPr bwMode="auto">
          <a:xfrm flipV="1">
            <a:off x="3209925" y="4257675"/>
            <a:ext cx="557213" cy="581025"/>
          </a:xfrm>
          <a:prstGeom prst="straightConnector1">
            <a:avLst/>
          </a:prstGeom>
          <a:noFill/>
          <a:ln w="19050">
            <a:solidFill>
              <a:schemeClr val="tx1"/>
            </a:solidFill>
            <a:round/>
            <a:headEnd/>
            <a:tailEnd type="triangle" w="med" len="med"/>
          </a:ln>
        </p:spPr>
      </p:cxnSp>
      <p:cxnSp>
        <p:nvCxnSpPr>
          <p:cNvPr id="23590" name="AutoShape 38"/>
          <p:cNvCxnSpPr>
            <a:cxnSpLocks noChangeShapeType="1"/>
            <a:stCxn id="925778" idx="5"/>
            <a:endCxn id="23576" idx="2"/>
          </p:cNvCxnSpPr>
          <p:nvPr/>
        </p:nvCxnSpPr>
        <p:spPr bwMode="auto">
          <a:xfrm>
            <a:off x="3209925" y="4981575"/>
            <a:ext cx="557213" cy="781050"/>
          </a:xfrm>
          <a:prstGeom prst="straightConnector1">
            <a:avLst/>
          </a:prstGeom>
          <a:noFill/>
          <a:ln w="19050">
            <a:solidFill>
              <a:schemeClr val="tx1"/>
            </a:solidFill>
            <a:round/>
            <a:headEnd/>
            <a:tailEnd type="triangle" w="med" len="med"/>
          </a:ln>
        </p:spPr>
      </p:cxnSp>
      <p:cxnSp>
        <p:nvCxnSpPr>
          <p:cNvPr id="23591" name="AutoShape 39"/>
          <p:cNvCxnSpPr>
            <a:cxnSpLocks noChangeShapeType="1"/>
            <a:stCxn id="23635" idx="7"/>
            <a:endCxn id="23577" idx="2"/>
          </p:cNvCxnSpPr>
          <p:nvPr/>
        </p:nvCxnSpPr>
        <p:spPr bwMode="auto">
          <a:xfrm flipV="1">
            <a:off x="4900613" y="819150"/>
            <a:ext cx="885825" cy="333375"/>
          </a:xfrm>
          <a:prstGeom prst="straightConnector1">
            <a:avLst/>
          </a:prstGeom>
          <a:noFill/>
          <a:ln w="19050">
            <a:solidFill>
              <a:schemeClr val="tx1"/>
            </a:solidFill>
            <a:round/>
            <a:headEnd/>
            <a:tailEnd type="triangle" w="med" len="med"/>
          </a:ln>
        </p:spPr>
      </p:cxnSp>
      <p:cxnSp>
        <p:nvCxnSpPr>
          <p:cNvPr id="23592" name="AutoShape 40"/>
          <p:cNvCxnSpPr>
            <a:cxnSpLocks noChangeShapeType="1"/>
            <a:stCxn id="23635" idx="5"/>
            <a:endCxn id="23578" idx="2"/>
          </p:cNvCxnSpPr>
          <p:nvPr/>
        </p:nvCxnSpPr>
        <p:spPr bwMode="auto">
          <a:xfrm>
            <a:off x="4900613" y="1295400"/>
            <a:ext cx="885825" cy="276225"/>
          </a:xfrm>
          <a:prstGeom prst="straightConnector1">
            <a:avLst/>
          </a:prstGeom>
          <a:noFill/>
          <a:ln w="19050">
            <a:solidFill>
              <a:schemeClr val="tx1"/>
            </a:solidFill>
            <a:round/>
            <a:headEnd/>
            <a:tailEnd type="triangle" w="med" len="med"/>
          </a:ln>
        </p:spPr>
      </p:cxnSp>
      <p:cxnSp>
        <p:nvCxnSpPr>
          <p:cNvPr id="23593" name="AutoShape 41"/>
          <p:cNvCxnSpPr>
            <a:cxnSpLocks noChangeShapeType="1"/>
            <a:stCxn id="23636" idx="7"/>
            <a:endCxn id="23579" idx="2"/>
          </p:cNvCxnSpPr>
          <p:nvPr/>
        </p:nvCxnSpPr>
        <p:spPr bwMode="auto">
          <a:xfrm flipV="1">
            <a:off x="4900613" y="2228850"/>
            <a:ext cx="885825" cy="333375"/>
          </a:xfrm>
          <a:prstGeom prst="straightConnector1">
            <a:avLst/>
          </a:prstGeom>
          <a:noFill/>
          <a:ln w="19050">
            <a:solidFill>
              <a:schemeClr val="tx1"/>
            </a:solidFill>
            <a:round/>
            <a:headEnd/>
            <a:tailEnd type="triangle" w="med" len="med"/>
          </a:ln>
        </p:spPr>
      </p:cxnSp>
      <p:cxnSp>
        <p:nvCxnSpPr>
          <p:cNvPr id="23594" name="AutoShape 42"/>
          <p:cNvCxnSpPr>
            <a:cxnSpLocks noChangeShapeType="1"/>
            <a:stCxn id="23636" idx="5"/>
            <a:endCxn id="23580" idx="2"/>
          </p:cNvCxnSpPr>
          <p:nvPr/>
        </p:nvCxnSpPr>
        <p:spPr bwMode="auto">
          <a:xfrm>
            <a:off x="4900613" y="2705100"/>
            <a:ext cx="885825" cy="333375"/>
          </a:xfrm>
          <a:prstGeom prst="straightConnector1">
            <a:avLst/>
          </a:prstGeom>
          <a:noFill/>
          <a:ln w="19050">
            <a:solidFill>
              <a:schemeClr val="tx1"/>
            </a:solidFill>
            <a:round/>
            <a:headEnd/>
            <a:tailEnd type="triangle" w="med" len="med"/>
          </a:ln>
        </p:spPr>
      </p:cxnSp>
      <p:cxnSp>
        <p:nvCxnSpPr>
          <p:cNvPr id="23595" name="AutoShape 43"/>
          <p:cNvCxnSpPr>
            <a:cxnSpLocks noChangeShapeType="1"/>
            <a:stCxn id="23637" idx="7"/>
            <a:endCxn id="23581" idx="2"/>
          </p:cNvCxnSpPr>
          <p:nvPr/>
        </p:nvCxnSpPr>
        <p:spPr bwMode="auto">
          <a:xfrm flipV="1">
            <a:off x="4900613" y="3819525"/>
            <a:ext cx="885825" cy="361950"/>
          </a:xfrm>
          <a:prstGeom prst="straightConnector1">
            <a:avLst/>
          </a:prstGeom>
          <a:noFill/>
          <a:ln w="19050">
            <a:solidFill>
              <a:schemeClr val="tx1"/>
            </a:solidFill>
            <a:round/>
            <a:headEnd/>
            <a:tailEnd type="triangle" w="med" len="med"/>
          </a:ln>
        </p:spPr>
      </p:cxnSp>
      <p:cxnSp>
        <p:nvCxnSpPr>
          <p:cNvPr id="23596" name="AutoShape 44"/>
          <p:cNvCxnSpPr>
            <a:cxnSpLocks noChangeShapeType="1"/>
            <a:stCxn id="23637" idx="5"/>
            <a:endCxn id="23582" idx="2"/>
          </p:cNvCxnSpPr>
          <p:nvPr/>
        </p:nvCxnSpPr>
        <p:spPr bwMode="auto">
          <a:xfrm>
            <a:off x="4900613" y="4324350"/>
            <a:ext cx="885825" cy="371475"/>
          </a:xfrm>
          <a:prstGeom prst="straightConnector1">
            <a:avLst/>
          </a:prstGeom>
          <a:noFill/>
          <a:ln w="19050">
            <a:solidFill>
              <a:schemeClr val="tx1"/>
            </a:solidFill>
            <a:round/>
            <a:headEnd/>
            <a:tailEnd type="triangle" w="med" len="med"/>
          </a:ln>
        </p:spPr>
      </p:cxnSp>
      <p:cxnSp>
        <p:nvCxnSpPr>
          <p:cNvPr id="23597" name="AutoShape 45"/>
          <p:cNvCxnSpPr>
            <a:cxnSpLocks noChangeShapeType="1"/>
            <a:stCxn id="23638" idx="7"/>
            <a:endCxn id="23583" idx="2"/>
          </p:cNvCxnSpPr>
          <p:nvPr/>
        </p:nvCxnSpPr>
        <p:spPr bwMode="auto">
          <a:xfrm flipV="1">
            <a:off x="4900613" y="5353050"/>
            <a:ext cx="885825" cy="342900"/>
          </a:xfrm>
          <a:prstGeom prst="straightConnector1">
            <a:avLst/>
          </a:prstGeom>
          <a:noFill/>
          <a:ln w="19050">
            <a:solidFill>
              <a:schemeClr val="tx1"/>
            </a:solidFill>
            <a:round/>
            <a:headEnd/>
            <a:tailEnd type="triangle" w="med" len="med"/>
          </a:ln>
        </p:spPr>
      </p:cxnSp>
      <p:cxnSp>
        <p:nvCxnSpPr>
          <p:cNvPr id="23598" name="AutoShape 46"/>
          <p:cNvCxnSpPr>
            <a:cxnSpLocks noChangeShapeType="1"/>
            <a:stCxn id="23638" idx="5"/>
            <a:endCxn id="23584" idx="2"/>
          </p:cNvCxnSpPr>
          <p:nvPr/>
        </p:nvCxnSpPr>
        <p:spPr bwMode="auto">
          <a:xfrm>
            <a:off x="4900613" y="5838825"/>
            <a:ext cx="885825" cy="333375"/>
          </a:xfrm>
          <a:prstGeom prst="straightConnector1">
            <a:avLst/>
          </a:prstGeom>
          <a:noFill/>
          <a:ln w="19050">
            <a:solidFill>
              <a:schemeClr val="tx1"/>
            </a:solidFill>
            <a:round/>
            <a:headEnd/>
            <a:tailEnd type="triangle" w="med" len="med"/>
          </a:ln>
        </p:spPr>
      </p:cxnSp>
      <p:sp>
        <p:nvSpPr>
          <p:cNvPr id="23599" name="Oval 47"/>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3600" name="AutoShape 48"/>
          <p:cNvCxnSpPr>
            <a:cxnSpLocks noChangeShapeType="1"/>
            <a:stCxn id="23639" idx="6"/>
          </p:cNvCxnSpPr>
          <p:nvPr/>
        </p:nvCxnSpPr>
        <p:spPr bwMode="auto">
          <a:xfrm flipV="1">
            <a:off x="6972300" y="504825"/>
            <a:ext cx="409575" cy="309563"/>
          </a:xfrm>
          <a:prstGeom prst="straightConnector1">
            <a:avLst/>
          </a:prstGeom>
          <a:noFill/>
          <a:ln w="19050">
            <a:solidFill>
              <a:schemeClr val="tx1"/>
            </a:solidFill>
            <a:prstDash val="dash"/>
            <a:round/>
            <a:headEnd/>
            <a:tailEnd type="triangle" w="med" len="med"/>
          </a:ln>
        </p:spPr>
      </p:cxnSp>
      <p:cxnSp>
        <p:nvCxnSpPr>
          <p:cNvPr id="23601" name="AutoShape 49"/>
          <p:cNvCxnSpPr>
            <a:cxnSpLocks noChangeShapeType="1"/>
            <a:stCxn id="23640" idx="6"/>
          </p:cNvCxnSpPr>
          <p:nvPr/>
        </p:nvCxnSpPr>
        <p:spPr bwMode="auto">
          <a:xfrm flipV="1">
            <a:off x="6972300" y="1247775"/>
            <a:ext cx="428625" cy="319088"/>
          </a:xfrm>
          <a:prstGeom prst="straightConnector1">
            <a:avLst/>
          </a:prstGeom>
          <a:noFill/>
          <a:ln w="19050">
            <a:solidFill>
              <a:schemeClr val="tx1"/>
            </a:solidFill>
            <a:prstDash val="dash"/>
            <a:round/>
            <a:headEnd/>
            <a:tailEnd type="triangle" w="med" len="med"/>
          </a:ln>
        </p:spPr>
      </p:cxnSp>
      <p:cxnSp>
        <p:nvCxnSpPr>
          <p:cNvPr id="23602" name="AutoShape 50"/>
          <p:cNvCxnSpPr>
            <a:cxnSpLocks noChangeShapeType="1"/>
            <a:stCxn id="23641" idx="6"/>
          </p:cNvCxnSpPr>
          <p:nvPr/>
        </p:nvCxnSpPr>
        <p:spPr bwMode="auto">
          <a:xfrm flipV="1">
            <a:off x="6972300" y="1895475"/>
            <a:ext cx="428625" cy="338138"/>
          </a:xfrm>
          <a:prstGeom prst="straightConnector1">
            <a:avLst/>
          </a:prstGeom>
          <a:noFill/>
          <a:ln w="19050">
            <a:solidFill>
              <a:schemeClr val="tx1"/>
            </a:solidFill>
            <a:prstDash val="dash"/>
            <a:round/>
            <a:headEnd/>
            <a:tailEnd type="triangle" w="med" len="med"/>
          </a:ln>
        </p:spPr>
      </p:cxnSp>
      <p:cxnSp>
        <p:nvCxnSpPr>
          <p:cNvPr id="23603" name="AutoShape 51"/>
          <p:cNvCxnSpPr>
            <a:cxnSpLocks noChangeShapeType="1"/>
            <a:stCxn id="23642" idx="6"/>
          </p:cNvCxnSpPr>
          <p:nvPr/>
        </p:nvCxnSpPr>
        <p:spPr bwMode="auto">
          <a:xfrm flipV="1">
            <a:off x="6972300" y="2714625"/>
            <a:ext cx="409575" cy="319088"/>
          </a:xfrm>
          <a:prstGeom prst="straightConnector1">
            <a:avLst/>
          </a:prstGeom>
          <a:noFill/>
          <a:ln w="19050">
            <a:solidFill>
              <a:schemeClr val="tx1"/>
            </a:solidFill>
            <a:prstDash val="dash"/>
            <a:round/>
            <a:headEnd/>
            <a:tailEnd type="triangle" w="med" len="med"/>
          </a:ln>
        </p:spPr>
      </p:cxnSp>
      <p:cxnSp>
        <p:nvCxnSpPr>
          <p:cNvPr id="23604" name="AutoShape 52"/>
          <p:cNvCxnSpPr>
            <a:cxnSpLocks noChangeShapeType="1"/>
          </p:cNvCxnSpPr>
          <p:nvPr/>
        </p:nvCxnSpPr>
        <p:spPr bwMode="auto">
          <a:xfrm flipV="1">
            <a:off x="6962775" y="3486150"/>
            <a:ext cx="428625" cy="285750"/>
          </a:xfrm>
          <a:prstGeom prst="straightConnector1">
            <a:avLst/>
          </a:prstGeom>
          <a:noFill/>
          <a:ln w="19050">
            <a:solidFill>
              <a:schemeClr val="tx1"/>
            </a:solidFill>
            <a:prstDash val="dash"/>
            <a:round/>
            <a:headEnd/>
            <a:tailEnd type="triangle" w="med" len="med"/>
          </a:ln>
        </p:spPr>
      </p:cxnSp>
      <p:cxnSp>
        <p:nvCxnSpPr>
          <p:cNvPr id="23605" name="AutoShape 53"/>
          <p:cNvCxnSpPr>
            <a:cxnSpLocks noChangeShapeType="1"/>
            <a:stCxn id="23644" idx="6"/>
          </p:cNvCxnSpPr>
          <p:nvPr/>
        </p:nvCxnSpPr>
        <p:spPr bwMode="auto">
          <a:xfrm flipV="1">
            <a:off x="6972300" y="4352925"/>
            <a:ext cx="428625" cy="338138"/>
          </a:xfrm>
          <a:prstGeom prst="straightConnector1">
            <a:avLst/>
          </a:prstGeom>
          <a:noFill/>
          <a:ln w="19050">
            <a:solidFill>
              <a:schemeClr val="tx1"/>
            </a:solidFill>
            <a:prstDash val="dash"/>
            <a:round/>
            <a:headEnd/>
            <a:tailEnd type="triangle" w="med" len="med"/>
          </a:ln>
        </p:spPr>
      </p:cxnSp>
      <p:cxnSp>
        <p:nvCxnSpPr>
          <p:cNvPr id="23606" name="AutoShape 54"/>
          <p:cNvCxnSpPr>
            <a:cxnSpLocks noChangeShapeType="1"/>
          </p:cNvCxnSpPr>
          <p:nvPr/>
        </p:nvCxnSpPr>
        <p:spPr bwMode="auto">
          <a:xfrm flipV="1">
            <a:off x="6962775" y="5010150"/>
            <a:ext cx="428625" cy="266700"/>
          </a:xfrm>
          <a:prstGeom prst="straightConnector1">
            <a:avLst/>
          </a:prstGeom>
          <a:noFill/>
          <a:ln w="19050">
            <a:solidFill>
              <a:schemeClr val="tx1"/>
            </a:solidFill>
            <a:prstDash val="dash"/>
            <a:round/>
            <a:headEnd/>
            <a:tailEnd type="triangle" w="med" len="med"/>
          </a:ln>
        </p:spPr>
      </p:cxnSp>
      <p:cxnSp>
        <p:nvCxnSpPr>
          <p:cNvPr id="23607" name="AutoShape 55"/>
          <p:cNvCxnSpPr>
            <a:cxnSpLocks noChangeShapeType="1"/>
            <a:stCxn id="23646" idx="6"/>
          </p:cNvCxnSpPr>
          <p:nvPr/>
        </p:nvCxnSpPr>
        <p:spPr bwMode="auto">
          <a:xfrm flipV="1">
            <a:off x="6972300" y="5829300"/>
            <a:ext cx="428625" cy="338138"/>
          </a:xfrm>
          <a:prstGeom prst="straightConnector1">
            <a:avLst/>
          </a:prstGeom>
          <a:noFill/>
          <a:ln w="19050">
            <a:solidFill>
              <a:schemeClr val="tx1"/>
            </a:solidFill>
            <a:prstDash val="dash"/>
            <a:round/>
            <a:headEnd/>
            <a:tailEnd type="triangle" w="med" len="med"/>
          </a:ln>
        </p:spPr>
      </p:cxnSp>
      <p:cxnSp>
        <p:nvCxnSpPr>
          <p:cNvPr id="23608" name="AutoShape 56"/>
          <p:cNvCxnSpPr>
            <a:cxnSpLocks noChangeShapeType="1"/>
            <a:stCxn id="23639" idx="6"/>
          </p:cNvCxnSpPr>
          <p:nvPr/>
        </p:nvCxnSpPr>
        <p:spPr bwMode="auto">
          <a:xfrm>
            <a:off x="6972300" y="814388"/>
            <a:ext cx="381000" cy="195262"/>
          </a:xfrm>
          <a:prstGeom prst="straightConnector1">
            <a:avLst/>
          </a:prstGeom>
          <a:noFill/>
          <a:ln w="19050">
            <a:solidFill>
              <a:schemeClr val="tx1"/>
            </a:solidFill>
            <a:prstDash val="dash"/>
            <a:round/>
            <a:headEnd/>
            <a:tailEnd type="triangle" w="med" len="med"/>
          </a:ln>
        </p:spPr>
      </p:cxnSp>
      <p:cxnSp>
        <p:nvCxnSpPr>
          <p:cNvPr id="23609" name="AutoShape 57"/>
          <p:cNvCxnSpPr>
            <a:cxnSpLocks noChangeShapeType="1"/>
            <a:stCxn id="23640" idx="6"/>
          </p:cNvCxnSpPr>
          <p:nvPr/>
        </p:nvCxnSpPr>
        <p:spPr bwMode="auto">
          <a:xfrm>
            <a:off x="6972300" y="1566863"/>
            <a:ext cx="400050" cy="195262"/>
          </a:xfrm>
          <a:prstGeom prst="straightConnector1">
            <a:avLst/>
          </a:prstGeom>
          <a:noFill/>
          <a:ln w="19050">
            <a:solidFill>
              <a:schemeClr val="tx1"/>
            </a:solidFill>
            <a:prstDash val="dash"/>
            <a:round/>
            <a:headEnd/>
            <a:tailEnd type="triangle" w="med" len="med"/>
          </a:ln>
        </p:spPr>
      </p:cxnSp>
      <p:cxnSp>
        <p:nvCxnSpPr>
          <p:cNvPr id="23610" name="AutoShape 58"/>
          <p:cNvCxnSpPr>
            <a:cxnSpLocks noChangeShapeType="1"/>
            <a:stCxn id="23641" idx="6"/>
          </p:cNvCxnSpPr>
          <p:nvPr/>
        </p:nvCxnSpPr>
        <p:spPr bwMode="auto">
          <a:xfrm>
            <a:off x="6972300" y="2233613"/>
            <a:ext cx="400050" cy="185737"/>
          </a:xfrm>
          <a:prstGeom prst="straightConnector1">
            <a:avLst/>
          </a:prstGeom>
          <a:noFill/>
          <a:ln w="19050">
            <a:solidFill>
              <a:schemeClr val="tx1"/>
            </a:solidFill>
            <a:prstDash val="dash"/>
            <a:round/>
            <a:headEnd/>
            <a:tailEnd type="triangle" w="med" len="med"/>
          </a:ln>
        </p:spPr>
      </p:cxnSp>
      <p:cxnSp>
        <p:nvCxnSpPr>
          <p:cNvPr id="23611" name="AutoShape 59"/>
          <p:cNvCxnSpPr>
            <a:cxnSpLocks noChangeShapeType="1"/>
            <a:stCxn id="23642" idx="6"/>
          </p:cNvCxnSpPr>
          <p:nvPr/>
        </p:nvCxnSpPr>
        <p:spPr bwMode="auto">
          <a:xfrm>
            <a:off x="6972300" y="3033713"/>
            <a:ext cx="381000" cy="195262"/>
          </a:xfrm>
          <a:prstGeom prst="straightConnector1">
            <a:avLst/>
          </a:prstGeom>
          <a:noFill/>
          <a:ln w="19050">
            <a:solidFill>
              <a:schemeClr val="tx1"/>
            </a:solidFill>
            <a:prstDash val="dash"/>
            <a:round/>
            <a:headEnd/>
            <a:tailEnd type="triangle" w="med" len="med"/>
          </a:ln>
        </p:spPr>
      </p:cxnSp>
      <p:cxnSp>
        <p:nvCxnSpPr>
          <p:cNvPr id="23612" name="AutoShape 60"/>
          <p:cNvCxnSpPr>
            <a:cxnSpLocks noChangeShapeType="1"/>
            <a:stCxn id="23643" idx="6"/>
          </p:cNvCxnSpPr>
          <p:nvPr/>
        </p:nvCxnSpPr>
        <p:spPr bwMode="auto">
          <a:xfrm>
            <a:off x="6972300" y="3814763"/>
            <a:ext cx="400050" cy="204787"/>
          </a:xfrm>
          <a:prstGeom prst="straightConnector1">
            <a:avLst/>
          </a:prstGeom>
          <a:noFill/>
          <a:ln w="19050">
            <a:solidFill>
              <a:schemeClr val="tx1"/>
            </a:solidFill>
            <a:prstDash val="dash"/>
            <a:round/>
            <a:headEnd/>
            <a:tailEnd type="triangle" w="med" len="med"/>
          </a:ln>
        </p:spPr>
      </p:cxnSp>
      <p:cxnSp>
        <p:nvCxnSpPr>
          <p:cNvPr id="23613" name="AutoShape 61"/>
          <p:cNvCxnSpPr>
            <a:cxnSpLocks noChangeShapeType="1"/>
            <a:stCxn id="23644" idx="6"/>
          </p:cNvCxnSpPr>
          <p:nvPr/>
        </p:nvCxnSpPr>
        <p:spPr bwMode="auto">
          <a:xfrm>
            <a:off x="6972300" y="4691063"/>
            <a:ext cx="400050" cy="166687"/>
          </a:xfrm>
          <a:prstGeom prst="straightConnector1">
            <a:avLst/>
          </a:prstGeom>
          <a:noFill/>
          <a:ln w="19050">
            <a:solidFill>
              <a:schemeClr val="tx1"/>
            </a:solidFill>
            <a:prstDash val="dash"/>
            <a:round/>
            <a:headEnd/>
            <a:tailEnd type="triangle" w="med" len="med"/>
          </a:ln>
        </p:spPr>
      </p:cxnSp>
      <p:cxnSp>
        <p:nvCxnSpPr>
          <p:cNvPr id="23614" name="AutoShape 62"/>
          <p:cNvCxnSpPr>
            <a:cxnSpLocks noChangeShapeType="1"/>
            <a:stCxn id="23645" idx="6"/>
          </p:cNvCxnSpPr>
          <p:nvPr/>
        </p:nvCxnSpPr>
        <p:spPr bwMode="auto">
          <a:xfrm>
            <a:off x="6972300" y="5348288"/>
            <a:ext cx="400050" cy="166687"/>
          </a:xfrm>
          <a:prstGeom prst="straightConnector1">
            <a:avLst/>
          </a:prstGeom>
          <a:noFill/>
          <a:ln w="19050">
            <a:solidFill>
              <a:schemeClr val="tx1"/>
            </a:solidFill>
            <a:prstDash val="dash"/>
            <a:round/>
            <a:headEnd/>
            <a:tailEnd type="triangle" w="med" len="med"/>
          </a:ln>
        </p:spPr>
      </p:cxnSp>
      <p:cxnSp>
        <p:nvCxnSpPr>
          <p:cNvPr id="23615" name="AutoShape 63"/>
          <p:cNvCxnSpPr>
            <a:cxnSpLocks noChangeShapeType="1"/>
            <a:stCxn id="23646" idx="6"/>
          </p:cNvCxnSpPr>
          <p:nvPr/>
        </p:nvCxnSpPr>
        <p:spPr bwMode="auto">
          <a:xfrm>
            <a:off x="6972300" y="6167438"/>
            <a:ext cx="400050" cy="176212"/>
          </a:xfrm>
          <a:prstGeom prst="straightConnector1">
            <a:avLst/>
          </a:prstGeom>
          <a:noFill/>
          <a:ln w="19050">
            <a:solidFill>
              <a:schemeClr val="tx1"/>
            </a:solidFill>
            <a:prstDash val="dash"/>
            <a:round/>
            <a:headEnd/>
            <a:tailEnd type="triangle" w="med" len="med"/>
          </a:ln>
        </p:spPr>
      </p:cxnSp>
      <p:cxnSp>
        <p:nvCxnSpPr>
          <p:cNvPr id="23616" name="AutoShape 64"/>
          <p:cNvCxnSpPr>
            <a:cxnSpLocks noChangeShapeType="1"/>
            <a:stCxn id="925776" idx="6"/>
            <a:endCxn id="23599" idx="2"/>
          </p:cNvCxnSpPr>
          <p:nvPr/>
        </p:nvCxnSpPr>
        <p:spPr bwMode="auto">
          <a:xfrm flipV="1">
            <a:off x="1404938" y="3400425"/>
            <a:ext cx="6648450" cy="4763"/>
          </a:xfrm>
          <a:prstGeom prst="straightConnector1">
            <a:avLst/>
          </a:prstGeom>
          <a:noFill/>
          <a:ln w="38100">
            <a:pattFill prst="smCheck">
              <a:fgClr>
                <a:srgbClr val="E47200"/>
              </a:fgClr>
              <a:bgClr>
                <a:srgbClr val="FFFFFF"/>
              </a:bgClr>
            </a:pattFill>
            <a:round/>
            <a:headEnd/>
            <a:tailEnd type="triangle" w="med" len="med"/>
          </a:ln>
        </p:spPr>
      </p:cxnSp>
      <p:sp>
        <p:nvSpPr>
          <p:cNvPr id="23617" name="Text Box 65"/>
          <p:cNvSpPr txBox="1">
            <a:spLocks noChangeArrowheads="1"/>
          </p:cNvSpPr>
          <p:nvPr/>
        </p:nvSpPr>
        <p:spPr bwMode="auto">
          <a:xfrm rot="-3448177">
            <a:off x="1443831" y="2328069"/>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3618" name="Text Box 66"/>
          <p:cNvSpPr txBox="1">
            <a:spLocks noChangeArrowheads="1"/>
          </p:cNvSpPr>
          <p:nvPr/>
        </p:nvSpPr>
        <p:spPr bwMode="auto">
          <a:xfrm rot="-2795598">
            <a:off x="3021806" y="1326357"/>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3619" name="Text Box 67"/>
          <p:cNvSpPr txBox="1">
            <a:spLocks noChangeArrowheads="1"/>
          </p:cNvSpPr>
          <p:nvPr/>
        </p:nvSpPr>
        <p:spPr bwMode="auto">
          <a:xfrm rot="-1358732">
            <a:off x="4868863" y="773113"/>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3620" name="Text Box 68"/>
          <p:cNvSpPr txBox="1">
            <a:spLocks noChangeArrowheads="1"/>
          </p:cNvSpPr>
          <p:nvPr/>
        </p:nvSpPr>
        <p:spPr bwMode="auto">
          <a:xfrm rot="2051558">
            <a:off x="5314950" y="1706563"/>
            <a:ext cx="608013"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a:t>
            </a:r>
          </a:p>
        </p:txBody>
      </p:sp>
      <p:sp>
        <p:nvSpPr>
          <p:cNvPr id="23621" name="Text Box 69"/>
          <p:cNvSpPr txBox="1">
            <a:spLocks noChangeArrowheads="1"/>
          </p:cNvSpPr>
          <p:nvPr/>
        </p:nvSpPr>
        <p:spPr bwMode="auto">
          <a:xfrm rot="831524">
            <a:off x="4862513" y="135413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3622" name="Text Box 70"/>
          <p:cNvSpPr txBox="1">
            <a:spLocks noChangeArrowheads="1"/>
          </p:cNvSpPr>
          <p:nvPr/>
        </p:nvSpPr>
        <p:spPr bwMode="auto">
          <a:xfrm rot="-1396938">
            <a:off x="4964113" y="215423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3623" name="Text Box 71"/>
          <p:cNvSpPr txBox="1">
            <a:spLocks noChangeArrowheads="1"/>
          </p:cNvSpPr>
          <p:nvPr/>
        </p:nvSpPr>
        <p:spPr bwMode="auto">
          <a:xfrm rot="-1443875">
            <a:off x="4916488" y="375443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3624" name="Text Box 72"/>
          <p:cNvSpPr txBox="1">
            <a:spLocks noChangeArrowheads="1"/>
          </p:cNvSpPr>
          <p:nvPr/>
        </p:nvSpPr>
        <p:spPr bwMode="auto">
          <a:xfrm rot="-1159357">
            <a:off x="4916488" y="529748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3625" name="Text Box 73"/>
          <p:cNvSpPr txBox="1">
            <a:spLocks noChangeArrowheads="1"/>
          </p:cNvSpPr>
          <p:nvPr/>
        </p:nvSpPr>
        <p:spPr bwMode="auto">
          <a:xfrm rot="1155647">
            <a:off x="4843463" y="2792413"/>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3626" name="Text Box 74"/>
          <p:cNvSpPr txBox="1">
            <a:spLocks noChangeArrowheads="1"/>
          </p:cNvSpPr>
          <p:nvPr/>
        </p:nvSpPr>
        <p:spPr bwMode="auto">
          <a:xfrm rot="1229780">
            <a:off x="4864100" y="444023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3627" name="Text Box 75"/>
          <p:cNvSpPr txBox="1">
            <a:spLocks noChangeArrowheads="1"/>
          </p:cNvSpPr>
          <p:nvPr/>
        </p:nvSpPr>
        <p:spPr bwMode="auto">
          <a:xfrm rot="1241509">
            <a:off x="4852988" y="5935663"/>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3628" name="Text Box 76"/>
          <p:cNvSpPr txBox="1">
            <a:spLocks noChangeArrowheads="1"/>
          </p:cNvSpPr>
          <p:nvPr/>
        </p:nvSpPr>
        <p:spPr bwMode="auto">
          <a:xfrm rot="-2787693">
            <a:off x="3031331" y="4326732"/>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3629" name="Text Box 77"/>
          <p:cNvSpPr txBox="1">
            <a:spLocks noChangeArrowheads="1"/>
          </p:cNvSpPr>
          <p:nvPr/>
        </p:nvSpPr>
        <p:spPr bwMode="auto">
          <a:xfrm rot="2818852">
            <a:off x="3015456" y="2221707"/>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3630" name="Text Box 78"/>
          <p:cNvSpPr txBox="1">
            <a:spLocks noChangeArrowheads="1"/>
          </p:cNvSpPr>
          <p:nvPr/>
        </p:nvSpPr>
        <p:spPr bwMode="auto">
          <a:xfrm rot="3217643">
            <a:off x="3005931" y="5279232"/>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3631" name="Text Box 79"/>
          <p:cNvSpPr txBox="1">
            <a:spLocks noChangeArrowheads="1"/>
          </p:cNvSpPr>
          <p:nvPr/>
        </p:nvSpPr>
        <p:spPr bwMode="auto">
          <a:xfrm rot="3369586">
            <a:off x="1475581" y="4252119"/>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925776" name="Oval 80"/>
          <p:cNvSpPr>
            <a:spLocks noChangeArrowheads="1"/>
          </p:cNvSpPr>
          <p:nvPr/>
        </p:nvSpPr>
        <p:spPr bwMode="auto">
          <a:xfrm>
            <a:off x="1204913" y="3305175"/>
            <a:ext cx="200025" cy="200025"/>
          </a:xfrm>
          <a:prstGeom prst="ellipse">
            <a:avLst/>
          </a:prstGeom>
          <a:gradFill rotWithShape="1">
            <a:gsLst>
              <a:gs pos="0">
                <a:schemeClr val="accent1">
                  <a:gamma/>
                  <a:shade val="46275"/>
                  <a:invGamma/>
                </a:schemeClr>
              </a:gs>
              <a:gs pos="100000">
                <a:schemeClr val="accent1"/>
              </a:gs>
            </a:gsLst>
            <a:lin ang="5400000" scaled="1"/>
          </a:gradFill>
          <a:ln w="38100">
            <a:noFill/>
            <a:round/>
            <a:headEnd/>
            <a:tailEnd/>
          </a:ln>
          <a:effectLst/>
        </p:spPr>
        <p:txBody>
          <a:bodyPr wrap="none" anchor="ctr"/>
          <a:lstStyle/>
          <a:p>
            <a:pPr>
              <a:defRPr/>
            </a:pPr>
            <a:endParaRPr lang="en-US"/>
          </a:p>
        </p:txBody>
      </p:sp>
      <p:sp>
        <p:nvSpPr>
          <p:cNvPr id="925777" name="Oval 81"/>
          <p:cNvSpPr>
            <a:spLocks noChangeArrowheads="1"/>
          </p:cNvSpPr>
          <p:nvPr/>
        </p:nvSpPr>
        <p:spPr bwMode="auto">
          <a:xfrm>
            <a:off x="3038475" y="1828800"/>
            <a:ext cx="200025" cy="200025"/>
          </a:xfrm>
          <a:prstGeom prst="ellipse">
            <a:avLst/>
          </a:prstGeom>
          <a:gradFill rotWithShape="1">
            <a:gsLst>
              <a:gs pos="0">
                <a:schemeClr val="accent1">
                  <a:gamma/>
                  <a:shade val="46275"/>
                  <a:invGamma/>
                </a:schemeClr>
              </a:gs>
              <a:gs pos="100000">
                <a:schemeClr val="accent1"/>
              </a:gs>
            </a:gsLst>
            <a:lin ang="5400000" scaled="1"/>
          </a:gradFill>
          <a:ln w="38100">
            <a:noFill/>
            <a:round/>
            <a:headEnd/>
            <a:tailEnd/>
          </a:ln>
          <a:effectLst/>
        </p:spPr>
        <p:txBody>
          <a:bodyPr wrap="none" anchor="ctr"/>
          <a:lstStyle/>
          <a:p>
            <a:pPr>
              <a:defRPr/>
            </a:pPr>
            <a:endParaRPr lang="en-US"/>
          </a:p>
        </p:txBody>
      </p:sp>
      <p:sp>
        <p:nvSpPr>
          <p:cNvPr id="925778" name="Oval 82"/>
          <p:cNvSpPr>
            <a:spLocks noChangeArrowheads="1"/>
          </p:cNvSpPr>
          <p:nvPr/>
        </p:nvSpPr>
        <p:spPr bwMode="auto">
          <a:xfrm>
            <a:off x="3038475" y="4810125"/>
            <a:ext cx="200025" cy="200025"/>
          </a:xfrm>
          <a:prstGeom prst="ellipse">
            <a:avLst/>
          </a:prstGeom>
          <a:gradFill rotWithShape="1">
            <a:gsLst>
              <a:gs pos="0">
                <a:schemeClr val="accent1">
                  <a:gamma/>
                  <a:shade val="46275"/>
                  <a:invGamma/>
                </a:schemeClr>
              </a:gs>
              <a:gs pos="100000">
                <a:schemeClr val="accent1"/>
              </a:gs>
            </a:gsLst>
            <a:lin ang="5400000" scaled="1"/>
          </a:gradFill>
          <a:ln w="38100">
            <a:noFill/>
            <a:round/>
            <a:headEnd/>
            <a:tailEnd/>
          </a:ln>
          <a:effectLst/>
        </p:spPr>
        <p:txBody>
          <a:bodyPr wrap="none" anchor="ctr"/>
          <a:lstStyle/>
          <a:p>
            <a:pPr>
              <a:defRPr/>
            </a:pPr>
            <a:endParaRPr lang="en-US"/>
          </a:p>
        </p:txBody>
      </p:sp>
      <p:sp>
        <p:nvSpPr>
          <p:cNvPr id="23635" name="Oval 83"/>
          <p:cNvSpPr>
            <a:spLocks noChangeArrowheads="1"/>
          </p:cNvSpPr>
          <p:nvPr/>
        </p:nvSpPr>
        <p:spPr bwMode="auto">
          <a:xfrm>
            <a:off x="4729163" y="11239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36" name="Oval 84"/>
          <p:cNvSpPr>
            <a:spLocks noChangeArrowheads="1"/>
          </p:cNvSpPr>
          <p:nvPr/>
        </p:nvSpPr>
        <p:spPr bwMode="auto">
          <a:xfrm>
            <a:off x="4729163" y="25336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37" name="Oval 85"/>
          <p:cNvSpPr>
            <a:spLocks noChangeArrowheads="1"/>
          </p:cNvSpPr>
          <p:nvPr/>
        </p:nvSpPr>
        <p:spPr bwMode="auto">
          <a:xfrm>
            <a:off x="4729163" y="41529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38" name="Oval 86"/>
          <p:cNvSpPr>
            <a:spLocks noChangeArrowheads="1"/>
          </p:cNvSpPr>
          <p:nvPr/>
        </p:nvSpPr>
        <p:spPr bwMode="auto">
          <a:xfrm>
            <a:off x="4729163" y="5667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39" name="Oval 87"/>
          <p:cNvSpPr>
            <a:spLocks noChangeArrowheads="1"/>
          </p:cNvSpPr>
          <p:nvPr/>
        </p:nvSpPr>
        <p:spPr bwMode="auto">
          <a:xfrm>
            <a:off x="6772275" y="714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40" name="Oval 88"/>
          <p:cNvSpPr>
            <a:spLocks noChangeArrowheads="1"/>
          </p:cNvSpPr>
          <p:nvPr/>
        </p:nvSpPr>
        <p:spPr bwMode="auto">
          <a:xfrm>
            <a:off x="6772275" y="14668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41" name="Oval 89"/>
          <p:cNvSpPr>
            <a:spLocks noChangeArrowheads="1"/>
          </p:cNvSpPr>
          <p:nvPr/>
        </p:nvSpPr>
        <p:spPr bwMode="auto">
          <a:xfrm>
            <a:off x="6772275" y="21336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42" name="Oval 90"/>
          <p:cNvSpPr>
            <a:spLocks noChangeArrowheads="1"/>
          </p:cNvSpPr>
          <p:nvPr/>
        </p:nvSpPr>
        <p:spPr bwMode="auto">
          <a:xfrm>
            <a:off x="6772275" y="29337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43" name="Oval 91"/>
          <p:cNvSpPr>
            <a:spLocks noChangeArrowheads="1"/>
          </p:cNvSpPr>
          <p:nvPr/>
        </p:nvSpPr>
        <p:spPr bwMode="auto">
          <a:xfrm>
            <a:off x="6772275" y="37147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44" name="Oval 92"/>
          <p:cNvSpPr>
            <a:spLocks noChangeArrowheads="1"/>
          </p:cNvSpPr>
          <p:nvPr/>
        </p:nvSpPr>
        <p:spPr bwMode="auto">
          <a:xfrm>
            <a:off x="6772275" y="45910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45" name="Oval 93"/>
          <p:cNvSpPr>
            <a:spLocks noChangeArrowheads="1"/>
          </p:cNvSpPr>
          <p:nvPr/>
        </p:nvSpPr>
        <p:spPr bwMode="auto">
          <a:xfrm>
            <a:off x="6772275" y="52482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46" name="Oval 94"/>
          <p:cNvSpPr>
            <a:spLocks noChangeArrowheads="1"/>
          </p:cNvSpPr>
          <p:nvPr/>
        </p:nvSpPr>
        <p:spPr bwMode="auto">
          <a:xfrm>
            <a:off x="6772275" y="60674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3647" name="Oval 95"/>
          <p:cNvSpPr>
            <a:spLocks noChangeArrowheads="1"/>
          </p:cNvSpPr>
          <p:nvPr/>
        </p:nvSpPr>
        <p:spPr bwMode="auto">
          <a:xfrm>
            <a:off x="1047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3648" name="AutoShape 96"/>
          <p:cNvCxnSpPr>
            <a:cxnSpLocks noChangeShapeType="1"/>
            <a:stCxn id="23647" idx="6"/>
            <a:endCxn id="925776" idx="2"/>
          </p:cNvCxnSpPr>
          <p:nvPr/>
        </p:nvCxnSpPr>
        <p:spPr bwMode="auto">
          <a:xfrm>
            <a:off x="866775" y="3400425"/>
            <a:ext cx="338138" cy="4763"/>
          </a:xfrm>
          <a:prstGeom prst="straightConnector1">
            <a:avLst/>
          </a:prstGeom>
          <a:noFill/>
          <a:ln w="19050">
            <a:solidFill>
              <a:schemeClr val="tx1"/>
            </a:solidFill>
            <a:round/>
            <a:headEnd/>
            <a:tailEnd/>
          </a:ln>
        </p:spPr>
      </p:cxnSp>
      <p:cxnSp>
        <p:nvCxnSpPr>
          <p:cNvPr id="23649" name="AutoShape 97"/>
          <p:cNvCxnSpPr>
            <a:cxnSpLocks noChangeShapeType="1"/>
            <a:stCxn id="23571" idx="6"/>
            <a:endCxn id="925777" idx="2"/>
          </p:cNvCxnSpPr>
          <p:nvPr/>
        </p:nvCxnSpPr>
        <p:spPr bwMode="auto">
          <a:xfrm>
            <a:off x="2847975" y="1924050"/>
            <a:ext cx="190500" cy="4763"/>
          </a:xfrm>
          <a:prstGeom prst="straightConnector1">
            <a:avLst/>
          </a:prstGeom>
          <a:noFill/>
          <a:ln w="19050">
            <a:solidFill>
              <a:schemeClr val="tx1"/>
            </a:solidFill>
            <a:round/>
            <a:headEnd/>
            <a:tailEnd type="triangle" w="med" len="med"/>
          </a:ln>
        </p:spPr>
      </p:cxnSp>
      <p:cxnSp>
        <p:nvCxnSpPr>
          <p:cNvPr id="23650" name="AutoShape 98"/>
          <p:cNvCxnSpPr>
            <a:cxnSpLocks noChangeShapeType="1"/>
            <a:stCxn id="23572" idx="6"/>
            <a:endCxn id="925778" idx="2"/>
          </p:cNvCxnSpPr>
          <p:nvPr/>
        </p:nvCxnSpPr>
        <p:spPr bwMode="auto">
          <a:xfrm flipV="1">
            <a:off x="2847975" y="4910138"/>
            <a:ext cx="190500" cy="4762"/>
          </a:xfrm>
          <a:prstGeom prst="straightConnector1">
            <a:avLst/>
          </a:prstGeom>
          <a:noFill/>
          <a:ln w="19050">
            <a:solidFill>
              <a:schemeClr val="tx1"/>
            </a:solidFill>
            <a:round/>
            <a:headEnd/>
            <a:tailEnd type="triangle" w="med" len="med"/>
          </a:ln>
        </p:spPr>
      </p:cxnSp>
      <p:cxnSp>
        <p:nvCxnSpPr>
          <p:cNvPr id="23651" name="AutoShape 99"/>
          <p:cNvCxnSpPr>
            <a:cxnSpLocks noChangeShapeType="1"/>
            <a:stCxn id="23573" idx="6"/>
            <a:endCxn id="23635" idx="2"/>
          </p:cNvCxnSpPr>
          <p:nvPr/>
        </p:nvCxnSpPr>
        <p:spPr bwMode="auto">
          <a:xfrm flipV="1">
            <a:off x="4543425" y="1223963"/>
            <a:ext cx="185738" cy="4762"/>
          </a:xfrm>
          <a:prstGeom prst="straightConnector1">
            <a:avLst/>
          </a:prstGeom>
          <a:noFill/>
          <a:ln w="19050">
            <a:solidFill>
              <a:schemeClr val="tx1"/>
            </a:solidFill>
            <a:round/>
            <a:headEnd/>
            <a:tailEnd type="triangle" w="med" len="med"/>
          </a:ln>
        </p:spPr>
      </p:cxnSp>
      <p:cxnSp>
        <p:nvCxnSpPr>
          <p:cNvPr id="23652" name="AutoShape 100"/>
          <p:cNvCxnSpPr>
            <a:cxnSpLocks noChangeShapeType="1"/>
            <a:stCxn id="23574" idx="6"/>
            <a:endCxn id="23636" idx="2"/>
          </p:cNvCxnSpPr>
          <p:nvPr/>
        </p:nvCxnSpPr>
        <p:spPr bwMode="auto">
          <a:xfrm>
            <a:off x="4543425" y="2628900"/>
            <a:ext cx="185738" cy="4763"/>
          </a:xfrm>
          <a:prstGeom prst="straightConnector1">
            <a:avLst/>
          </a:prstGeom>
          <a:noFill/>
          <a:ln w="19050">
            <a:solidFill>
              <a:schemeClr val="tx1"/>
            </a:solidFill>
            <a:round/>
            <a:headEnd/>
            <a:tailEnd type="triangle" w="med" len="med"/>
          </a:ln>
        </p:spPr>
      </p:cxnSp>
      <p:cxnSp>
        <p:nvCxnSpPr>
          <p:cNvPr id="23653" name="AutoShape 101"/>
          <p:cNvCxnSpPr>
            <a:cxnSpLocks noChangeShapeType="1"/>
            <a:stCxn id="23575" idx="6"/>
            <a:endCxn id="23637" idx="2"/>
          </p:cNvCxnSpPr>
          <p:nvPr/>
        </p:nvCxnSpPr>
        <p:spPr bwMode="auto">
          <a:xfrm flipV="1">
            <a:off x="4543425" y="4252913"/>
            <a:ext cx="185738" cy="4762"/>
          </a:xfrm>
          <a:prstGeom prst="straightConnector1">
            <a:avLst/>
          </a:prstGeom>
          <a:noFill/>
          <a:ln w="19050">
            <a:solidFill>
              <a:schemeClr val="tx1"/>
            </a:solidFill>
            <a:round/>
            <a:headEnd/>
            <a:tailEnd type="triangle" w="med" len="med"/>
          </a:ln>
        </p:spPr>
      </p:cxnSp>
      <p:cxnSp>
        <p:nvCxnSpPr>
          <p:cNvPr id="23654" name="AutoShape 102"/>
          <p:cNvCxnSpPr>
            <a:cxnSpLocks noChangeShapeType="1"/>
            <a:stCxn id="23576" idx="6"/>
            <a:endCxn id="23638" idx="2"/>
          </p:cNvCxnSpPr>
          <p:nvPr/>
        </p:nvCxnSpPr>
        <p:spPr bwMode="auto">
          <a:xfrm>
            <a:off x="4543425" y="5762625"/>
            <a:ext cx="185738" cy="4763"/>
          </a:xfrm>
          <a:prstGeom prst="straightConnector1">
            <a:avLst/>
          </a:prstGeom>
          <a:noFill/>
          <a:ln w="19050">
            <a:solidFill>
              <a:schemeClr val="tx1"/>
            </a:solidFill>
            <a:round/>
            <a:headEnd/>
            <a:tailEnd type="triangle" w="med" len="med"/>
          </a:ln>
        </p:spPr>
      </p:cxnSp>
      <p:cxnSp>
        <p:nvCxnSpPr>
          <p:cNvPr id="23655" name="AutoShape 103"/>
          <p:cNvCxnSpPr>
            <a:cxnSpLocks noChangeShapeType="1"/>
            <a:stCxn id="23577" idx="6"/>
            <a:endCxn id="23639" idx="2"/>
          </p:cNvCxnSpPr>
          <p:nvPr/>
        </p:nvCxnSpPr>
        <p:spPr bwMode="auto">
          <a:xfrm flipV="1">
            <a:off x="6562725" y="814388"/>
            <a:ext cx="209550" cy="4762"/>
          </a:xfrm>
          <a:prstGeom prst="straightConnector1">
            <a:avLst/>
          </a:prstGeom>
          <a:noFill/>
          <a:ln w="19050">
            <a:solidFill>
              <a:schemeClr val="tx1"/>
            </a:solidFill>
            <a:round/>
            <a:headEnd/>
            <a:tailEnd type="triangle" w="med" len="med"/>
          </a:ln>
        </p:spPr>
      </p:cxnSp>
      <p:cxnSp>
        <p:nvCxnSpPr>
          <p:cNvPr id="23656" name="AutoShape 104"/>
          <p:cNvCxnSpPr>
            <a:cxnSpLocks noChangeShapeType="1"/>
            <a:stCxn id="23578" idx="6"/>
            <a:endCxn id="23640" idx="2"/>
          </p:cNvCxnSpPr>
          <p:nvPr/>
        </p:nvCxnSpPr>
        <p:spPr bwMode="auto">
          <a:xfrm flipV="1">
            <a:off x="6562725" y="1566863"/>
            <a:ext cx="209550" cy="4762"/>
          </a:xfrm>
          <a:prstGeom prst="straightConnector1">
            <a:avLst/>
          </a:prstGeom>
          <a:noFill/>
          <a:ln w="19050">
            <a:solidFill>
              <a:schemeClr val="tx1"/>
            </a:solidFill>
            <a:round/>
            <a:headEnd/>
            <a:tailEnd type="triangle" w="med" len="med"/>
          </a:ln>
        </p:spPr>
      </p:cxnSp>
      <p:cxnSp>
        <p:nvCxnSpPr>
          <p:cNvPr id="23657" name="AutoShape 105"/>
          <p:cNvCxnSpPr>
            <a:cxnSpLocks noChangeShapeType="1"/>
            <a:stCxn id="23579" idx="6"/>
            <a:endCxn id="23641" idx="2"/>
          </p:cNvCxnSpPr>
          <p:nvPr/>
        </p:nvCxnSpPr>
        <p:spPr bwMode="auto">
          <a:xfrm>
            <a:off x="6562725" y="2228850"/>
            <a:ext cx="209550" cy="4763"/>
          </a:xfrm>
          <a:prstGeom prst="straightConnector1">
            <a:avLst/>
          </a:prstGeom>
          <a:noFill/>
          <a:ln w="19050">
            <a:solidFill>
              <a:schemeClr val="tx1"/>
            </a:solidFill>
            <a:round/>
            <a:headEnd/>
            <a:tailEnd type="triangle" w="med" len="med"/>
          </a:ln>
        </p:spPr>
      </p:cxnSp>
      <p:cxnSp>
        <p:nvCxnSpPr>
          <p:cNvPr id="23658" name="AutoShape 106"/>
          <p:cNvCxnSpPr>
            <a:cxnSpLocks noChangeShapeType="1"/>
            <a:stCxn id="23580" idx="6"/>
            <a:endCxn id="23642" idx="2"/>
          </p:cNvCxnSpPr>
          <p:nvPr/>
        </p:nvCxnSpPr>
        <p:spPr bwMode="auto">
          <a:xfrm flipV="1">
            <a:off x="6562725" y="3033713"/>
            <a:ext cx="209550" cy="4762"/>
          </a:xfrm>
          <a:prstGeom prst="straightConnector1">
            <a:avLst/>
          </a:prstGeom>
          <a:noFill/>
          <a:ln w="19050">
            <a:solidFill>
              <a:schemeClr val="tx1"/>
            </a:solidFill>
            <a:round/>
            <a:headEnd/>
            <a:tailEnd type="triangle" w="med" len="med"/>
          </a:ln>
        </p:spPr>
      </p:cxnSp>
      <p:cxnSp>
        <p:nvCxnSpPr>
          <p:cNvPr id="23659" name="AutoShape 107"/>
          <p:cNvCxnSpPr>
            <a:cxnSpLocks noChangeShapeType="1"/>
            <a:stCxn id="23581" idx="6"/>
            <a:endCxn id="23643" idx="2"/>
          </p:cNvCxnSpPr>
          <p:nvPr/>
        </p:nvCxnSpPr>
        <p:spPr bwMode="auto">
          <a:xfrm flipV="1">
            <a:off x="6562725" y="3814763"/>
            <a:ext cx="209550" cy="4762"/>
          </a:xfrm>
          <a:prstGeom prst="straightConnector1">
            <a:avLst/>
          </a:prstGeom>
          <a:noFill/>
          <a:ln w="19050">
            <a:solidFill>
              <a:schemeClr val="tx1"/>
            </a:solidFill>
            <a:round/>
            <a:headEnd/>
            <a:tailEnd type="triangle" w="med" len="med"/>
          </a:ln>
        </p:spPr>
      </p:cxnSp>
      <p:cxnSp>
        <p:nvCxnSpPr>
          <p:cNvPr id="23660" name="AutoShape 108"/>
          <p:cNvCxnSpPr>
            <a:cxnSpLocks noChangeShapeType="1"/>
            <a:stCxn id="23582" idx="6"/>
            <a:endCxn id="23644" idx="2"/>
          </p:cNvCxnSpPr>
          <p:nvPr/>
        </p:nvCxnSpPr>
        <p:spPr bwMode="auto">
          <a:xfrm flipV="1">
            <a:off x="6562725" y="4691063"/>
            <a:ext cx="209550" cy="4762"/>
          </a:xfrm>
          <a:prstGeom prst="straightConnector1">
            <a:avLst/>
          </a:prstGeom>
          <a:noFill/>
          <a:ln w="19050">
            <a:solidFill>
              <a:schemeClr val="tx1"/>
            </a:solidFill>
            <a:round/>
            <a:headEnd/>
            <a:tailEnd type="triangle" w="med" len="med"/>
          </a:ln>
        </p:spPr>
      </p:cxnSp>
      <p:cxnSp>
        <p:nvCxnSpPr>
          <p:cNvPr id="23661" name="AutoShape 109"/>
          <p:cNvCxnSpPr>
            <a:cxnSpLocks noChangeShapeType="1"/>
            <a:stCxn id="23583" idx="6"/>
            <a:endCxn id="23645" idx="2"/>
          </p:cNvCxnSpPr>
          <p:nvPr/>
        </p:nvCxnSpPr>
        <p:spPr bwMode="auto">
          <a:xfrm flipV="1">
            <a:off x="6562725" y="5348288"/>
            <a:ext cx="209550" cy="4762"/>
          </a:xfrm>
          <a:prstGeom prst="straightConnector1">
            <a:avLst/>
          </a:prstGeom>
          <a:noFill/>
          <a:ln w="19050">
            <a:solidFill>
              <a:schemeClr val="tx1"/>
            </a:solidFill>
            <a:round/>
            <a:headEnd/>
            <a:tailEnd type="triangle" w="med" len="med"/>
          </a:ln>
        </p:spPr>
      </p:cxnSp>
      <p:cxnSp>
        <p:nvCxnSpPr>
          <p:cNvPr id="23662" name="AutoShape 110"/>
          <p:cNvCxnSpPr>
            <a:cxnSpLocks noChangeShapeType="1"/>
            <a:stCxn id="23584" idx="6"/>
            <a:endCxn id="23646" idx="2"/>
          </p:cNvCxnSpPr>
          <p:nvPr/>
        </p:nvCxnSpPr>
        <p:spPr bwMode="auto">
          <a:xfrm flipV="1">
            <a:off x="6562725" y="6167438"/>
            <a:ext cx="209550" cy="4762"/>
          </a:xfrm>
          <a:prstGeom prst="straightConnector1">
            <a:avLst/>
          </a:prstGeom>
          <a:noFill/>
          <a:ln w="19050">
            <a:solidFill>
              <a:schemeClr val="tx1"/>
            </a:solidFill>
            <a:round/>
            <a:headEnd/>
            <a:tailEnd type="triangle" w="med" len="med"/>
          </a:ln>
        </p:spPr>
      </p:cxnSp>
      <p:cxnSp>
        <p:nvCxnSpPr>
          <p:cNvPr id="23663" name="AutoShape 111"/>
          <p:cNvCxnSpPr>
            <a:cxnSpLocks noChangeShapeType="1"/>
            <a:stCxn id="23643" idx="6"/>
            <a:endCxn id="23599" idx="2"/>
          </p:cNvCxnSpPr>
          <p:nvPr/>
        </p:nvCxnSpPr>
        <p:spPr bwMode="auto">
          <a:xfrm flipV="1">
            <a:off x="6972300" y="3400425"/>
            <a:ext cx="1081088" cy="414338"/>
          </a:xfrm>
          <a:prstGeom prst="straightConnector1">
            <a:avLst/>
          </a:prstGeom>
          <a:noFill/>
          <a:ln w="38100">
            <a:pattFill prst="smCheck">
              <a:fgClr>
                <a:srgbClr val="E47200"/>
              </a:fgClr>
              <a:bgClr>
                <a:srgbClr val="FFFFFF"/>
              </a:bgClr>
            </a:pattFill>
            <a:round/>
            <a:headEnd/>
            <a:tailEnd type="triangle" w="med" len="med"/>
          </a:ln>
        </p:spPr>
      </p:cxnSp>
      <p:sp>
        <p:nvSpPr>
          <p:cNvPr id="23664" name="Text Box 112"/>
          <p:cNvSpPr txBox="1">
            <a:spLocks noChangeArrowheads="1"/>
          </p:cNvSpPr>
          <p:nvPr/>
        </p:nvSpPr>
        <p:spPr bwMode="auto">
          <a:xfrm>
            <a:off x="2430463" y="3103563"/>
            <a:ext cx="608012"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a:t>
            </a:r>
          </a:p>
        </p:txBody>
      </p:sp>
    </p:spTree>
    <p:extLst>
      <p:ext uri="{BB962C8B-B14F-4D97-AF65-F5344CB8AC3E}">
        <p14:creationId xmlns:p14="http://schemas.microsoft.com/office/powerpoint/2010/main" val="174425093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057275" y="200025"/>
            <a:ext cx="7848600" cy="6381750"/>
          </a:xfrm>
          <a:prstGeom prst="rect">
            <a:avLst/>
          </a:prstGeom>
          <a:solidFill>
            <a:srgbClr val="DDDDDD"/>
          </a:solidFill>
          <a:ln w="12700">
            <a:solidFill>
              <a:schemeClr val="hlink"/>
            </a:solidFill>
            <a:miter lim="800000"/>
            <a:headEnd/>
            <a:tailEnd/>
          </a:ln>
        </p:spPr>
        <p:txBody>
          <a:bodyPr wrap="none" anchor="ctr"/>
          <a:lstStyle/>
          <a:p>
            <a:endParaRPr lang="en-US"/>
          </a:p>
        </p:txBody>
      </p:sp>
      <p:sp>
        <p:nvSpPr>
          <p:cNvPr id="24579" name="Rectangle 3"/>
          <p:cNvSpPr>
            <a:spLocks noChangeArrowheads="1"/>
          </p:cNvSpPr>
          <p:nvPr/>
        </p:nvSpPr>
        <p:spPr bwMode="auto">
          <a:xfrm>
            <a:off x="3124200" y="3495675"/>
            <a:ext cx="5695950" cy="3019425"/>
          </a:xfrm>
          <a:prstGeom prst="rect">
            <a:avLst/>
          </a:prstGeom>
          <a:solidFill>
            <a:srgbClr val="FFF3FF"/>
          </a:solidFill>
          <a:ln w="12700">
            <a:solidFill>
              <a:schemeClr val="hlink"/>
            </a:solidFill>
            <a:miter lim="800000"/>
            <a:headEnd/>
            <a:tailEnd/>
          </a:ln>
        </p:spPr>
        <p:txBody>
          <a:bodyPr wrap="none" anchor="ctr"/>
          <a:lstStyle/>
          <a:p>
            <a:endParaRPr lang="en-US"/>
          </a:p>
        </p:txBody>
      </p:sp>
      <p:sp>
        <p:nvSpPr>
          <p:cNvPr id="24580" name="Rectangle 4"/>
          <p:cNvSpPr>
            <a:spLocks noChangeArrowheads="1"/>
          </p:cNvSpPr>
          <p:nvPr/>
        </p:nvSpPr>
        <p:spPr bwMode="auto">
          <a:xfrm>
            <a:off x="3124200" y="276225"/>
            <a:ext cx="5705475" cy="3019425"/>
          </a:xfrm>
          <a:prstGeom prst="rect">
            <a:avLst/>
          </a:prstGeom>
          <a:solidFill>
            <a:srgbClr val="FFFFE1"/>
          </a:solidFill>
          <a:ln w="12700">
            <a:solidFill>
              <a:schemeClr val="hlink"/>
            </a:solidFill>
            <a:miter lim="800000"/>
            <a:headEnd/>
            <a:tailEnd/>
          </a:ln>
        </p:spPr>
        <p:txBody>
          <a:bodyPr wrap="none" anchor="ctr"/>
          <a:lstStyle/>
          <a:p>
            <a:endParaRPr lang="en-US"/>
          </a:p>
        </p:txBody>
      </p:sp>
      <p:cxnSp>
        <p:nvCxnSpPr>
          <p:cNvPr id="24581" name="AutoShape 5"/>
          <p:cNvCxnSpPr>
            <a:cxnSpLocks noChangeShapeType="1"/>
            <a:stCxn id="24666" idx="6"/>
            <a:endCxn id="24623" idx="2"/>
          </p:cNvCxnSpPr>
          <p:nvPr/>
        </p:nvCxnSpPr>
        <p:spPr bwMode="auto">
          <a:xfrm>
            <a:off x="6972300" y="3033713"/>
            <a:ext cx="1081088" cy="366712"/>
          </a:xfrm>
          <a:prstGeom prst="straightConnector1">
            <a:avLst/>
          </a:prstGeom>
          <a:noFill/>
          <a:ln w="38100">
            <a:pattFill prst="smCheck">
              <a:fgClr>
                <a:srgbClr val="E47200"/>
              </a:fgClr>
              <a:bgClr>
                <a:srgbClr val="FFFFFF"/>
              </a:bgClr>
            </a:pattFill>
            <a:round/>
            <a:headEnd/>
            <a:tailEnd type="triangle" w="med" len="med"/>
          </a:ln>
        </p:spPr>
      </p:cxnSp>
      <p:cxnSp>
        <p:nvCxnSpPr>
          <p:cNvPr id="24582" name="AutoShape 6"/>
          <p:cNvCxnSpPr>
            <a:cxnSpLocks noChangeShapeType="1"/>
            <a:stCxn id="24661" idx="6"/>
            <a:endCxn id="24623" idx="2"/>
          </p:cNvCxnSpPr>
          <p:nvPr/>
        </p:nvCxnSpPr>
        <p:spPr bwMode="auto">
          <a:xfrm flipV="1">
            <a:off x="4929188" y="3400425"/>
            <a:ext cx="3124200" cy="852488"/>
          </a:xfrm>
          <a:prstGeom prst="straightConnector1">
            <a:avLst/>
          </a:prstGeom>
          <a:noFill/>
          <a:ln w="38100">
            <a:pattFill prst="smCheck">
              <a:fgClr>
                <a:srgbClr val="E47200"/>
              </a:fgClr>
              <a:bgClr>
                <a:srgbClr val="FFFFFF"/>
              </a:bgClr>
            </a:pattFill>
            <a:round/>
            <a:headEnd/>
            <a:tailEnd type="triangle" w="med" len="med"/>
          </a:ln>
        </p:spPr>
      </p:cxnSp>
      <p:cxnSp>
        <p:nvCxnSpPr>
          <p:cNvPr id="24583" name="AutoShape 7"/>
          <p:cNvCxnSpPr>
            <a:cxnSpLocks noChangeShapeType="1"/>
            <a:stCxn id="24663" idx="5"/>
            <a:endCxn id="24623" idx="2"/>
          </p:cNvCxnSpPr>
          <p:nvPr/>
        </p:nvCxnSpPr>
        <p:spPr bwMode="auto">
          <a:xfrm>
            <a:off x="6943725" y="885825"/>
            <a:ext cx="1109663" cy="2514600"/>
          </a:xfrm>
          <a:prstGeom prst="straightConnector1">
            <a:avLst/>
          </a:prstGeom>
          <a:noFill/>
          <a:ln w="38100">
            <a:pattFill prst="smCheck">
              <a:fgClr>
                <a:srgbClr val="E47200"/>
              </a:fgClr>
              <a:bgClr>
                <a:srgbClr val="FFFFFF"/>
              </a:bgClr>
            </a:pattFill>
            <a:round/>
            <a:headEnd/>
            <a:tailEnd type="triangle" w="med" len="med"/>
          </a:ln>
        </p:spPr>
      </p:cxnSp>
      <p:cxnSp>
        <p:nvCxnSpPr>
          <p:cNvPr id="24584" name="AutoShape 8"/>
          <p:cNvCxnSpPr>
            <a:cxnSpLocks noChangeShapeType="1"/>
            <a:stCxn id="24664" idx="5"/>
            <a:endCxn id="24623" idx="2"/>
          </p:cNvCxnSpPr>
          <p:nvPr/>
        </p:nvCxnSpPr>
        <p:spPr bwMode="auto">
          <a:xfrm>
            <a:off x="6943725" y="1638300"/>
            <a:ext cx="1109663" cy="1762125"/>
          </a:xfrm>
          <a:prstGeom prst="straightConnector1">
            <a:avLst/>
          </a:prstGeom>
          <a:noFill/>
          <a:ln w="38100">
            <a:pattFill prst="smCheck">
              <a:fgClr>
                <a:srgbClr val="E47200"/>
              </a:fgClr>
              <a:bgClr>
                <a:srgbClr val="FFFFFF"/>
              </a:bgClr>
            </a:pattFill>
            <a:round/>
            <a:headEnd/>
            <a:tailEnd type="triangle" w="med" len="med"/>
          </a:ln>
        </p:spPr>
      </p:cxnSp>
      <p:cxnSp>
        <p:nvCxnSpPr>
          <p:cNvPr id="24585" name="AutoShape 9"/>
          <p:cNvCxnSpPr>
            <a:cxnSpLocks noChangeShapeType="1"/>
            <a:stCxn id="24665" idx="5"/>
            <a:endCxn id="24623" idx="2"/>
          </p:cNvCxnSpPr>
          <p:nvPr/>
        </p:nvCxnSpPr>
        <p:spPr bwMode="auto">
          <a:xfrm>
            <a:off x="6943725" y="2305050"/>
            <a:ext cx="1109663" cy="1095375"/>
          </a:xfrm>
          <a:prstGeom prst="straightConnector1">
            <a:avLst/>
          </a:prstGeom>
          <a:noFill/>
          <a:ln w="38100">
            <a:pattFill prst="smCheck">
              <a:fgClr>
                <a:srgbClr val="E47200"/>
              </a:fgClr>
              <a:bgClr>
                <a:srgbClr val="FFFFFF"/>
              </a:bgClr>
            </a:pattFill>
            <a:round/>
            <a:headEnd/>
            <a:tailEnd type="triangle" w="med" len="med"/>
          </a:ln>
        </p:spPr>
      </p:cxnSp>
      <p:cxnSp>
        <p:nvCxnSpPr>
          <p:cNvPr id="24586" name="AutoShape 10"/>
          <p:cNvCxnSpPr>
            <a:cxnSpLocks noChangeShapeType="1"/>
            <a:stCxn id="24605" idx="6"/>
            <a:endCxn id="24623" idx="2"/>
          </p:cNvCxnSpPr>
          <p:nvPr/>
        </p:nvCxnSpPr>
        <p:spPr bwMode="auto">
          <a:xfrm flipV="1">
            <a:off x="6562725" y="3400425"/>
            <a:ext cx="1490663" cy="419100"/>
          </a:xfrm>
          <a:prstGeom prst="straightConnector1">
            <a:avLst/>
          </a:prstGeom>
          <a:noFill/>
          <a:ln w="38100">
            <a:pattFill prst="smCheck">
              <a:fgClr>
                <a:srgbClr val="E47200"/>
              </a:fgClr>
              <a:bgClr>
                <a:srgbClr val="FFFFFF"/>
              </a:bgClr>
            </a:pattFill>
            <a:round/>
            <a:headEnd/>
            <a:tailEnd type="triangle" w="med" len="med"/>
          </a:ln>
        </p:spPr>
      </p:cxnSp>
      <p:cxnSp>
        <p:nvCxnSpPr>
          <p:cNvPr id="24587" name="AutoShape 11"/>
          <p:cNvCxnSpPr>
            <a:cxnSpLocks noChangeShapeType="1"/>
            <a:stCxn id="24668" idx="7"/>
            <a:endCxn id="24623" idx="2"/>
          </p:cNvCxnSpPr>
          <p:nvPr/>
        </p:nvCxnSpPr>
        <p:spPr bwMode="auto">
          <a:xfrm flipV="1">
            <a:off x="6943725" y="3400425"/>
            <a:ext cx="1109663" cy="1219200"/>
          </a:xfrm>
          <a:prstGeom prst="straightConnector1">
            <a:avLst/>
          </a:prstGeom>
          <a:noFill/>
          <a:ln w="38100">
            <a:pattFill prst="smCheck">
              <a:fgClr>
                <a:srgbClr val="E47200"/>
              </a:fgClr>
              <a:bgClr>
                <a:srgbClr val="FFFFFF"/>
              </a:bgClr>
            </a:pattFill>
            <a:round/>
            <a:headEnd/>
            <a:tailEnd type="triangle" w="med" len="med"/>
          </a:ln>
        </p:spPr>
      </p:cxnSp>
      <p:cxnSp>
        <p:nvCxnSpPr>
          <p:cNvPr id="24588" name="AutoShape 12"/>
          <p:cNvCxnSpPr>
            <a:cxnSpLocks noChangeShapeType="1"/>
            <a:stCxn id="24669" idx="7"/>
            <a:endCxn id="24623" idx="2"/>
          </p:cNvCxnSpPr>
          <p:nvPr/>
        </p:nvCxnSpPr>
        <p:spPr bwMode="auto">
          <a:xfrm flipV="1">
            <a:off x="6943725" y="3400425"/>
            <a:ext cx="1109663" cy="1876425"/>
          </a:xfrm>
          <a:prstGeom prst="straightConnector1">
            <a:avLst/>
          </a:prstGeom>
          <a:noFill/>
          <a:ln w="38100">
            <a:pattFill prst="smCheck">
              <a:fgClr>
                <a:srgbClr val="E47200"/>
              </a:fgClr>
              <a:bgClr>
                <a:srgbClr val="FFFFFF"/>
              </a:bgClr>
            </a:pattFill>
            <a:round/>
            <a:headEnd/>
            <a:tailEnd type="triangle" w="med" len="med"/>
          </a:ln>
        </p:spPr>
      </p:cxnSp>
      <p:cxnSp>
        <p:nvCxnSpPr>
          <p:cNvPr id="24589" name="AutoShape 13"/>
          <p:cNvCxnSpPr>
            <a:cxnSpLocks noChangeShapeType="1"/>
            <a:stCxn id="24670" idx="7"/>
            <a:endCxn id="24623" idx="2"/>
          </p:cNvCxnSpPr>
          <p:nvPr/>
        </p:nvCxnSpPr>
        <p:spPr bwMode="auto">
          <a:xfrm flipV="1">
            <a:off x="6943725" y="3400425"/>
            <a:ext cx="1109663" cy="2695575"/>
          </a:xfrm>
          <a:prstGeom prst="straightConnector1">
            <a:avLst/>
          </a:prstGeom>
          <a:noFill/>
          <a:ln w="38100">
            <a:pattFill prst="smCheck">
              <a:fgClr>
                <a:srgbClr val="E47200"/>
              </a:fgClr>
              <a:bgClr>
                <a:srgbClr val="FFFFFF"/>
              </a:bgClr>
            </a:pattFill>
            <a:round/>
            <a:headEnd/>
            <a:tailEnd type="triangle" w="med" len="med"/>
          </a:ln>
        </p:spPr>
      </p:cxnSp>
      <p:cxnSp>
        <p:nvCxnSpPr>
          <p:cNvPr id="24590" name="AutoShape 14"/>
          <p:cNvCxnSpPr>
            <a:cxnSpLocks noChangeShapeType="1"/>
            <a:stCxn id="24660" idx="6"/>
            <a:endCxn id="24623" idx="2"/>
          </p:cNvCxnSpPr>
          <p:nvPr/>
        </p:nvCxnSpPr>
        <p:spPr bwMode="auto">
          <a:xfrm>
            <a:off x="4929188" y="2633663"/>
            <a:ext cx="3124200" cy="766762"/>
          </a:xfrm>
          <a:prstGeom prst="straightConnector1">
            <a:avLst/>
          </a:prstGeom>
          <a:noFill/>
          <a:ln w="38100">
            <a:pattFill prst="smCheck">
              <a:fgClr>
                <a:srgbClr val="E47200"/>
              </a:fgClr>
              <a:bgClr>
                <a:srgbClr val="FFFFFF"/>
              </a:bgClr>
            </a:pattFill>
            <a:round/>
            <a:headEnd/>
            <a:tailEnd type="triangle" w="med" len="med"/>
          </a:ln>
        </p:spPr>
      </p:cxnSp>
      <p:cxnSp>
        <p:nvCxnSpPr>
          <p:cNvPr id="24591" name="AutoShape 15"/>
          <p:cNvCxnSpPr>
            <a:cxnSpLocks noChangeShapeType="1"/>
            <a:stCxn id="24662" idx="6"/>
            <a:endCxn id="24623" idx="2"/>
          </p:cNvCxnSpPr>
          <p:nvPr/>
        </p:nvCxnSpPr>
        <p:spPr bwMode="auto">
          <a:xfrm flipV="1">
            <a:off x="4929188" y="3400425"/>
            <a:ext cx="3124200" cy="2366963"/>
          </a:xfrm>
          <a:prstGeom prst="straightConnector1">
            <a:avLst/>
          </a:prstGeom>
          <a:noFill/>
          <a:ln w="38100">
            <a:pattFill prst="smCheck">
              <a:fgClr>
                <a:srgbClr val="E47200"/>
              </a:fgClr>
              <a:bgClr>
                <a:srgbClr val="FFFFFF"/>
              </a:bgClr>
            </a:pattFill>
            <a:round/>
            <a:headEnd/>
            <a:tailEnd type="triangle" w="med" len="med"/>
          </a:ln>
        </p:spPr>
      </p:cxnSp>
      <p:cxnSp>
        <p:nvCxnSpPr>
          <p:cNvPr id="24592" name="AutoShape 16"/>
          <p:cNvCxnSpPr>
            <a:cxnSpLocks noChangeShapeType="1"/>
            <a:stCxn id="926802" idx="6"/>
            <a:endCxn id="24623" idx="2"/>
          </p:cNvCxnSpPr>
          <p:nvPr/>
        </p:nvCxnSpPr>
        <p:spPr bwMode="auto">
          <a:xfrm flipV="1">
            <a:off x="3238500" y="3400425"/>
            <a:ext cx="4814888" cy="1509713"/>
          </a:xfrm>
          <a:prstGeom prst="straightConnector1">
            <a:avLst/>
          </a:prstGeom>
          <a:noFill/>
          <a:ln w="38100">
            <a:pattFill prst="smCheck">
              <a:fgClr>
                <a:srgbClr val="E47200"/>
              </a:fgClr>
              <a:bgClr>
                <a:srgbClr val="FFFFFF"/>
              </a:bgClr>
            </a:pattFill>
            <a:round/>
            <a:headEnd/>
            <a:tailEnd type="triangle" w="med" len="med"/>
          </a:ln>
        </p:spPr>
      </p:cxnSp>
      <p:cxnSp>
        <p:nvCxnSpPr>
          <p:cNvPr id="24593" name="AutoShape 17"/>
          <p:cNvCxnSpPr>
            <a:cxnSpLocks noChangeShapeType="1"/>
            <a:stCxn id="926801" idx="6"/>
            <a:endCxn id="24623" idx="2"/>
          </p:cNvCxnSpPr>
          <p:nvPr/>
        </p:nvCxnSpPr>
        <p:spPr bwMode="auto">
          <a:xfrm>
            <a:off x="3238500" y="1928813"/>
            <a:ext cx="4814888" cy="1471612"/>
          </a:xfrm>
          <a:prstGeom prst="straightConnector1">
            <a:avLst/>
          </a:prstGeom>
          <a:noFill/>
          <a:ln w="38100">
            <a:pattFill prst="smCheck">
              <a:fgClr>
                <a:srgbClr val="E47200"/>
              </a:fgClr>
              <a:bgClr>
                <a:srgbClr val="FFFFFF"/>
              </a:bgClr>
            </a:pattFill>
            <a:round/>
            <a:headEnd/>
            <a:tailEnd type="triangle" w="med" len="med"/>
          </a:ln>
        </p:spPr>
      </p:cxnSp>
      <p:cxnSp>
        <p:nvCxnSpPr>
          <p:cNvPr id="24594" name="AutoShape 18"/>
          <p:cNvCxnSpPr>
            <a:cxnSpLocks noChangeShapeType="1"/>
            <a:stCxn id="24659" idx="6"/>
            <a:endCxn id="24623" idx="2"/>
          </p:cNvCxnSpPr>
          <p:nvPr/>
        </p:nvCxnSpPr>
        <p:spPr bwMode="auto">
          <a:xfrm>
            <a:off x="4929188" y="1223963"/>
            <a:ext cx="3124200" cy="2176462"/>
          </a:xfrm>
          <a:prstGeom prst="straightConnector1">
            <a:avLst/>
          </a:prstGeom>
          <a:noFill/>
          <a:ln w="38100">
            <a:pattFill prst="smCheck">
              <a:fgClr>
                <a:srgbClr val="E47200"/>
              </a:fgClr>
              <a:bgClr>
                <a:srgbClr val="FFFFFF"/>
              </a:bgClr>
            </a:pattFill>
            <a:round/>
            <a:headEnd/>
            <a:tailEnd type="triangle" w="med" len="med"/>
          </a:ln>
        </p:spPr>
      </p:cxnSp>
      <p:sp>
        <p:nvSpPr>
          <p:cNvPr id="24595" name="Oval 19"/>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4596" name="Oval 20"/>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4597" name="Oval 21"/>
          <p:cNvSpPr>
            <a:spLocks noChangeArrowheads="1"/>
          </p:cNvSpPr>
          <p:nvPr/>
        </p:nvSpPr>
        <p:spPr bwMode="auto">
          <a:xfrm>
            <a:off x="3781425" y="10223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4598" name="Oval 22"/>
          <p:cNvSpPr>
            <a:spLocks noChangeArrowheads="1"/>
          </p:cNvSpPr>
          <p:nvPr/>
        </p:nvSpPr>
        <p:spPr bwMode="auto">
          <a:xfrm>
            <a:off x="3781425" y="2422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4599" name="Oval 23"/>
          <p:cNvSpPr>
            <a:spLocks noChangeArrowheads="1"/>
          </p:cNvSpPr>
          <p:nvPr/>
        </p:nvSpPr>
        <p:spPr bwMode="auto">
          <a:xfrm>
            <a:off x="3781425" y="40513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4600" name="Oval 24"/>
          <p:cNvSpPr>
            <a:spLocks noChangeArrowheads="1"/>
          </p:cNvSpPr>
          <p:nvPr/>
        </p:nvSpPr>
        <p:spPr bwMode="auto">
          <a:xfrm>
            <a:off x="3781425" y="5556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4601" name="Oval 25"/>
          <p:cNvSpPr>
            <a:spLocks noChangeArrowheads="1"/>
          </p:cNvSpPr>
          <p:nvPr/>
        </p:nvSpPr>
        <p:spPr bwMode="auto">
          <a:xfrm>
            <a:off x="5800725" y="6127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4602" name="Oval 26"/>
          <p:cNvSpPr>
            <a:spLocks noChangeArrowheads="1"/>
          </p:cNvSpPr>
          <p:nvPr/>
        </p:nvSpPr>
        <p:spPr bwMode="auto">
          <a:xfrm>
            <a:off x="5800725" y="1365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4603" name="Oval 27"/>
          <p:cNvSpPr>
            <a:spLocks noChangeArrowheads="1"/>
          </p:cNvSpPr>
          <p:nvPr/>
        </p:nvSpPr>
        <p:spPr bwMode="auto">
          <a:xfrm>
            <a:off x="5800725" y="20224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4604" name="Oval 28"/>
          <p:cNvSpPr>
            <a:spLocks noChangeArrowheads="1"/>
          </p:cNvSpPr>
          <p:nvPr/>
        </p:nvSpPr>
        <p:spPr bwMode="auto">
          <a:xfrm>
            <a:off x="5800725" y="28321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4605" name="Oval 29"/>
          <p:cNvSpPr>
            <a:spLocks noChangeArrowheads="1"/>
          </p:cNvSpPr>
          <p:nvPr/>
        </p:nvSpPr>
        <p:spPr bwMode="auto">
          <a:xfrm>
            <a:off x="5800725" y="36131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4606" name="Oval 30"/>
          <p:cNvSpPr>
            <a:spLocks noChangeArrowheads="1"/>
          </p:cNvSpPr>
          <p:nvPr/>
        </p:nvSpPr>
        <p:spPr bwMode="auto">
          <a:xfrm>
            <a:off x="5800725" y="44894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4607" name="Oval 31"/>
          <p:cNvSpPr>
            <a:spLocks noChangeArrowheads="1"/>
          </p:cNvSpPr>
          <p:nvPr/>
        </p:nvSpPr>
        <p:spPr bwMode="auto">
          <a:xfrm>
            <a:off x="5800725" y="5146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4608" name="Oval 32"/>
          <p:cNvSpPr>
            <a:spLocks noChangeArrowheads="1"/>
          </p:cNvSpPr>
          <p:nvPr/>
        </p:nvSpPr>
        <p:spPr bwMode="auto">
          <a:xfrm>
            <a:off x="5800725" y="59658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24609" name="AutoShape 33"/>
          <p:cNvCxnSpPr>
            <a:cxnSpLocks noChangeShapeType="1"/>
            <a:stCxn id="926800" idx="7"/>
            <a:endCxn id="24595" idx="3"/>
          </p:cNvCxnSpPr>
          <p:nvPr/>
        </p:nvCxnSpPr>
        <p:spPr bwMode="auto">
          <a:xfrm flipV="1">
            <a:off x="1376363" y="2082800"/>
            <a:ext cx="819150" cy="1250950"/>
          </a:xfrm>
          <a:prstGeom prst="straightConnector1">
            <a:avLst/>
          </a:prstGeom>
          <a:noFill/>
          <a:ln w="19050">
            <a:solidFill>
              <a:schemeClr val="tx1"/>
            </a:solidFill>
            <a:round/>
            <a:headEnd/>
            <a:tailEnd type="triangle" w="med" len="med"/>
          </a:ln>
        </p:spPr>
      </p:cxnSp>
      <p:cxnSp>
        <p:nvCxnSpPr>
          <p:cNvPr id="24610" name="AutoShape 34"/>
          <p:cNvCxnSpPr>
            <a:cxnSpLocks noChangeShapeType="1"/>
            <a:stCxn id="926800" idx="5"/>
            <a:endCxn id="24596" idx="1"/>
          </p:cNvCxnSpPr>
          <p:nvPr/>
        </p:nvCxnSpPr>
        <p:spPr bwMode="auto">
          <a:xfrm>
            <a:off x="1376363" y="3476625"/>
            <a:ext cx="819150" cy="1277938"/>
          </a:xfrm>
          <a:prstGeom prst="straightConnector1">
            <a:avLst/>
          </a:prstGeom>
          <a:noFill/>
          <a:ln w="19050">
            <a:solidFill>
              <a:schemeClr val="tx1"/>
            </a:solidFill>
            <a:round/>
            <a:headEnd/>
            <a:tailEnd type="triangle" w="med" len="med"/>
          </a:ln>
        </p:spPr>
      </p:cxnSp>
      <p:cxnSp>
        <p:nvCxnSpPr>
          <p:cNvPr id="24611" name="AutoShape 35"/>
          <p:cNvCxnSpPr>
            <a:cxnSpLocks noChangeShapeType="1"/>
            <a:stCxn id="926801" idx="7"/>
            <a:endCxn id="24597" idx="2"/>
          </p:cNvCxnSpPr>
          <p:nvPr/>
        </p:nvCxnSpPr>
        <p:spPr bwMode="auto">
          <a:xfrm flipV="1">
            <a:off x="3209925" y="1228725"/>
            <a:ext cx="557213" cy="628650"/>
          </a:xfrm>
          <a:prstGeom prst="straightConnector1">
            <a:avLst/>
          </a:prstGeom>
          <a:noFill/>
          <a:ln w="19050">
            <a:solidFill>
              <a:schemeClr val="tx1"/>
            </a:solidFill>
            <a:round/>
            <a:headEnd/>
            <a:tailEnd type="triangle" w="med" len="med"/>
          </a:ln>
        </p:spPr>
      </p:cxnSp>
      <p:cxnSp>
        <p:nvCxnSpPr>
          <p:cNvPr id="24612" name="AutoShape 36"/>
          <p:cNvCxnSpPr>
            <a:cxnSpLocks noChangeShapeType="1"/>
            <a:stCxn id="926801" idx="5"/>
            <a:endCxn id="24598" idx="2"/>
          </p:cNvCxnSpPr>
          <p:nvPr/>
        </p:nvCxnSpPr>
        <p:spPr bwMode="auto">
          <a:xfrm>
            <a:off x="3209925" y="2000250"/>
            <a:ext cx="557213" cy="628650"/>
          </a:xfrm>
          <a:prstGeom prst="straightConnector1">
            <a:avLst/>
          </a:prstGeom>
          <a:noFill/>
          <a:ln w="19050">
            <a:solidFill>
              <a:schemeClr val="tx1"/>
            </a:solidFill>
            <a:round/>
            <a:headEnd/>
            <a:tailEnd type="triangle" w="med" len="med"/>
          </a:ln>
        </p:spPr>
      </p:cxnSp>
      <p:cxnSp>
        <p:nvCxnSpPr>
          <p:cNvPr id="24613" name="AutoShape 37"/>
          <p:cNvCxnSpPr>
            <a:cxnSpLocks noChangeShapeType="1"/>
            <a:stCxn id="926802" idx="7"/>
            <a:endCxn id="24599" idx="2"/>
          </p:cNvCxnSpPr>
          <p:nvPr/>
        </p:nvCxnSpPr>
        <p:spPr bwMode="auto">
          <a:xfrm flipV="1">
            <a:off x="3209925" y="4257675"/>
            <a:ext cx="557213" cy="581025"/>
          </a:xfrm>
          <a:prstGeom prst="straightConnector1">
            <a:avLst/>
          </a:prstGeom>
          <a:noFill/>
          <a:ln w="19050">
            <a:solidFill>
              <a:schemeClr val="tx1"/>
            </a:solidFill>
            <a:round/>
            <a:headEnd/>
            <a:tailEnd type="triangle" w="med" len="med"/>
          </a:ln>
        </p:spPr>
      </p:cxnSp>
      <p:cxnSp>
        <p:nvCxnSpPr>
          <p:cNvPr id="24614" name="AutoShape 38"/>
          <p:cNvCxnSpPr>
            <a:cxnSpLocks noChangeShapeType="1"/>
            <a:stCxn id="926802" idx="5"/>
            <a:endCxn id="24600" idx="2"/>
          </p:cNvCxnSpPr>
          <p:nvPr/>
        </p:nvCxnSpPr>
        <p:spPr bwMode="auto">
          <a:xfrm>
            <a:off x="3209925" y="4981575"/>
            <a:ext cx="557213" cy="781050"/>
          </a:xfrm>
          <a:prstGeom prst="straightConnector1">
            <a:avLst/>
          </a:prstGeom>
          <a:noFill/>
          <a:ln w="19050">
            <a:solidFill>
              <a:schemeClr val="tx1"/>
            </a:solidFill>
            <a:round/>
            <a:headEnd/>
            <a:tailEnd type="triangle" w="med" len="med"/>
          </a:ln>
        </p:spPr>
      </p:cxnSp>
      <p:cxnSp>
        <p:nvCxnSpPr>
          <p:cNvPr id="24615" name="AutoShape 39"/>
          <p:cNvCxnSpPr>
            <a:cxnSpLocks noChangeShapeType="1"/>
            <a:stCxn id="24659" idx="7"/>
            <a:endCxn id="24601" idx="2"/>
          </p:cNvCxnSpPr>
          <p:nvPr/>
        </p:nvCxnSpPr>
        <p:spPr bwMode="auto">
          <a:xfrm flipV="1">
            <a:off x="4900613" y="819150"/>
            <a:ext cx="885825" cy="333375"/>
          </a:xfrm>
          <a:prstGeom prst="straightConnector1">
            <a:avLst/>
          </a:prstGeom>
          <a:noFill/>
          <a:ln w="19050">
            <a:solidFill>
              <a:schemeClr val="tx1"/>
            </a:solidFill>
            <a:round/>
            <a:headEnd/>
            <a:tailEnd type="triangle" w="med" len="med"/>
          </a:ln>
        </p:spPr>
      </p:cxnSp>
      <p:cxnSp>
        <p:nvCxnSpPr>
          <p:cNvPr id="24616" name="AutoShape 40"/>
          <p:cNvCxnSpPr>
            <a:cxnSpLocks noChangeShapeType="1"/>
            <a:stCxn id="24659" idx="5"/>
            <a:endCxn id="24602" idx="2"/>
          </p:cNvCxnSpPr>
          <p:nvPr/>
        </p:nvCxnSpPr>
        <p:spPr bwMode="auto">
          <a:xfrm>
            <a:off x="4900613" y="1295400"/>
            <a:ext cx="885825" cy="276225"/>
          </a:xfrm>
          <a:prstGeom prst="straightConnector1">
            <a:avLst/>
          </a:prstGeom>
          <a:noFill/>
          <a:ln w="19050">
            <a:solidFill>
              <a:schemeClr val="tx1"/>
            </a:solidFill>
            <a:round/>
            <a:headEnd/>
            <a:tailEnd type="triangle" w="med" len="med"/>
          </a:ln>
        </p:spPr>
      </p:cxnSp>
      <p:cxnSp>
        <p:nvCxnSpPr>
          <p:cNvPr id="24617" name="AutoShape 41"/>
          <p:cNvCxnSpPr>
            <a:cxnSpLocks noChangeShapeType="1"/>
            <a:stCxn id="24660" idx="7"/>
            <a:endCxn id="24603" idx="2"/>
          </p:cNvCxnSpPr>
          <p:nvPr/>
        </p:nvCxnSpPr>
        <p:spPr bwMode="auto">
          <a:xfrm flipV="1">
            <a:off x="4900613" y="2228850"/>
            <a:ext cx="885825" cy="333375"/>
          </a:xfrm>
          <a:prstGeom prst="straightConnector1">
            <a:avLst/>
          </a:prstGeom>
          <a:noFill/>
          <a:ln w="19050">
            <a:solidFill>
              <a:schemeClr val="tx1"/>
            </a:solidFill>
            <a:round/>
            <a:headEnd/>
            <a:tailEnd type="triangle" w="med" len="med"/>
          </a:ln>
        </p:spPr>
      </p:cxnSp>
      <p:cxnSp>
        <p:nvCxnSpPr>
          <p:cNvPr id="24618" name="AutoShape 42"/>
          <p:cNvCxnSpPr>
            <a:cxnSpLocks noChangeShapeType="1"/>
            <a:stCxn id="24660" idx="5"/>
            <a:endCxn id="24604" idx="2"/>
          </p:cNvCxnSpPr>
          <p:nvPr/>
        </p:nvCxnSpPr>
        <p:spPr bwMode="auto">
          <a:xfrm>
            <a:off x="4900613" y="2705100"/>
            <a:ext cx="885825" cy="333375"/>
          </a:xfrm>
          <a:prstGeom prst="straightConnector1">
            <a:avLst/>
          </a:prstGeom>
          <a:noFill/>
          <a:ln w="19050">
            <a:solidFill>
              <a:schemeClr val="tx1"/>
            </a:solidFill>
            <a:round/>
            <a:headEnd/>
            <a:tailEnd type="triangle" w="med" len="med"/>
          </a:ln>
        </p:spPr>
      </p:cxnSp>
      <p:cxnSp>
        <p:nvCxnSpPr>
          <p:cNvPr id="24619" name="AutoShape 43"/>
          <p:cNvCxnSpPr>
            <a:cxnSpLocks noChangeShapeType="1"/>
            <a:stCxn id="24661" idx="7"/>
            <a:endCxn id="24605" idx="2"/>
          </p:cNvCxnSpPr>
          <p:nvPr/>
        </p:nvCxnSpPr>
        <p:spPr bwMode="auto">
          <a:xfrm flipV="1">
            <a:off x="4900613" y="3819525"/>
            <a:ext cx="885825" cy="361950"/>
          </a:xfrm>
          <a:prstGeom prst="straightConnector1">
            <a:avLst/>
          </a:prstGeom>
          <a:noFill/>
          <a:ln w="19050">
            <a:solidFill>
              <a:schemeClr val="tx1"/>
            </a:solidFill>
            <a:round/>
            <a:headEnd/>
            <a:tailEnd type="triangle" w="med" len="med"/>
          </a:ln>
        </p:spPr>
      </p:cxnSp>
      <p:cxnSp>
        <p:nvCxnSpPr>
          <p:cNvPr id="24620" name="AutoShape 44"/>
          <p:cNvCxnSpPr>
            <a:cxnSpLocks noChangeShapeType="1"/>
            <a:stCxn id="24661" idx="5"/>
            <a:endCxn id="24606" idx="2"/>
          </p:cNvCxnSpPr>
          <p:nvPr/>
        </p:nvCxnSpPr>
        <p:spPr bwMode="auto">
          <a:xfrm>
            <a:off x="4900613" y="4324350"/>
            <a:ext cx="885825" cy="371475"/>
          </a:xfrm>
          <a:prstGeom prst="straightConnector1">
            <a:avLst/>
          </a:prstGeom>
          <a:noFill/>
          <a:ln w="19050">
            <a:solidFill>
              <a:schemeClr val="tx1"/>
            </a:solidFill>
            <a:round/>
            <a:headEnd/>
            <a:tailEnd type="triangle" w="med" len="med"/>
          </a:ln>
        </p:spPr>
      </p:cxnSp>
      <p:cxnSp>
        <p:nvCxnSpPr>
          <p:cNvPr id="24621" name="AutoShape 45"/>
          <p:cNvCxnSpPr>
            <a:cxnSpLocks noChangeShapeType="1"/>
            <a:stCxn id="24662" idx="7"/>
            <a:endCxn id="24607" idx="2"/>
          </p:cNvCxnSpPr>
          <p:nvPr/>
        </p:nvCxnSpPr>
        <p:spPr bwMode="auto">
          <a:xfrm flipV="1">
            <a:off x="4900613" y="5353050"/>
            <a:ext cx="885825" cy="342900"/>
          </a:xfrm>
          <a:prstGeom prst="straightConnector1">
            <a:avLst/>
          </a:prstGeom>
          <a:noFill/>
          <a:ln w="19050">
            <a:solidFill>
              <a:schemeClr val="tx1"/>
            </a:solidFill>
            <a:round/>
            <a:headEnd/>
            <a:tailEnd type="triangle" w="med" len="med"/>
          </a:ln>
        </p:spPr>
      </p:cxnSp>
      <p:cxnSp>
        <p:nvCxnSpPr>
          <p:cNvPr id="24622" name="AutoShape 46"/>
          <p:cNvCxnSpPr>
            <a:cxnSpLocks noChangeShapeType="1"/>
            <a:stCxn id="24662" idx="5"/>
            <a:endCxn id="24608" idx="2"/>
          </p:cNvCxnSpPr>
          <p:nvPr/>
        </p:nvCxnSpPr>
        <p:spPr bwMode="auto">
          <a:xfrm>
            <a:off x="4900613" y="5838825"/>
            <a:ext cx="885825" cy="333375"/>
          </a:xfrm>
          <a:prstGeom prst="straightConnector1">
            <a:avLst/>
          </a:prstGeom>
          <a:noFill/>
          <a:ln w="19050">
            <a:solidFill>
              <a:schemeClr val="tx1"/>
            </a:solidFill>
            <a:round/>
            <a:headEnd/>
            <a:tailEnd type="triangle" w="med" len="med"/>
          </a:ln>
        </p:spPr>
      </p:cxnSp>
      <p:sp>
        <p:nvSpPr>
          <p:cNvPr id="24623" name="Oval 47"/>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4624" name="AutoShape 48"/>
          <p:cNvCxnSpPr>
            <a:cxnSpLocks noChangeShapeType="1"/>
            <a:stCxn id="24663" idx="6"/>
          </p:cNvCxnSpPr>
          <p:nvPr/>
        </p:nvCxnSpPr>
        <p:spPr bwMode="auto">
          <a:xfrm flipV="1">
            <a:off x="6972300" y="504825"/>
            <a:ext cx="409575" cy="309563"/>
          </a:xfrm>
          <a:prstGeom prst="straightConnector1">
            <a:avLst/>
          </a:prstGeom>
          <a:noFill/>
          <a:ln w="19050">
            <a:solidFill>
              <a:schemeClr val="tx1"/>
            </a:solidFill>
            <a:prstDash val="dash"/>
            <a:round/>
            <a:headEnd/>
            <a:tailEnd type="triangle" w="med" len="med"/>
          </a:ln>
        </p:spPr>
      </p:cxnSp>
      <p:cxnSp>
        <p:nvCxnSpPr>
          <p:cNvPr id="24625" name="AutoShape 49"/>
          <p:cNvCxnSpPr>
            <a:cxnSpLocks noChangeShapeType="1"/>
            <a:stCxn id="24664" idx="6"/>
          </p:cNvCxnSpPr>
          <p:nvPr/>
        </p:nvCxnSpPr>
        <p:spPr bwMode="auto">
          <a:xfrm flipV="1">
            <a:off x="6972300" y="1247775"/>
            <a:ext cx="428625" cy="319088"/>
          </a:xfrm>
          <a:prstGeom prst="straightConnector1">
            <a:avLst/>
          </a:prstGeom>
          <a:noFill/>
          <a:ln w="19050">
            <a:solidFill>
              <a:schemeClr val="tx1"/>
            </a:solidFill>
            <a:prstDash val="dash"/>
            <a:round/>
            <a:headEnd/>
            <a:tailEnd type="triangle" w="med" len="med"/>
          </a:ln>
        </p:spPr>
      </p:cxnSp>
      <p:cxnSp>
        <p:nvCxnSpPr>
          <p:cNvPr id="24626" name="AutoShape 50"/>
          <p:cNvCxnSpPr>
            <a:cxnSpLocks noChangeShapeType="1"/>
            <a:stCxn id="24665" idx="6"/>
          </p:cNvCxnSpPr>
          <p:nvPr/>
        </p:nvCxnSpPr>
        <p:spPr bwMode="auto">
          <a:xfrm flipV="1">
            <a:off x="6972300" y="1895475"/>
            <a:ext cx="428625" cy="338138"/>
          </a:xfrm>
          <a:prstGeom prst="straightConnector1">
            <a:avLst/>
          </a:prstGeom>
          <a:noFill/>
          <a:ln w="19050">
            <a:solidFill>
              <a:schemeClr val="tx1"/>
            </a:solidFill>
            <a:prstDash val="dash"/>
            <a:round/>
            <a:headEnd/>
            <a:tailEnd type="triangle" w="med" len="med"/>
          </a:ln>
        </p:spPr>
      </p:cxnSp>
      <p:cxnSp>
        <p:nvCxnSpPr>
          <p:cNvPr id="24627" name="AutoShape 51"/>
          <p:cNvCxnSpPr>
            <a:cxnSpLocks noChangeShapeType="1"/>
            <a:stCxn id="24666" idx="6"/>
          </p:cNvCxnSpPr>
          <p:nvPr/>
        </p:nvCxnSpPr>
        <p:spPr bwMode="auto">
          <a:xfrm flipV="1">
            <a:off x="6972300" y="2714625"/>
            <a:ext cx="409575" cy="319088"/>
          </a:xfrm>
          <a:prstGeom prst="straightConnector1">
            <a:avLst/>
          </a:prstGeom>
          <a:noFill/>
          <a:ln w="19050">
            <a:solidFill>
              <a:schemeClr val="tx1"/>
            </a:solidFill>
            <a:prstDash val="dash"/>
            <a:round/>
            <a:headEnd/>
            <a:tailEnd type="triangle" w="med" len="med"/>
          </a:ln>
        </p:spPr>
      </p:cxnSp>
      <p:cxnSp>
        <p:nvCxnSpPr>
          <p:cNvPr id="24628" name="AutoShape 52"/>
          <p:cNvCxnSpPr>
            <a:cxnSpLocks noChangeShapeType="1"/>
          </p:cNvCxnSpPr>
          <p:nvPr/>
        </p:nvCxnSpPr>
        <p:spPr bwMode="auto">
          <a:xfrm flipV="1">
            <a:off x="6962775" y="3486150"/>
            <a:ext cx="428625" cy="285750"/>
          </a:xfrm>
          <a:prstGeom prst="straightConnector1">
            <a:avLst/>
          </a:prstGeom>
          <a:noFill/>
          <a:ln w="19050">
            <a:solidFill>
              <a:schemeClr val="tx1"/>
            </a:solidFill>
            <a:prstDash val="dash"/>
            <a:round/>
            <a:headEnd/>
            <a:tailEnd type="triangle" w="med" len="med"/>
          </a:ln>
        </p:spPr>
      </p:cxnSp>
      <p:cxnSp>
        <p:nvCxnSpPr>
          <p:cNvPr id="24629" name="AutoShape 53"/>
          <p:cNvCxnSpPr>
            <a:cxnSpLocks noChangeShapeType="1"/>
            <a:stCxn id="24668" idx="6"/>
          </p:cNvCxnSpPr>
          <p:nvPr/>
        </p:nvCxnSpPr>
        <p:spPr bwMode="auto">
          <a:xfrm flipV="1">
            <a:off x="6972300" y="4352925"/>
            <a:ext cx="428625" cy="338138"/>
          </a:xfrm>
          <a:prstGeom prst="straightConnector1">
            <a:avLst/>
          </a:prstGeom>
          <a:noFill/>
          <a:ln w="19050">
            <a:solidFill>
              <a:schemeClr val="tx1"/>
            </a:solidFill>
            <a:prstDash val="dash"/>
            <a:round/>
            <a:headEnd/>
            <a:tailEnd type="triangle" w="med" len="med"/>
          </a:ln>
        </p:spPr>
      </p:cxnSp>
      <p:cxnSp>
        <p:nvCxnSpPr>
          <p:cNvPr id="24630" name="AutoShape 54"/>
          <p:cNvCxnSpPr>
            <a:cxnSpLocks noChangeShapeType="1"/>
          </p:cNvCxnSpPr>
          <p:nvPr/>
        </p:nvCxnSpPr>
        <p:spPr bwMode="auto">
          <a:xfrm flipV="1">
            <a:off x="6962775" y="5010150"/>
            <a:ext cx="428625" cy="266700"/>
          </a:xfrm>
          <a:prstGeom prst="straightConnector1">
            <a:avLst/>
          </a:prstGeom>
          <a:noFill/>
          <a:ln w="19050">
            <a:solidFill>
              <a:schemeClr val="tx1"/>
            </a:solidFill>
            <a:prstDash val="dash"/>
            <a:round/>
            <a:headEnd/>
            <a:tailEnd type="triangle" w="med" len="med"/>
          </a:ln>
        </p:spPr>
      </p:cxnSp>
      <p:cxnSp>
        <p:nvCxnSpPr>
          <p:cNvPr id="24631" name="AutoShape 55"/>
          <p:cNvCxnSpPr>
            <a:cxnSpLocks noChangeShapeType="1"/>
            <a:stCxn id="24670" idx="6"/>
          </p:cNvCxnSpPr>
          <p:nvPr/>
        </p:nvCxnSpPr>
        <p:spPr bwMode="auto">
          <a:xfrm flipV="1">
            <a:off x="6972300" y="5829300"/>
            <a:ext cx="428625" cy="338138"/>
          </a:xfrm>
          <a:prstGeom prst="straightConnector1">
            <a:avLst/>
          </a:prstGeom>
          <a:noFill/>
          <a:ln w="19050">
            <a:solidFill>
              <a:schemeClr val="tx1"/>
            </a:solidFill>
            <a:prstDash val="dash"/>
            <a:round/>
            <a:headEnd/>
            <a:tailEnd type="triangle" w="med" len="med"/>
          </a:ln>
        </p:spPr>
      </p:cxnSp>
      <p:cxnSp>
        <p:nvCxnSpPr>
          <p:cNvPr id="24632" name="AutoShape 56"/>
          <p:cNvCxnSpPr>
            <a:cxnSpLocks noChangeShapeType="1"/>
            <a:stCxn id="24663" idx="6"/>
          </p:cNvCxnSpPr>
          <p:nvPr/>
        </p:nvCxnSpPr>
        <p:spPr bwMode="auto">
          <a:xfrm>
            <a:off x="6972300" y="814388"/>
            <a:ext cx="381000" cy="195262"/>
          </a:xfrm>
          <a:prstGeom prst="straightConnector1">
            <a:avLst/>
          </a:prstGeom>
          <a:noFill/>
          <a:ln w="19050">
            <a:solidFill>
              <a:schemeClr val="tx1"/>
            </a:solidFill>
            <a:prstDash val="dash"/>
            <a:round/>
            <a:headEnd/>
            <a:tailEnd type="triangle" w="med" len="med"/>
          </a:ln>
        </p:spPr>
      </p:cxnSp>
      <p:cxnSp>
        <p:nvCxnSpPr>
          <p:cNvPr id="24633" name="AutoShape 57"/>
          <p:cNvCxnSpPr>
            <a:cxnSpLocks noChangeShapeType="1"/>
            <a:stCxn id="24664" idx="6"/>
          </p:cNvCxnSpPr>
          <p:nvPr/>
        </p:nvCxnSpPr>
        <p:spPr bwMode="auto">
          <a:xfrm>
            <a:off x="6972300" y="1566863"/>
            <a:ext cx="400050" cy="195262"/>
          </a:xfrm>
          <a:prstGeom prst="straightConnector1">
            <a:avLst/>
          </a:prstGeom>
          <a:noFill/>
          <a:ln w="19050">
            <a:solidFill>
              <a:schemeClr val="tx1"/>
            </a:solidFill>
            <a:prstDash val="dash"/>
            <a:round/>
            <a:headEnd/>
            <a:tailEnd type="triangle" w="med" len="med"/>
          </a:ln>
        </p:spPr>
      </p:cxnSp>
      <p:cxnSp>
        <p:nvCxnSpPr>
          <p:cNvPr id="24634" name="AutoShape 58"/>
          <p:cNvCxnSpPr>
            <a:cxnSpLocks noChangeShapeType="1"/>
            <a:stCxn id="24665" idx="6"/>
          </p:cNvCxnSpPr>
          <p:nvPr/>
        </p:nvCxnSpPr>
        <p:spPr bwMode="auto">
          <a:xfrm>
            <a:off x="6972300" y="2233613"/>
            <a:ext cx="400050" cy="185737"/>
          </a:xfrm>
          <a:prstGeom prst="straightConnector1">
            <a:avLst/>
          </a:prstGeom>
          <a:noFill/>
          <a:ln w="19050">
            <a:solidFill>
              <a:schemeClr val="tx1"/>
            </a:solidFill>
            <a:prstDash val="dash"/>
            <a:round/>
            <a:headEnd/>
            <a:tailEnd type="triangle" w="med" len="med"/>
          </a:ln>
        </p:spPr>
      </p:cxnSp>
      <p:cxnSp>
        <p:nvCxnSpPr>
          <p:cNvPr id="24635" name="AutoShape 59"/>
          <p:cNvCxnSpPr>
            <a:cxnSpLocks noChangeShapeType="1"/>
            <a:stCxn id="24666" idx="6"/>
          </p:cNvCxnSpPr>
          <p:nvPr/>
        </p:nvCxnSpPr>
        <p:spPr bwMode="auto">
          <a:xfrm>
            <a:off x="6972300" y="3033713"/>
            <a:ext cx="381000" cy="195262"/>
          </a:xfrm>
          <a:prstGeom prst="straightConnector1">
            <a:avLst/>
          </a:prstGeom>
          <a:noFill/>
          <a:ln w="19050">
            <a:solidFill>
              <a:schemeClr val="tx1"/>
            </a:solidFill>
            <a:prstDash val="dash"/>
            <a:round/>
            <a:headEnd/>
            <a:tailEnd type="triangle" w="med" len="med"/>
          </a:ln>
        </p:spPr>
      </p:cxnSp>
      <p:cxnSp>
        <p:nvCxnSpPr>
          <p:cNvPr id="24636" name="AutoShape 60"/>
          <p:cNvCxnSpPr>
            <a:cxnSpLocks noChangeShapeType="1"/>
            <a:stCxn id="24667" idx="6"/>
          </p:cNvCxnSpPr>
          <p:nvPr/>
        </p:nvCxnSpPr>
        <p:spPr bwMode="auto">
          <a:xfrm>
            <a:off x="6972300" y="3814763"/>
            <a:ext cx="400050" cy="204787"/>
          </a:xfrm>
          <a:prstGeom prst="straightConnector1">
            <a:avLst/>
          </a:prstGeom>
          <a:noFill/>
          <a:ln w="19050">
            <a:solidFill>
              <a:schemeClr val="tx1"/>
            </a:solidFill>
            <a:prstDash val="dash"/>
            <a:round/>
            <a:headEnd/>
            <a:tailEnd type="triangle" w="med" len="med"/>
          </a:ln>
        </p:spPr>
      </p:cxnSp>
      <p:cxnSp>
        <p:nvCxnSpPr>
          <p:cNvPr id="24637" name="AutoShape 61"/>
          <p:cNvCxnSpPr>
            <a:cxnSpLocks noChangeShapeType="1"/>
            <a:stCxn id="24668" idx="6"/>
          </p:cNvCxnSpPr>
          <p:nvPr/>
        </p:nvCxnSpPr>
        <p:spPr bwMode="auto">
          <a:xfrm>
            <a:off x="6972300" y="4691063"/>
            <a:ext cx="400050" cy="166687"/>
          </a:xfrm>
          <a:prstGeom prst="straightConnector1">
            <a:avLst/>
          </a:prstGeom>
          <a:noFill/>
          <a:ln w="19050">
            <a:solidFill>
              <a:schemeClr val="tx1"/>
            </a:solidFill>
            <a:prstDash val="dash"/>
            <a:round/>
            <a:headEnd/>
            <a:tailEnd type="triangle" w="med" len="med"/>
          </a:ln>
        </p:spPr>
      </p:cxnSp>
      <p:cxnSp>
        <p:nvCxnSpPr>
          <p:cNvPr id="24638" name="AutoShape 62"/>
          <p:cNvCxnSpPr>
            <a:cxnSpLocks noChangeShapeType="1"/>
            <a:stCxn id="24669" idx="6"/>
          </p:cNvCxnSpPr>
          <p:nvPr/>
        </p:nvCxnSpPr>
        <p:spPr bwMode="auto">
          <a:xfrm>
            <a:off x="6972300" y="5348288"/>
            <a:ext cx="400050" cy="166687"/>
          </a:xfrm>
          <a:prstGeom prst="straightConnector1">
            <a:avLst/>
          </a:prstGeom>
          <a:noFill/>
          <a:ln w="19050">
            <a:solidFill>
              <a:schemeClr val="tx1"/>
            </a:solidFill>
            <a:prstDash val="dash"/>
            <a:round/>
            <a:headEnd/>
            <a:tailEnd type="triangle" w="med" len="med"/>
          </a:ln>
        </p:spPr>
      </p:cxnSp>
      <p:cxnSp>
        <p:nvCxnSpPr>
          <p:cNvPr id="24639" name="AutoShape 63"/>
          <p:cNvCxnSpPr>
            <a:cxnSpLocks noChangeShapeType="1"/>
            <a:stCxn id="24670" idx="6"/>
          </p:cNvCxnSpPr>
          <p:nvPr/>
        </p:nvCxnSpPr>
        <p:spPr bwMode="auto">
          <a:xfrm>
            <a:off x="6972300" y="6167438"/>
            <a:ext cx="400050" cy="176212"/>
          </a:xfrm>
          <a:prstGeom prst="straightConnector1">
            <a:avLst/>
          </a:prstGeom>
          <a:noFill/>
          <a:ln w="19050">
            <a:solidFill>
              <a:schemeClr val="tx1"/>
            </a:solidFill>
            <a:prstDash val="dash"/>
            <a:round/>
            <a:headEnd/>
            <a:tailEnd type="triangle" w="med" len="med"/>
          </a:ln>
        </p:spPr>
      </p:cxnSp>
      <p:cxnSp>
        <p:nvCxnSpPr>
          <p:cNvPr id="24640" name="AutoShape 64"/>
          <p:cNvCxnSpPr>
            <a:cxnSpLocks noChangeShapeType="1"/>
            <a:stCxn id="926800" idx="6"/>
            <a:endCxn id="24623" idx="2"/>
          </p:cNvCxnSpPr>
          <p:nvPr/>
        </p:nvCxnSpPr>
        <p:spPr bwMode="auto">
          <a:xfrm flipV="1">
            <a:off x="1404938" y="3400425"/>
            <a:ext cx="6648450" cy="4763"/>
          </a:xfrm>
          <a:prstGeom prst="straightConnector1">
            <a:avLst/>
          </a:prstGeom>
          <a:noFill/>
          <a:ln w="38100">
            <a:pattFill prst="smCheck">
              <a:fgClr>
                <a:srgbClr val="E47200"/>
              </a:fgClr>
              <a:bgClr>
                <a:srgbClr val="FFFFFF"/>
              </a:bgClr>
            </a:pattFill>
            <a:round/>
            <a:headEnd/>
            <a:tailEnd type="triangle" w="med" len="med"/>
          </a:ln>
        </p:spPr>
      </p:cxnSp>
      <p:sp>
        <p:nvSpPr>
          <p:cNvPr id="24641" name="Text Box 65"/>
          <p:cNvSpPr txBox="1">
            <a:spLocks noChangeArrowheads="1"/>
          </p:cNvSpPr>
          <p:nvPr/>
        </p:nvSpPr>
        <p:spPr bwMode="auto">
          <a:xfrm rot="-3448177">
            <a:off x="1443831" y="2328069"/>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4642" name="Text Box 66"/>
          <p:cNvSpPr txBox="1">
            <a:spLocks noChangeArrowheads="1"/>
          </p:cNvSpPr>
          <p:nvPr/>
        </p:nvSpPr>
        <p:spPr bwMode="auto">
          <a:xfrm rot="-2795598">
            <a:off x="3021806" y="1326357"/>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4643" name="Text Box 67"/>
          <p:cNvSpPr txBox="1">
            <a:spLocks noChangeArrowheads="1"/>
          </p:cNvSpPr>
          <p:nvPr/>
        </p:nvSpPr>
        <p:spPr bwMode="auto">
          <a:xfrm rot="-1358732">
            <a:off x="4868863" y="773113"/>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4644" name="Text Box 68"/>
          <p:cNvSpPr txBox="1">
            <a:spLocks noChangeArrowheads="1"/>
          </p:cNvSpPr>
          <p:nvPr/>
        </p:nvSpPr>
        <p:spPr bwMode="auto">
          <a:xfrm rot="2051558">
            <a:off x="5316538" y="1706563"/>
            <a:ext cx="608012"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a:t>
            </a:r>
          </a:p>
        </p:txBody>
      </p:sp>
      <p:sp>
        <p:nvSpPr>
          <p:cNvPr id="24645" name="Text Box 69"/>
          <p:cNvSpPr txBox="1">
            <a:spLocks noChangeArrowheads="1"/>
          </p:cNvSpPr>
          <p:nvPr/>
        </p:nvSpPr>
        <p:spPr bwMode="auto">
          <a:xfrm rot="831524">
            <a:off x="4862513" y="135413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4646" name="Text Box 70"/>
          <p:cNvSpPr txBox="1">
            <a:spLocks noChangeArrowheads="1"/>
          </p:cNvSpPr>
          <p:nvPr/>
        </p:nvSpPr>
        <p:spPr bwMode="auto">
          <a:xfrm rot="-1396938">
            <a:off x="4964113" y="215423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4647" name="Text Box 71"/>
          <p:cNvSpPr txBox="1">
            <a:spLocks noChangeArrowheads="1"/>
          </p:cNvSpPr>
          <p:nvPr/>
        </p:nvSpPr>
        <p:spPr bwMode="auto">
          <a:xfrm rot="-1443875">
            <a:off x="4916488" y="375443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4648" name="Text Box 72"/>
          <p:cNvSpPr txBox="1">
            <a:spLocks noChangeArrowheads="1"/>
          </p:cNvSpPr>
          <p:nvPr/>
        </p:nvSpPr>
        <p:spPr bwMode="auto">
          <a:xfrm rot="-1159357">
            <a:off x="4916488" y="5297488"/>
            <a:ext cx="7016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4649" name="Text Box 73"/>
          <p:cNvSpPr txBox="1">
            <a:spLocks noChangeArrowheads="1"/>
          </p:cNvSpPr>
          <p:nvPr/>
        </p:nvSpPr>
        <p:spPr bwMode="auto">
          <a:xfrm rot="1155647">
            <a:off x="4843463" y="2792413"/>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4650" name="Text Box 74"/>
          <p:cNvSpPr txBox="1">
            <a:spLocks noChangeArrowheads="1"/>
          </p:cNvSpPr>
          <p:nvPr/>
        </p:nvSpPr>
        <p:spPr bwMode="auto">
          <a:xfrm rot="1229780">
            <a:off x="4864100" y="4440238"/>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4651" name="Text Box 75"/>
          <p:cNvSpPr txBox="1">
            <a:spLocks noChangeArrowheads="1"/>
          </p:cNvSpPr>
          <p:nvPr/>
        </p:nvSpPr>
        <p:spPr bwMode="auto">
          <a:xfrm rot="1241509">
            <a:off x="4852988" y="5935663"/>
            <a:ext cx="75247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4652" name="Text Box 76"/>
          <p:cNvSpPr txBox="1">
            <a:spLocks noChangeArrowheads="1"/>
          </p:cNvSpPr>
          <p:nvPr/>
        </p:nvSpPr>
        <p:spPr bwMode="auto">
          <a:xfrm rot="-2787693">
            <a:off x="3031331" y="4326732"/>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4653" name="Text Box 77"/>
          <p:cNvSpPr txBox="1">
            <a:spLocks noChangeArrowheads="1"/>
          </p:cNvSpPr>
          <p:nvPr/>
        </p:nvSpPr>
        <p:spPr bwMode="auto">
          <a:xfrm rot="2818852">
            <a:off x="3015456" y="2221707"/>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4654" name="Text Box 78"/>
          <p:cNvSpPr txBox="1">
            <a:spLocks noChangeArrowheads="1"/>
          </p:cNvSpPr>
          <p:nvPr/>
        </p:nvSpPr>
        <p:spPr bwMode="auto">
          <a:xfrm rot="3217643">
            <a:off x="3005931" y="5279232"/>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24655" name="Text Box 79"/>
          <p:cNvSpPr txBox="1">
            <a:spLocks noChangeArrowheads="1"/>
          </p:cNvSpPr>
          <p:nvPr/>
        </p:nvSpPr>
        <p:spPr bwMode="auto">
          <a:xfrm rot="3369586">
            <a:off x="1475581" y="4252119"/>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926800" name="Oval 80"/>
          <p:cNvSpPr>
            <a:spLocks noChangeArrowheads="1"/>
          </p:cNvSpPr>
          <p:nvPr/>
        </p:nvSpPr>
        <p:spPr bwMode="auto">
          <a:xfrm>
            <a:off x="1204913" y="3305175"/>
            <a:ext cx="200025" cy="200025"/>
          </a:xfrm>
          <a:prstGeom prst="ellipse">
            <a:avLst/>
          </a:prstGeom>
          <a:gradFill rotWithShape="1">
            <a:gsLst>
              <a:gs pos="0">
                <a:schemeClr val="accent1">
                  <a:gamma/>
                  <a:shade val="46275"/>
                  <a:invGamma/>
                </a:schemeClr>
              </a:gs>
              <a:gs pos="100000">
                <a:schemeClr val="accent1"/>
              </a:gs>
            </a:gsLst>
            <a:lin ang="5400000" scaled="1"/>
          </a:gradFill>
          <a:ln w="38100">
            <a:noFill/>
            <a:round/>
            <a:headEnd/>
            <a:tailEnd/>
          </a:ln>
          <a:effectLst/>
        </p:spPr>
        <p:txBody>
          <a:bodyPr wrap="none" anchor="ctr"/>
          <a:lstStyle/>
          <a:p>
            <a:pPr>
              <a:defRPr/>
            </a:pPr>
            <a:endParaRPr lang="en-US"/>
          </a:p>
        </p:txBody>
      </p:sp>
      <p:sp>
        <p:nvSpPr>
          <p:cNvPr id="926801" name="Oval 81"/>
          <p:cNvSpPr>
            <a:spLocks noChangeArrowheads="1"/>
          </p:cNvSpPr>
          <p:nvPr/>
        </p:nvSpPr>
        <p:spPr bwMode="auto">
          <a:xfrm>
            <a:off x="3038475" y="1828800"/>
            <a:ext cx="200025" cy="200025"/>
          </a:xfrm>
          <a:prstGeom prst="ellipse">
            <a:avLst/>
          </a:prstGeom>
          <a:gradFill rotWithShape="1">
            <a:gsLst>
              <a:gs pos="0">
                <a:schemeClr val="accent1">
                  <a:gamma/>
                  <a:shade val="46275"/>
                  <a:invGamma/>
                </a:schemeClr>
              </a:gs>
              <a:gs pos="100000">
                <a:schemeClr val="accent1"/>
              </a:gs>
            </a:gsLst>
            <a:lin ang="5400000" scaled="1"/>
          </a:gradFill>
          <a:ln w="38100">
            <a:noFill/>
            <a:round/>
            <a:headEnd/>
            <a:tailEnd/>
          </a:ln>
          <a:effectLst/>
        </p:spPr>
        <p:txBody>
          <a:bodyPr wrap="none" anchor="ctr"/>
          <a:lstStyle/>
          <a:p>
            <a:pPr>
              <a:defRPr/>
            </a:pPr>
            <a:endParaRPr lang="en-US"/>
          </a:p>
        </p:txBody>
      </p:sp>
      <p:sp>
        <p:nvSpPr>
          <p:cNvPr id="926802" name="Oval 82"/>
          <p:cNvSpPr>
            <a:spLocks noChangeArrowheads="1"/>
          </p:cNvSpPr>
          <p:nvPr/>
        </p:nvSpPr>
        <p:spPr bwMode="auto">
          <a:xfrm>
            <a:off x="3038475" y="4810125"/>
            <a:ext cx="200025" cy="200025"/>
          </a:xfrm>
          <a:prstGeom prst="ellipse">
            <a:avLst/>
          </a:prstGeom>
          <a:gradFill rotWithShape="1">
            <a:gsLst>
              <a:gs pos="0">
                <a:schemeClr val="accent1">
                  <a:gamma/>
                  <a:shade val="46275"/>
                  <a:invGamma/>
                </a:schemeClr>
              </a:gs>
              <a:gs pos="100000">
                <a:schemeClr val="accent1"/>
              </a:gs>
            </a:gsLst>
            <a:lin ang="5400000" scaled="1"/>
          </a:gradFill>
          <a:ln w="38100">
            <a:noFill/>
            <a:round/>
            <a:headEnd/>
            <a:tailEnd/>
          </a:ln>
          <a:effectLst/>
        </p:spPr>
        <p:txBody>
          <a:bodyPr wrap="none" anchor="ctr"/>
          <a:lstStyle/>
          <a:p>
            <a:pPr>
              <a:defRPr/>
            </a:pPr>
            <a:endParaRPr lang="en-US"/>
          </a:p>
        </p:txBody>
      </p:sp>
      <p:sp>
        <p:nvSpPr>
          <p:cNvPr id="24659" name="Oval 83"/>
          <p:cNvSpPr>
            <a:spLocks noChangeArrowheads="1"/>
          </p:cNvSpPr>
          <p:nvPr/>
        </p:nvSpPr>
        <p:spPr bwMode="auto">
          <a:xfrm>
            <a:off x="4729163" y="11239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0" name="Oval 84"/>
          <p:cNvSpPr>
            <a:spLocks noChangeArrowheads="1"/>
          </p:cNvSpPr>
          <p:nvPr/>
        </p:nvSpPr>
        <p:spPr bwMode="auto">
          <a:xfrm>
            <a:off x="4729163" y="25336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1" name="Oval 85"/>
          <p:cNvSpPr>
            <a:spLocks noChangeArrowheads="1"/>
          </p:cNvSpPr>
          <p:nvPr/>
        </p:nvSpPr>
        <p:spPr bwMode="auto">
          <a:xfrm>
            <a:off x="4729163" y="41529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2" name="Oval 86"/>
          <p:cNvSpPr>
            <a:spLocks noChangeArrowheads="1"/>
          </p:cNvSpPr>
          <p:nvPr/>
        </p:nvSpPr>
        <p:spPr bwMode="auto">
          <a:xfrm>
            <a:off x="4729163" y="5667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3" name="Oval 87"/>
          <p:cNvSpPr>
            <a:spLocks noChangeArrowheads="1"/>
          </p:cNvSpPr>
          <p:nvPr/>
        </p:nvSpPr>
        <p:spPr bwMode="auto">
          <a:xfrm>
            <a:off x="6772275" y="714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4" name="Oval 88"/>
          <p:cNvSpPr>
            <a:spLocks noChangeArrowheads="1"/>
          </p:cNvSpPr>
          <p:nvPr/>
        </p:nvSpPr>
        <p:spPr bwMode="auto">
          <a:xfrm>
            <a:off x="6772275" y="14668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5" name="Oval 89"/>
          <p:cNvSpPr>
            <a:spLocks noChangeArrowheads="1"/>
          </p:cNvSpPr>
          <p:nvPr/>
        </p:nvSpPr>
        <p:spPr bwMode="auto">
          <a:xfrm>
            <a:off x="6772275" y="21336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6" name="Oval 90"/>
          <p:cNvSpPr>
            <a:spLocks noChangeArrowheads="1"/>
          </p:cNvSpPr>
          <p:nvPr/>
        </p:nvSpPr>
        <p:spPr bwMode="auto">
          <a:xfrm>
            <a:off x="6772275" y="29337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7" name="Oval 91"/>
          <p:cNvSpPr>
            <a:spLocks noChangeArrowheads="1"/>
          </p:cNvSpPr>
          <p:nvPr/>
        </p:nvSpPr>
        <p:spPr bwMode="auto">
          <a:xfrm>
            <a:off x="6772275" y="37147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8" name="Oval 92"/>
          <p:cNvSpPr>
            <a:spLocks noChangeArrowheads="1"/>
          </p:cNvSpPr>
          <p:nvPr/>
        </p:nvSpPr>
        <p:spPr bwMode="auto">
          <a:xfrm>
            <a:off x="6772275" y="45910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69" name="Oval 93"/>
          <p:cNvSpPr>
            <a:spLocks noChangeArrowheads="1"/>
          </p:cNvSpPr>
          <p:nvPr/>
        </p:nvSpPr>
        <p:spPr bwMode="auto">
          <a:xfrm>
            <a:off x="6772275" y="52482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70" name="Oval 94"/>
          <p:cNvSpPr>
            <a:spLocks noChangeArrowheads="1"/>
          </p:cNvSpPr>
          <p:nvPr/>
        </p:nvSpPr>
        <p:spPr bwMode="auto">
          <a:xfrm>
            <a:off x="6772275" y="60674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4671" name="Oval 95"/>
          <p:cNvSpPr>
            <a:spLocks noChangeArrowheads="1"/>
          </p:cNvSpPr>
          <p:nvPr/>
        </p:nvSpPr>
        <p:spPr bwMode="auto">
          <a:xfrm>
            <a:off x="1047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4672" name="AutoShape 96"/>
          <p:cNvCxnSpPr>
            <a:cxnSpLocks noChangeShapeType="1"/>
            <a:stCxn id="24671" idx="6"/>
            <a:endCxn id="926800" idx="2"/>
          </p:cNvCxnSpPr>
          <p:nvPr/>
        </p:nvCxnSpPr>
        <p:spPr bwMode="auto">
          <a:xfrm>
            <a:off x="866775" y="3400425"/>
            <a:ext cx="338138" cy="4763"/>
          </a:xfrm>
          <a:prstGeom prst="straightConnector1">
            <a:avLst/>
          </a:prstGeom>
          <a:noFill/>
          <a:ln w="19050">
            <a:solidFill>
              <a:schemeClr val="tx1"/>
            </a:solidFill>
            <a:round/>
            <a:headEnd/>
            <a:tailEnd/>
          </a:ln>
        </p:spPr>
      </p:cxnSp>
      <p:cxnSp>
        <p:nvCxnSpPr>
          <p:cNvPr id="24673" name="AutoShape 97"/>
          <p:cNvCxnSpPr>
            <a:cxnSpLocks noChangeShapeType="1"/>
            <a:stCxn id="24597" idx="6"/>
            <a:endCxn id="24659" idx="2"/>
          </p:cNvCxnSpPr>
          <p:nvPr/>
        </p:nvCxnSpPr>
        <p:spPr bwMode="auto">
          <a:xfrm flipV="1">
            <a:off x="4543425" y="1223963"/>
            <a:ext cx="185738" cy="4762"/>
          </a:xfrm>
          <a:prstGeom prst="straightConnector1">
            <a:avLst/>
          </a:prstGeom>
          <a:noFill/>
          <a:ln w="19050">
            <a:solidFill>
              <a:schemeClr val="tx1"/>
            </a:solidFill>
            <a:round/>
            <a:headEnd/>
            <a:tailEnd type="triangle" w="med" len="med"/>
          </a:ln>
        </p:spPr>
      </p:cxnSp>
      <p:cxnSp>
        <p:nvCxnSpPr>
          <p:cNvPr id="24674" name="AutoShape 98"/>
          <p:cNvCxnSpPr>
            <a:cxnSpLocks noChangeShapeType="1"/>
            <a:stCxn id="24598" idx="6"/>
            <a:endCxn id="24660" idx="2"/>
          </p:cNvCxnSpPr>
          <p:nvPr/>
        </p:nvCxnSpPr>
        <p:spPr bwMode="auto">
          <a:xfrm>
            <a:off x="4543425" y="2628900"/>
            <a:ext cx="185738" cy="4763"/>
          </a:xfrm>
          <a:prstGeom prst="straightConnector1">
            <a:avLst/>
          </a:prstGeom>
          <a:noFill/>
          <a:ln w="19050">
            <a:solidFill>
              <a:schemeClr val="tx1"/>
            </a:solidFill>
            <a:round/>
            <a:headEnd/>
            <a:tailEnd type="triangle" w="med" len="med"/>
          </a:ln>
        </p:spPr>
      </p:cxnSp>
      <p:cxnSp>
        <p:nvCxnSpPr>
          <p:cNvPr id="24675" name="AutoShape 99"/>
          <p:cNvCxnSpPr>
            <a:cxnSpLocks noChangeShapeType="1"/>
            <a:stCxn id="24599" idx="6"/>
            <a:endCxn id="24661" idx="2"/>
          </p:cNvCxnSpPr>
          <p:nvPr/>
        </p:nvCxnSpPr>
        <p:spPr bwMode="auto">
          <a:xfrm flipV="1">
            <a:off x="4543425" y="4252913"/>
            <a:ext cx="185738" cy="4762"/>
          </a:xfrm>
          <a:prstGeom prst="straightConnector1">
            <a:avLst/>
          </a:prstGeom>
          <a:noFill/>
          <a:ln w="19050">
            <a:solidFill>
              <a:schemeClr val="tx1"/>
            </a:solidFill>
            <a:round/>
            <a:headEnd/>
            <a:tailEnd type="triangle" w="med" len="med"/>
          </a:ln>
        </p:spPr>
      </p:cxnSp>
      <p:cxnSp>
        <p:nvCxnSpPr>
          <p:cNvPr id="24676" name="AutoShape 100"/>
          <p:cNvCxnSpPr>
            <a:cxnSpLocks noChangeShapeType="1"/>
            <a:stCxn id="24600" idx="6"/>
            <a:endCxn id="24662" idx="2"/>
          </p:cNvCxnSpPr>
          <p:nvPr/>
        </p:nvCxnSpPr>
        <p:spPr bwMode="auto">
          <a:xfrm>
            <a:off x="4543425" y="5762625"/>
            <a:ext cx="185738" cy="4763"/>
          </a:xfrm>
          <a:prstGeom prst="straightConnector1">
            <a:avLst/>
          </a:prstGeom>
          <a:noFill/>
          <a:ln w="19050">
            <a:solidFill>
              <a:schemeClr val="tx1"/>
            </a:solidFill>
            <a:round/>
            <a:headEnd/>
            <a:tailEnd type="triangle" w="med" len="med"/>
          </a:ln>
        </p:spPr>
      </p:cxnSp>
      <p:cxnSp>
        <p:nvCxnSpPr>
          <p:cNvPr id="24677" name="AutoShape 101"/>
          <p:cNvCxnSpPr>
            <a:cxnSpLocks noChangeShapeType="1"/>
            <a:stCxn id="24601" idx="6"/>
            <a:endCxn id="24663" idx="2"/>
          </p:cNvCxnSpPr>
          <p:nvPr/>
        </p:nvCxnSpPr>
        <p:spPr bwMode="auto">
          <a:xfrm flipV="1">
            <a:off x="6562725" y="814388"/>
            <a:ext cx="209550" cy="4762"/>
          </a:xfrm>
          <a:prstGeom prst="straightConnector1">
            <a:avLst/>
          </a:prstGeom>
          <a:noFill/>
          <a:ln w="19050">
            <a:solidFill>
              <a:schemeClr val="tx1"/>
            </a:solidFill>
            <a:round/>
            <a:headEnd/>
            <a:tailEnd type="triangle" w="med" len="med"/>
          </a:ln>
        </p:spPr>
      </p:cxnSp>
      <p:cxnSp>
        <p:nvCxnSpPr>
          <p:cNvPr id="24678" name="AutoShape 102"/>
          <p:cNvCxnSpPr>
            <a:cxnSpLocks noChangeShapeType="1"/>
            <a:stCxn id="24602" idx="6"/>
            <a:endCxn id="24664" idx="2"/>
          </p:cNvCxnSpPr>
          <p:nvPr/>
        </p:nvCxnSpPr>
        <p:spPr bwMode="auto">
          <a:xfrm flipV="1">
            <a:off x="6562725" y="1566863"/>
            <a:ext cx="209550" cy="4762"/>
          </a:xfrm>
          <a:prstGeom prst="straightConnector1">
            <a:avLst/>
          </a:prstGeom>
          <a:noFill/>
          <a:ln w="19050">
            <a:solidFill>
              <a:schemeClr val="tx1"/>
            </a:solidFill>
            <a:round/>
            <a:headEnd/>
            <a:tailEnd type="triangle" w="med" len="med"/>
          </a:ln>
        </p:spPr>
      </p:cxnSp>
      <p:cxnSp>
        <p:nvCxnSpPr>
          <p:cNvPr id="24679" name="AutoShape 103"/>
          <p:cNvCxnSpPr>
            <a:cxnSpLocks noChangeShapeType="1"/>
            <a:stCxn id="24603" idx="6"/>
            <a:endCxn id="24665" idx="2"/>
          </p:cNvCxnSpPr>
          <p:nvPr/>
        </p:nvCxnSpPr>
        <p:spPr bwMode="auto">
          <a:xfrm>
            <a:off x="6562725" y="2228850"/>
            <a:ext cx="209550" cy="4763"/>
          </a:xfrm>
          <a:prstGeom prst="straightConnector1">
            <a:avLst/>
          </a:prstGeom>
          <a:noFill/>
          <a:ln w="19050">
            <a:solidFill>
              <a:schemeClr val="tx1"/>
            </a:solidFill>
            <a:round/>
            <a:headEnd/>
            <a:tailEnd type="triangle" w="med" len="med"/>
          </a:ln>
        </p:spPr>
      </p:cxnSp>
      <p:cxnSp>
        <p:nvCxnSpPr>
          <p:cNvPr id="24680" name="AutoShape 104"/>
          <p:cNvCxnSpPr>
            <a:cxnSpLocks noChangeShapeType="1"/>
            <a:stCxn id="24604" idx="6"/>
            <a:endCxn id="24666" idx="2"/>
          </p:cNvCxnSpPr>
          <p:nvPr/>
        </p:nvCxnSpPr>
        <p:spPr bwMode="auto">
          <a:xfrm flipV="1">
            <a:off x="6562725" y="3033713"/>
            <a:ext cx="209550" cy="4762"/>
          </a:xfrm>
          <a:prstGeom prst="straightConnector1">
            <a:avLst/>
          </a:prstGeom>
          <a:noFill/>
          <a:ln w="19050">
            <a:solidFill>
              <a:schemeClr val="tx1"/>
            </a:solidFill>
            <a:round/>
            <a:headEnd/>
            <a:tailEnd type="triangle" w="med" len="med"/>
          </a:ln>
        </p:spPr>
      </p:cxnSp>
      <p:cxnSp>
        <p:nvCxnSpPr>
          <p:cNvPr id="24681" name="AutoShape 105"/>
          <p:cNvCxnSpPr>
            <a:cxnSpLocks noChangeShapeType="1"/>
            <a:stCxn id="24605" idx="6"/>
            <a:endCxn id="24667" idx="2"/>
          </p:cNvCxnSpPr>
          <p:nvPr/>
        </p:nvCxnSpPr>
        <p:spPr bwMode="auto">
          <a:xfrm flipV="1">
            <a:off x="6562725" y="3814763"/>
            <a:ext cx="209550" cy="4762"/>
          </a:xfrm>
          <a:prstGeom prst="straightConnector1">
            <a:avLst/>
          </a:prstGeom>
          <a:noFill/>
          <a:ln w="19050">
            <a:solidFill>
              <a:schemeClr val="tx1"/>
            </a:solidFill>
            <a:round/>
            <a:headEnd/>
            <a:tailEnd type="triangle" w="med" len="med"/>
          </a:ln>
        </p:spPr>
      </p:cxnSp>
      <p:cxnSp>
        <p:nvCxnSpPr>
          <p:cNvPr id="24682" name="AutoShape 106"/>
          <p:cNvCxnSpPr>
            <a:cxnSpLocks noChangeShapeType="1"/>
            <a:stCxn id="24606" idx="6"/>
            <a:endCxn id="24668" idx="2"/>
          </p:cNvCxnSpPr>
          <p:nvPr/>
        </p:nvCxnSpPr>
        <p:spPr bwMode="auto">
          <a:xfrm flipV="1">
            <a:off x="6562725" y="4691063"/>
            <a:ext cx="209550" cy="4762"/>
          </a:xfrm>
          <a:prstGeom prst="straightConnector1">
            <a:avLst/>
          </a:prstGeom>
          <a:noFill/>
          <a:ln w="19050">
            <a:solidFill>
              <a:schemeClr val="tx1"/>
            </a:solidFill>
            <a:round/>
            <a:headEnd/>
            <a:tailEnd type="triangle" w="med" len="med"/>
          </a:ln>
        </p:spPr>
      </p:cxnSp>
      <p:cxnSp>
        <p:nvCxnSpPr>
          <p:cNvPr id="24683" name="AutoShape 107"/>
          <p:cNvCxnSpPr>
            <a:cxnSpLocks noChangeShapeType="1"/>
            <a:stCxn id="24607" idx="6"/>
            <a:endCxn id="24669" idx="2"/>
          </p:cNvCxnSpPr>
          <p:nvPr/>
        </p:nvCxnSpPr>
        <p:spPr bwMode="auto">
          <a:xfrm flipV="1">
            <a:off x="6562725" y="5348288"/>
            <a:ext cx="209550" cy="4762"/>
          </a:xfrm>
          <a:prstGeom prst="straightConnector1">
            <a:avLst/>
          </a:prstGeom>
          <a:noFill/>
          <a:ln w="19050">
            <a:solidFill>
              <a:schemeClr val="tx1"/>
            </a:solidFill>
            <a:round/>
            <a:headEnd/>
            <a:tailEnd type="triangle" w="med" len="med"/>
          </a:ln>
        </p:spPr>
      </p:cxnSp>
      <p:cxnSp>
        <p:nvCxnSpPr>
          <p:cNvPr id="24684" name="AutoShape 108"/>
          <p:cNvCxnSpPr>
            <a:cxnSpLocks noChangeShapeType="1"/>
            <a:stCxn id="24608" idx="6"/>
            <a:endCxn id="24670" idx="2"/>
          </p:cNvCxnSpPr>
          <p:nvPr/>
        </p:nvCxnSpPr>
        <p:spPr bwMode="auto">
          <a:xfrm flipV="1">
            <a:off x="6562725" y="6167438"/>
            <a:ext cx="209550" cy="4762"/>
          </a:xfrm>
          <a:prstGeom prst="straightConnector1">
            <a:avLst/>
          </a:prstGeom>
          <a:noFill/>
          <a:ln w="19050">
            <a:solidFill>
              <a:schemeClr val="tx1"/>
            </a:solidFill>
            <a:round/>
            <a:headEnd/>
            <a:tailEnd type="triangle" w="med" len="med"/>
          </a:ln>
        </p:spPr>
      </p:cxnSp>
      <p:cxnSp>
        <p:nvCxnSpPr>
          <p:cNvPr id="24685" name="AutoShape 109"/>
          <p:cNvCxnSpPr>
            <a:cxnSpLocks noChangeShapeType="1"/>
            <a:stCxn id="24667" idx="6"/>
            <a:endCxn id="24623" idx="2"/>
          </p:cNvCxnSpPr>
          <p:nvPr/>
        </p:nvCxnSpPr>
        <p:spPr bwMode="auto">
          <a:xfrm flipV="1">
            <a:off x="6972300" y="3400425"/>
            <a:ext cx="1081088" cy="414338"/>
          </a:xfrm>
          <a:prstGeom prst="straightConnector1">
            <a:avLst/>
          </a:prstGeom>
          <a:noFill/>
          <a:ln w="38100">
            <a:pattFill prst="smCheck">
              <a:fgClr>
                <a:srgbClr val="E47200"/>
              </a:fgClr>
              <a:bgClr>
                <a:srgbClr val="FFFFFF"/>
              </a:bgClr>
            </a:pattFill>
            <a:round/>
            <a:headEnd/>
            <a:tailEnd type="triangle" w="med" len="med"/>
          </a:ln>
        </p:spPr>
      </p:cxnSp>
      <p:sp>
        <p:nvSpPr>
          <p:cNvPr id="24686" name="Freeform 110"/>
          <p:cNvSpPr>
            <a:spLocks/>
          </p:cNvSpPr>
          <p:nvPr/>
        </p:nvSpPr>
        <p:spPr bwMode="auto">
          <a:xfrm>
            <a:off x="1285875" y="1311275"/>
            <a:ext cx="1209675" cy="2022475"/>
          </a:xfrm>
          <a:custGeom>
            <a:avLst/>
            <a:gdLst>
              <a:gd name="T0" fmla="*/ 1209675 w 762"/>
              <a:gd name="T1" fmla="*/ 414950 h 1238"/>
              <a:gd name="T2" fmla="*/ 304800 w 762"/>
              <a:gd name="T3" fmla="*/ 267921 h 1238"/>
              <a:gd name="T4" fmla="*/ 0 w 762"/>
              <a:gd name="T5" fmla="*/ 2022475 h 1238"/>
              <a:gd name="T6" fmla="*/ 0 60000 65536"/>
              <a:gd name="T7" fmla="*/ 0 60000 65536"/>
              <a:gd name="T8" fmla="*/ 0 60000 65536"/>
              <a:gd name="T9" fmla="*/ 0 w 762"/>
              <a:gd name="T10" fmla="*/ 0 h 1238"/>
              <a:gd name="T11" fmla="*/ 762 w 762"/>
              <a:gd name="T12" fmla="*/ 1238 h 1238"/>
            </a:gdLst>
            <a:ahLst/>
            <a:cxnLst>
              <a:cxn ang="T6">
                <a:pos x="T0" y="T1"/>
              </a:cxn>
              <a:cxn ang="T7">
                <a:pos x="T2" y="T3"/>
              </a:cxn>
              <a:cxn ang="T8">
                <a:pos x="T4" y="T5"/>
              </a:cxn>
            </a:cxnLst>
            <a:rect l="T9" t="T10" r="T11" b="T12"/>
            <a:pathLst>
              <a:path w="762" h="1238">
                <a:moveTo>
                  <a:pt x="762" y="254"/>
                </a:moveTo>
                <a:cubicBezTo>
                  <a:pt x="540" y="127"/>
                  <a:pt x="319" y="0"/>
                  <a:pt x="192" y="164"/>
                </a:cubicBezTo>
                <a:cubicBezTo>
                  <a:pt x="65" y="328"/>
                  <a:pt x="32" y="783"/>
                  <a:pt x="0" y="1238"/>
                </a:cubicBezTo>
              </a:path>
            </a:pathLst>
          </a:custGeom>
          <a:noFill/>
          <a:ln w="38100">
            <a:solidFill>
              <a:srgbClr val="00B082"/>
            </a:solidFill>
            <a:round/>
            <a:headEnd/>
            <a:tailEnd type="triangle" w="med" len="med"/>
          </a:ln>
        </p:spPr>
        <p:txBody>
          <a:bodyPr/>
          <a:lstStyle/>
          <a:p>
            <a:endParaRPr lang="en-US"/>
          </a:p>
        </p:txBody>
      </p:sp>
      <p:sp>
        <p:nvSpPr>
          <p:cNvPr id="24687" name="Freeform 111"/>
          <p:cNvSpPr>
            <a:spLocks/>
          </p:cNvSpPr>
          <p:nvPr/>
        </p:nvSpPr>
        <p:spPr bwMode="auto">
          <a:xfrm flipV="1">
            <a:off x="1285875" y="3511550"/>
            <a:ext cx="1209675" cy="2022475"/>
          </a:xfrm>
          <a:custGeom>
            <a:avLst/>
            <a:gdLst>
              <a:gd name="T0" fmla="*/ 1209675 w 762"/>
              <a:gd name="T1" fmla="*/ 414950 h 1238"/>
              <a:gd name="T2" fmla="*/ 304800 w 762"/>
              <a:gd name="T3" fmla="*/ 267921 h 1238"/>
              <a:gd name="T4" fmla="*/ 0 w 762"/>
              <a:gd name="T5" fmla="*/ 2022475 h 1238"/>
              <a:gd name="T6" fmla="*/ 0 60000 65536"/>
              <a:gd name="T7" fmla="*/ 0 60000 65536"/>
              <a:gd name="T8" fmla="*/ 0 60000 65536"/>
              <a:gd name="T9" fmla="*/ 0 w 762"/>
              <a:gd name="T10" fmla="*/ 0 h 1238"/>
              <a:gd name="T11" fmla="*/ 762 w 762"/>
              <a:gd name="T12" fmla="*/ 1238 h 1238"/>
            </a:gdLst>
            <a:ahLst/>
            <a:cxnLst>
              <a:cxn ang="T6">
                <a:pos x="T0" y="T1"/>
              </a:cxn>
              <a:cxn ang="T7">
                <a:pos x="T2" y="T3"/>
              </a:cxn>
              <a:cxn ang="T8">
                <a:pos x="T4" y="T5"/>
              </a:cxn>
            </a:cxnLst>
            <a:rect l="T9" t="T10" r="T11" b="T12"/>
            <a:pathLst>
              <a:path w="762" h="1238">
                <a:moveTo>
                  <a:pt x="762" y="254"/>
                </a:moveTo>
                <a:cubicBezTo>
                  <a:pt x="540" y="127"/>
                  <a:pt x="319" y="0"/>
                  <a:pt x="192" y="164"/>
                </a:cubicBezTo>
                <a:cubicBezTo>
                  <a:pt x="65" y="328"/>
                  <a:pt x="32" y="783"/>
                  <a:pt x="0" y="1238"/>
                </a:cubicBezTo>
              </a:path>
            </a:pathLst>
          </a:custGeom>
          <a:noFill/>
          <a:ln w="38100">
            <a:solidFill>
              <a:srgbClr val="00B082"/>
            </a:solidFill>
            <a:round/>
            <a:headEnd/>
            <a:tailEnd type="triangle" w="med" len="med"/>
          </a:ln>
        </p:spPr>
        <p:txBody>
          <a:bodyPr/>
          <a:lstStyle/>
          <a:p>
            <a:endParaRPr lang="en-US"/>
          </a:p>
        </p:txBody>
      </p:sp>
      <p:sp>
        <p:nvSpPr>
          <p:cNvPr id="24688" name="Text Box 112"/>
          <p:cNvSpPr txBox="1">
            <a:spLocks noChangeArrowheads="1"/>
          </p:cNvSpPr>
          <p:nvPr/>
        </p:nvSpPr>
        <p:spPr bwMode="auto">
          <a:xfrm>
            <a:off x="2430463" y="3103563"/>
            <a:ext cx="608012"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a:t>
            </a:r>
          </a:p>
        </p:txBody>
      </p:sp>
    </p:spTree>
    <p:extLst>
      <p:ext uri="{BB962C8B-B14F-4D97-AF65-F5344CB8AC3E}">
        <p14:creationId xmlns:p14="http://schemas.microsoft.com/office/powerpoint/2010/main" val="404374490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Oval 2"/>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5603" name="Oval 3"/>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25604" name="AutoShape 4"/>
          <p:cNvCxnSpPr>
            <a:cxnSpLocks noChangeShapeType="1"/>
            <a:stCxn id="927754" idx="7"/>
            <a:endCxn id="25602" idx="3"/>
          </p:cNvCxnSpPr>
          <p:nvPr/>
        </p:nvCxnSpPr>
        <p:spPr bwMode="auto">
          <a:xfrm flipV="1">
            <a:off x="1376363" y="2082800"/>
            <a:ext cx="819150" cy="1250950"/>
          </a:xfrm>
          <a:prstGeom prst="straightConnector1">
            <a:avLst/>
          </a:prstGeom>
          <a:noFill/>
          <a:ln w="19050">
            <a:solidFill>
              <a:schemeClr val="tx1"/>
            </a:solidFill>
            <a:round/>
            <a:headEnd/>
            <a:tailEnd type="triangle" w="med" len="med"/>
          </a:ln>
        </p:spPr>
      </p:cxnSp>
      <p:cxnSp>
        <p:nvCxnSpPr>
          <p:cNvPr id="25605" name="AutoShape 5"/>
          <p:cNvCxnSpPr>
            <a:cxnSpLocks noChangeShapeType="1"/>
            <a:stCxn id="927754" idx="5"/>
            <a:endCxn id="25603" idx="1"/>
          </p:cNvCxnSpPr>
          <p:nvPr/>
        </p:nvCxnSpPr>
        <p:spPr bwMode="auto">
          <a:xfrm>
            <a:off x="1376363" y="3476625"/>
            <a:ext cx="819150" cy="1277938"/>
          </a:xfrm>
          <a:prstGeom prst="straightConnector1">
            <a:avLst/>
          </a:prstGeom>
          <a:noFill/>
          <a:ln w="19050">
            <a:solidFill>
              <a:schemeClr val="tx1"/>
            </a:solidFill>
            <a:round/>
            <a:headEnd/>
            <a:tailEnd type="triangle" w="med" len="med"/>
          </a:ln>
        </p:spPr>
      </p:cxnSp>
      <p:sp>
        <p:nvSpPr>
          <p:cNvPr id="25606" name="Oval 6"/>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5607" name="AutoShape 7"/>
          <p:cNvCxnSpPr>
            <a:cxnSpLocks noChangeShapeType="1"/>
            <a:stCxn id="927754" idx="6"/>
            <a:endCxn id="25606" idx="2"/>
          </p:cNvCxnSpPr>
          <p:nvPr/>
        </p:nvCxnSpPr>
        <p:spPr bwMode="auto">
          <a:xfrm flipV="1">
            <a:off x="1404938" y="3400425"/>
            <a:ext cx="6648450" cy="4763"/>
          </a:xfrm>
          <a:prstGeom prst="straightConnector1">
            <a:avLst/>
          </a:prstGeom>
          <a:noFill/>
          <a:ln w="38100">
            <a:pattFill prst="smCheck">
              <a:fgClr>
                <a:srgbClr val="E47200"/>
              </a:fgClr>
              <a:bgClr>
                <a:srgbClr val="FFFFFF"/>
              </a:bgClr>
            </a:pattFill>
            <a:round/>
            <a:headEnd/>
            <a:tailEnd type="triangle" w="med" len="med"/>
          </a:ln>
        </p:spPr>
      </p:cxnSp>
      <p:sp>
        <p:nvSpPr>
          <p:cNvPr id="25608" name="Text Box 8"/>
          <p:cNvSpPr txBox="1">
            <a:spLocks noChangeArrowheads="1"/>
          </p:cNvSpPr>
          <p:nvPr/>
        </p:nvSpPr>
        <p:spPr bwMode="auto">
          <a:xfrm rot="-3448177">
            <a:off x="1443831" y="2328069"/>
            <a:ext cx="701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a:t>
            </a:r>
          </a:p>
        </p:txBody>
      </p:sp>
      <p:sp>
        <p:nvSpPr>
          <p:cNvPr id="25609" name="Text Box 9"/>
          <p:cNvSpPr txBox="1">
            <a:spLocks noChangeArrowheads="1"/>
          </p:cNvSpPr>
          <p:nvPr/>
        </p:nvSpPr>
        <p:spPr bwMode="auto">
          <a:xfrm rot="3369586">
            <a:off x="1475581" y="4252119"/>
            <a:ext cx="752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a:t>
            </a:r>
          </a:p>
        </p:txBody>
      </p:sp>
      <p:sp>
        <p:nvSpPr>
          <p:cNvPr id="927754" name="Oval 10"/>
          <p:cNvSpPr>
            <a:spLocks noChangeArrowheads="1"/>
          </p:cNvSpPr>
          <p:nvPr/>
        </p:nvSpPr>
        <p:spPr bwMode="auto">
          <a:xfrm>
            <a:off x="1204913" y="3305175"/>
            <a:ext cx="200025" cy="200025"/>
          </a:xfrm>
          <a:prstGeom prst="ellipse">
            <a:avLst/>
          </a:prstGeom>
          <a:gradFill rotWithShape="1">
            <a:gsLst>
              <a:gs pos="0">
                <a:schemeClr val="accent1">
                  <a:gamma/>
                  <a:shade val="46275"/>
                  <a:invGamma/>
                </a:schemeClr>
              </a:gs>
              <a:gs pos="100000">
                <a:schemeClr val="accent1"/>
              </a:gs>
            </a:gsLst>
            <a:lin ang="5400000" scaled="1"/>
          </a:gradFill>
          <a:ln w="38100">
            <a:noFill/>
            <a:round/>
            <a:headEnd/>
            <a:tailEnd/>
          </a:ln>
          <a:effectLst/>
        </p:spPr>
        <p:txBody>
          <a:bodyPr wrap="none" anchor="ctr"/>
          <a:lstStyle/>
          <a:p>
            <a:pPr>
              <a:defRPr/>
            </a:pPr>
            <a:endParaRPr lang="en-US"/>
          </a:p>
        </p:txBody>
      </p:sp>
      <p:sp>
        <p:nvSpPr>
          <p:cNvPr id="25611" name="Oval 11"/>
          <p:cNvSpPr>
            <a:spLocks noChangeArrowheads="1"/>
          </p:cNvSpPr>
          <p:nvPr/>
        </p:nvSpPr>
        <p:spPr bwMode="auto">
          <a:xfrm>
            <a:off x="1047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5612" name="AutoShape 12"/>
          <p:cNvCxnSpPr>
            <a:cxnSpLocks noChangeShapeType="1"/>
            <a:stCxn id="25611" idx="6"/>
            <a:endCxn id="927754" idx="2"/>
          </p:cNvCxnSpPr>
          <p:nvPr/>
        </p:nvCxnSpPr>
        <p:spPr bwMode="auto">
          <a:xfrm>
            <a:off x="866775" y="3400425"/>
            <a:ext cx="338138" cy="4763"/>
          </a:xfrm>
          <a:prstGeom prst="straightConnector1">
            <a:avLst/>
          </a:prstGeom>
          <a:noFill/>
          <a:ln w="19050">
            <a:solidFill>
              <a:schemeClr val="tx1"/>
            </a:solidFill>
            <a:round/>
            <a:headEnd/>
            <a:tailEnd type="triangle" w="med" len="med"/>
          </a:ln>
        </p:spPr>
      </p:cxnSp>
      <p:sp>
        <p:nvSpPr>
          <p:cNvPr id="25613" name="Freeform 13"/>
          <p:cNvSpPr>
            <a:spLocks/>
          </p:cNvSpPr>
          <p:nvPr/>
        </p:nvSpPr>
        <p:spPr bwMode="auto">
          <a:xfrm>
            <a:off x="1285875" y="1311275"/>
            <a:ext cx="1209675" cy="2022475"/>
          </a:xfrm>
          <a:custGeom>
            <a:avLst/>
            <a:gdLst>
              <a:gd name="T0" fmla="*/ 1209675 w 762"/>
              <a:gd name="T1" fmla="*/ 414950 h 1238"/>
              <a:gd name="T2" fmla="*/ 304800 w 762"/>
              <a:gd name="T3" fmla="*/ 267921 h 1238"/>
              <a:gd name="T4" fmla="*/ 0 w 762"/>
              <a:gd name="T5" fmla="*/ 2022475 h 1238"/>
              <a:gd name="T6" fmla="*/ 0 60000 65536"/>
              <a:gd name="T7" fmla="*/ 0 60000 65536"/>
              <a:gd name="T8" fmla="*/ 0 60000 65536"/>
              <a:gd name="T9" fmla="*/ 0 w 762"/>
              <a:gd name="T10" fmla="*/ 0 h 1238"/>
              <a:gd name="T11" fmla="*/ 762 w 762"/>
              <a:gd name="T12" fmla="*/ 1238 h 1238"/>
            </a:gdLst>
            <a:ahLst/>
            <a:cxnLst>
              <a:cxn ang="T6">
                <a:pos x="T0" y="T1"/>
              </a:cxn>
              <a:cxn ang="T7">
                <a:pos x="T2" y="T3"/>
              </a:cxn>
              <a:cxn ang="T8">
                <a:pos x="T4" y="T5"/>
              </a:cxn>
            </a:cxnLst>
            <a:rect l="T9" t="T10" r="T11" b="T12"/>
            <a:pathLst>
              <a:path w="762" h="1238">
                <a:moveTo>
                  <a:pt x="762" y="254"/>
                </a:moveTo>
                <a:cubicBezTo>
                  <a:pt x="540" y="127"/>
                  <a:pt x="319" y="0"/>
                  <a:pt x="192" y="164"/>
                </a:cubicBezTo>
                <a:cubicBezTo>
                  <a:pt x="65" y="328"/>
                  <a:pt x="32" y="783"/>
                  <a:pt x="0" y="1238"/>
                </a:cubicBezTo>
              </a:path>
            </a:pathLst>
          </a:custGeom>
          <a:noFill/>
          <a:ln w="38100">
            <a:solidFill>
              <a:srgbClr val="00B082"/>
            </a:solidFill>
            <a:round/>
            <a:headEnd/>
            <a:tailEnd type="triangle" w="med" len="med"/>
          </a:ln>
        </p:spPr>
        <p:txBody>
          <a:bodyPr/>
          <a:lstStyle/>
          <a:p>
            <a:endParaRPr lang="en-US"/>
          </a:p>
        </p:txBody>
      </p:sp>
      <p:sp>
        <p:nvSpPr>
          <p:cNvPr id="25614" name="Freeform 14"/>
          <p:cNvSpPr>
            <a:spLocks/>
          </p:cNvSpPr>
          <p:nvPr/>
        </p:nvSpPr>
        <p:spPr bwMode="auto">
          <a:xfrm flipV="1">
            <a:off x="1285875" y="3511550"/>
            <a:ext cx="1209675" cy="2022475"/>
          </a:xfrm>
          <a:custGeom>
            <a:avLst/>
            <a:gdLst>
              <a:gd name="T0" fmla="*/ 1209675 w 762"/>
              <a:gd name="T1" fmla="*/ 414950 h 1238"/>
              <a:gd name="T2" fmla="*/ 304800 w 762"/>
              <a:gd name="T3" fmla="*/ 267921 h 1238"/>
              <a:gd name="T4" fmla="*/ 0 w 762"/>
              <a:gd name="T5" fmla="*/ 2022475 h 1238"/>
              <a:gd name="T6" fmla="*/ 0 60000 65536"/>
              <a:gd name="T7" fmla="*/ 0 60000 65536"/>
              <a:gd name="T8" fmla="*/ 0 60000 65536"/>
              <a:gd name="T9" fmla="*/ 0 w 762"/>
              <a:gd name="T10" fmla="*/ 0 h 1238"/>
              <a:gd name="T11" fmla="*/ 762 w 762"/>
              <a:gd name="T12" fmla="*/ 1238 h 1238"/>
            </a:gdLst>
            <a:ahLst/>
            <a:cxnLst>
              <a:cxn ang="T6">
                <a:pos x="T0" y="T1"/>
              </a:cxn>
              <a:cxn ang="T7">
                <a:pos x="T2" y="T3"/>
              </a:cxn>
              <a:cxn ang="T8">
                <a:pos x="T4" y="T5"/>
              </a:cxn>
            </a:cxnLst>
            <a:rect l="T9" t="T10" r="T11" b="T12"/>
            <a:pathLst>
              <a:path w="762" h="1238">
                <a:moveTo>
                  <a:pt x="762" y="254"/>
                </a:moveTo>
                <a:cubicBezTo>
                  <a:pt x="540" y="127"/>
                  <a:pt x="319" y="0"/>
                  <a:pt x="192" y="164"/>
                </a:cubicBezTo>
                <a:cubicBezTo>
                  <a:pt x="65" y="328"/>
                  <a:pt x="32" y="783"/>
                  <a:pt x="0" y="1238"/>
                </a:cubicBezTo>
              </a:path>
            </a:pathLst>
          </a:custGeom>
          <a:noFill/>
          <a:ln w="38100">
            <a:solidFill>
              <a:srgbClr val="00B082"/>
            </a:solidFill>
            <a:round/>
            <a:headEnd/>
            <a:tailEnd type="triangle" w="med" len="med"/>
          </a:ln>
        </p:spPr>
        <p:txBody>
          <a:bodyPr/>
          <a:lstStyle/>
          <a:p>
            <a:endParaRPr lang="en-US"/>
          </a:p>
        </p:txBody>
      </p:sp>
      <p:sp>
        <p:nvSpPr>
          <p:cNvPr id="25615" name="Text Box 15"/>
          <p:cNvSpPr txBox="1">
            <a:spLocks noChangeArrowheads="1"/>
          </p:cNvSpPr>
          <p:nvPr/>
        </p:nvSpPr>
        <p:spPr bwMode="auto">
          <a:xfrm>
            <a:off x="4264025" y="3151188"/>
            <a:ext cx="692150" cy="274637"/>
          </a:xfrm>
          <a:prstGeom prst="rect">
            <a:avLst/>
          </a:prstGeom>
          <a:noFill/>
          <a:ln w="38100">
            <a:noFill/>
            <a:miter lim="800000"/>
            <a:headEnd/>
            <a:tailEnd/>
          </a:ln>
        </p:spPr>
        <p:txBody>
          <a:bodyPr wrap="none">
            <a:spAutoFit/>
          </a:bodyPr>
          <a:lstStyle/>
          <a:p>
            <a:pPr>
              <a:buFontTx/>
              <a:buNone/>
            </a:pPr>
            <a:r>
              <a:rPr lang="en-US" sz="1200" b="1">
                <a:solidFill>
                  <a:srgbClr val="FF3300"/>
                </a:solidFill>
              </a:rPr>
              <a:t>P(&lt;/s&gt;)</a:t>
            </a:r>
          </a:p>
        </p:txBody>
      </p:sp>
      <p:sp>
        <p:nvSpPr>
          <p:cNvPr id="16" name="Rectangle 3"/>
          <p:cNvSpPr>
            <a:spLocks noChangeArrowheads="1"/>
          </p:cNvSpPr>
          <p:nvPr/>
        </p:nvSpPr>
        <p:spPr bwMode="auto">
          <a:xfrm>
            <a:off x="266700" y="169863"/>
            <a:ext cx="8280400" cy="668337"/>
          </a:xfrm>
          <a:prstGeom prst="rect">
            <a:avLst/>
          </a:prstGeom>
          <a:noFill/>
          <a:ln w="9525">
            <a:noFill/>
            <a:miter lim="800000"/>
            <a:headEnd/>
            <a:tailEnd/>
          </a:ln>
        </p:spPr>
        <p:txBody>
          <a:bodyPr lIns="92075" tIns="46038" rIns="92075" bIns="46038" anchor="b"/>
          <a:lstStyle/>
          <a:p>
            <a:pPr>
              <a:spcBef>
                <a:spcPct val="0"/>
              </a:spcBef>
              <a:buFontTx/>
              <a:buNone/>
            </a:pPr>
            <a:r>
              <a:rPr lang="en-US" sz="3600" dirty="0">
                <a:solidFill>
                  <a:srgbClr val="0000CC"/>
                </a:solidFill>
                <a:latin typeface="Garamond" pitchFamily="18" charset="0"/>
              </a:rPr>
              <a:t>The two-word example </a:t>
            </a:r>
            <a:r>
              <a:rPr lang="en-US" sz="3600" dirty="0" smtClean="0">
                <a:solidFill>
                  <a:srgbClr val="0000CC"/>
                </a:solidFill>
                <a:latin typeface="Garamond" pitchFamily="18" charset="0"/>
              </a:rPr>
              <a:t>with </a:t>
            </a:r>
            <a:r>
              <a:rPr lang="en-US" sz="3600" dirty="0">
                <a:solidFill>
                  <a:srgbClr val="0000CC"/>
                </a:solidFill>
                <a:latin typeface="Garamond" pitchFamily="18" charset="0"/>
              </a:rPr>
              <a:t>a unigram LM</a:t>
            </a:r>
          </a:p>
        </p:txBody>
      </p:sp>
    </p:spTree>
    <p:extLst>
      <p:ext uri="{BB962C8B-B14F-4D97-AF65-F5344CB8AC3E}">
        <p14:creationId xmlns:p14="http://schemas.microsoft.com/office/powerpoint/2010/main" val="22204387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val 2"/>
          <p:cNvSpPr>
            <a:spLocks noChangeArrowheads="1"/>
          </p:cNvSpPr>
          <p:nvPr/>
        </p:nvSpPr>
        <p:spPr bwMode="auto">
          <a:xfrm>
            <a:off x="3038475" y="18288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627" name="Oval 3"/>
          <p:cNvSpPr>
            <a:spLocks noChangeArrowheads="1"/>
          </p:cNvSpPr>
          <p:nvPr/>
        </p:nvSpPr>
        <p:spPr bwMode="auto">
          <a:xfrm>
            <a:off x="4727575" y="11239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628" name="Oval 4"/>
          <p:cNvSpPr>
            <a:spLocks noChangeArrowheads="1"/>
          </p:cNvSpPr>
          <p:nvPr/>
        </p:nvSpPr>
        <p:spPr bwMode="auto">
          <a:xfrm>
            <a:off x="4727575" y="41529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cxnSp>
        <p:nvCxnSpPr>
          <p:cNvPr id="26629" name="AutoShape 5"/>
          <p:cNvCxnSpPr>
            <a:cxnSpLocks noChangeShapeType="1"/>
            <a:stCxn id="26711" idx="6"/>
            <a:endCxn id="26671" idx="2"/>
          </p:cNvCxnSpPr>
          <p:nvPr/>
        </p:nvCxnSpPr>
        <p:spPr bwMode="auto">
          <a:xfrm>
            <a:off x="6972300" y="3033713"/>
            <a:ext cx="1081088" cy="366712"/>
          </a:xfrm>
          <a:prstGeom prst="straightConnector1">
            <a:avLst/>
          </a:prstGeom>
          <a:noFill/>
          <a:ln w="38100">
            <a:pattFill prst="smCheck">
              <a:fgClr>
                <a:srgbClr val="E47200"/>
              </a:fgClr>
              <a:bgClr>
                <a:srgbClr val="FFFFFF"/>
              </a:bgClr>
            </a:pattFill>
            <a:round/>
            <a:headEnd/>
            <a:tailEnd type="triangle" w="med" len="med"/>
          </a:ln>
        </p:spPr>
      </p:cxnSp>
      <p:cxnSp>
        <p:nvCxnSpPr>
          <p:cNvPr id="26630" name="AutoShape 6"/>
          <p:cNvCxnSpPr>
            <a:cxnSpLocks noChangeShapeType="1"/>
            <a:endCxn id="26671" idx="2"/>
          </p:cNvCxnSpPr>
          <p:nvPr/>
        </p:nvCxnSpPr>
        <p:spPr bwMode="auto">
          <a:xfrm flipV="1">
            <a:off x="4929188" y="3400425"/>
            <a:ext cx="3124200" cy="852488"/>
          </a:xfrm>
          <a:prstGeom prst="straightConnector1">
            <a:avLst/>
          </a:prstGeom>
          <a:noFill/>
          <a:ln w="38100">
            <a:pattFill prst="smCheck">
              <a:fgClr>
                <a:srgbClr val="E47200"/>
              </a:fgClr>
              <a:bgClr>
                <a:srgbClr val="FFFFFF"/>
              </a:bgClr>
            </a:pattFill>
            <a:round/>
            <a:headEnd/>
            <a:tailEnd type="triangle" w="med" len="med"/>
          </a:ln>
        </p:spPr>
      </p:cxnSp>
      <p:cxnSp>
        <p:nvCxnSpPr>
          <p:cNvPr id="26631" name="AutoShape 7"/>
          <p:cNvCxnSpPr>
            <a:cxnSpLocks noChangeShapeType="1"/>
            <a:stCxn id="26708" idx="5"/>
            <a:endCxn id="26671" idx="2"/>
          </p:cNvCxnSpPr>
          <p:nvPr/>
        </p:nvCxnSpPr>
        <p:spPr bwMode="auto">
          <a:xfrm>
            <a:off x="6943725" y="885825"/>
            <a:ext cx="1109663" cy="2514600"/>
          </a:xfrm>
          <a:prstGeom prst="straightConnector1">
            <a:avLst/>
          </a:prstGeom>
          <a:noFill/>
          <a:ln w="38100">
            <a:pattFill prst="smCheck">
              <a:fgClr>
                <a:srgbClr val="E47200"/>
              </a:fgClr>
              <a:bgClr>
                <a:srgbClr val="FFFFFF"/>
              </a:bgClr>
            </a:pattFill>
            <a:round/>
            <a:headEnd/>
            <a:tailEnd type="triangle" w="med" len="med"/>
          </a:ln>
        </p:spPr>
      </p:cxnSp>
      <p:cxnSp>
        <p:nvCxnSpPr>
          <p:cNvPr id="26632" name="AutoShape 8"/>
          <p:cNvCxnSpPr>
            <a:cxnSpLocks noChangeShapeType="1"/>
            <a:stCxn id="26709" idx="5"/>
            <a:endCxn id="26671" idx="2"/>
          </p:cNvCxnSpPr>
          <p:nvPr/>
        </p:nvCxnSpPr>
        <p:spPr bwMode="auto">
          <a:xfrm>
            <a:off x="6943725" y="1638300"/>
            <a:ext cx="1109663" cy="1762125"/>
          </a:xfrm>
          <a:prstGeom prst="straightConnector1">
            <a:avLst/>
          </a:prstGeom>
          <a:noFill/>
          <a:ln w="38100">
            <a:pattFill prst="smCheck">
              <a:fgClr>
                <a:srgbClr val="E47200"/>
              </a:fgClr>
              <a:bgClr>
                <a:srgbClr val="FFFFFF"/>
              </a:bgClr>
            </a:pattFill>
            <a:round/>
            <a:headEnd/>
            <a:tailEnd type="triangle" w="med" len="med"/>
          </a:ln>
        </p:spPr>
      </p:cxnSp>
      <p:cxnSp>
        <p:nvCxnSpPr>
          <p:cNvPr id="26633" name="AutoShape 9"/>
          <p:cNvCxnSpPr>
            <a:cxnSpLocks noChangeShapeType="1"/>
            <a:stCxn id="26710" idx="5"/>
            <a:endCxn id="26671" idx="2"/>
          </p:cNvCxnSpPr>
          <p:nvPr/>
        </p:nvCxnSpPr>
        <p:spPr bwMode="auto">
          <a:xfrm>
            <a:off x="6943725" y="2305050"/>
            <a:ext cx="1109663" cy="1095375"/>
          </a:xfrm>
          <a:prstGeom prst="straightConnector1">
            <a:avLst/>
          </a:prstGeom>
          <a:noFill/>
          <a:ln w="38100">
            <a:pattFill prst="smCheck">
              <a:fgClr>
                <a:srgbClr val="E47200"/>
              </a:fgClr>
              <a:bgClr>
                <a:srgbClr val="FFFFFF"/>
              </a:bgClr>
            </a:pattFill>
            <a:round/>
            <a:headEnd/>
            <a:tailEnd type="triangle" w="med" len="med"/>
          </a:ln>
        </p:spPr>
      </p:cxnSp>
      <p:cxnSp>
        <p:nvCxnSpPr>
          <p:cNvPr id="26634" name="AutoShape 10"/>
          <p:cNvCxnSpPr>
            <a:cxnSpLocks noChangeShapeType="1"/>
            <a:stCxn id="26653" idx="6"/>
            <a:endCxn id="26671" idx="2"/>
          </p:cNvCxnSpPr>
          <p:nvPr/>
        </p:nvCxnSpPr>
        <p:spPr bwMode="auto">
          <a:xfrm flipV="1">
            <a:off x="6562725" y="3400425"/>
            <a:ext cx="1490663" cy="419100"/>
          </a:xfrm>
          <a:prstGeom prst="straightConnector1">
            <a:avLst/>
          </a:prstGeom>
          <a:noFill/>
          <a:ln w="38100">
            <a:pattFill prst="smCheck">
              <a:fgClr>
                <a:srgbClr val="E47200"/>
              </a:fgClr>
              <a:bgClr>
                <a:srgbClr val="FFFFFF"/>
              </a:bgClr>
            </a:pattFill>
            <a:round/>
            <a:headEnd/>
            <a:tailEnd type="triangle" w="med" len="med"/>
          </a:ln>
        </p:spPr>
      </p:cxnSp>
      <p:cxnSp>
        <p:nvCxnSpPr>
          <p:cNvPr id="26635" name="AutoShape 11"/>
          <p:cNvCxnSpPr>
            <a:cxnSpLocks noChangeShapeType="1"/>
            <a:stCxn id="26713" idx="7"/>
            <a:endCxn id="26671" idx="2"/>
          </p:cNvCxnSpPr>
          <p:nvPr/>
        </p:nvCxnSpPr>
        <p:spPr bwMode="auto">
          <a:xfrm flipV="1">
            <a:off x="6943725" y="3400425"/>
            <a:ext cx="1109663" cy="1219200"/>
          </a:xfrm>
          <a:prstGeom prst="straightConnector1">
            <a:avLst/>
          </a:prstGeom>
          <a:noFill/>
          <a:ln w="38100">
            <a:pattFill prst="smCheck">
              <a:fgClr>
                <a:srgbClr val="E47200"/>
              </a:fgClr>
              <a:bgClr>
                <a:srgbClr val="FFFFFF"/>
              </a:bgClr>
            </a:pattFill>
            <a:round/>
            <a:headEnd/>
            <a:tailEnd type="triangle" w="med" len="med"/>
          </a:ln>
        </p:spPr>
      </p:cxnSp>
      <p:cxnSp>
        <p:nvCxnSpPr>
          <p:cNvPr id="26636" name="AutoShape 12"/>
          <p:cNvCxnSpPr>
            <a:cxnSpLocks noChangeShapeType="1"/>
            <a:stCxn id="26714" idx="7"/>
            <a:endCxn id="26671" idx="2"/>
          </p:cNvCxnSpPr>
          <p:nvPr/>
        </p:nvCxnSpPr>
        <p:spPr bwMode="auto">
          <a:xfrm flipV="1">
            <a:off x="6943725" y="3400425"/>
            <a:ext cx="1109663" cy="1876425"/>
          </a:xfrm>
          <a:prstGeom prst="straightConnector1">
            <a:avLst/>
          </a:prstGeom>
          <a:noFill/>
          <a:ln w="38100">
            <a:pattFill prst="smCheck">
              <a:fgClr>
                <a:srgbClr val="E47200"/>
              </a:fgClr>
              <a:bgClr>
                <a:srgbClr val="FFFFFF"/>
              </a:bgClr>
            </a:pattFill>
            <a:round/>
            <a:headEnd/>
            <a:tailEnd type="triangle" w="med" len="med"/>
          </a:ln>
        </p:spPr>
      </p:cxnSp>
      <p:cxnSp>
        <p:nvCxnSpPr>
          <p:cNvPr id="26637" name="AutoShape 13"/>
          <p:cNvCxnSpPr>
            <a:cxnSpLocks noChangeShapeType="1"/>
            <a:stCxn id="26715" idx="7"/>
            <a:endCxn id="26671" idx="2"/>
          </p:cNvCxnSpPr>
          <p:nvPr/>
        </p:nvCxnSpPr>
        <p:spPr bwMode="auto">
          <a:xfrm flipV="1">
            <a:off x="6943725" y="3400425"/>
            <a:ext cx="1109663" cy="2695575"/>
          </a:xfrm>
          <a:prstGeom prst="straightConnector1">
            <a:avLst/>
          </a:prstGeom>
          <a:noFill/>
          <a:ln w="38100">
            <a:pattFill prst="smCheck">
              <a:fgClr>
                <a:srgbClr val="E47200"/>
              </a:fgClr>
              <a:bgClr>
                <a:srgbClr val="FFFFFF"/>
              </a:bgClr>
            </a:pattFill>
            <a:round/>
            <a:headEnd/>
            <a:tailEnd type="triangle" w="med" len="med"/>
          </a:ln>
        </p:spPr>
      </p:cxnSp>
      <p:cxnSp>
        <p:nvCxnSpPr>
          <p:cNvPr id="26638" name="AutoShape 14"/>
          <p:cNvCxnSpPr>
            <a:cxnSpLocks noChangeShapeType="1"/>
            <a:stCxn id="26706" idx="6"/>
            <a:endCxn id="26671" idx="2"/>
          </p:cNvCxnSpPr>
          <p:nvPr/>
        </p:nvCxnSpPr>
        <p:spPr bwMode="auto">
          <a:xfrm>
            <a:off x="4929188" y="2633663"/>
            <a:ext cx="3124200" cy="766762"/>
          </a:xfrm>
          <a:prstGeom prst="straightConnector1">
            <a:avLst/>
          </a:prstGeom>
          <a:noFill/>
          <a:ln w="38100">
            <a:pattFill prst="smCheck">
              <a:fgClr>
                <a:srgbClr val="E47200"/>
              </a:fgClr>
              <a:bgClr>
                <a:srgbClr val="FFFFFF"/>
              </a:bgClr>
            </a:pattFill>
            <a:round/>
            <a:headEnd/>
            <a:tailEnd type="triangle" w="med" len="med"/>
          </a:ln>
        </p:spPr>
      </p:cxnSp>
      <p:cxnSp>
        <p:nvCxnSpPr>
          <p:cNvPr id="26639" name="AutoShape 15"/>
          <p:cNvCxnSpPr>
            <a:cxnSpLocks noChangeShapeType="1"/>
            <a:stCxn id="26707" idx="6"/>
            <a:endCxn id="26671" idx="2"/>
          </p:cNvCxnSpPr>
          <p:nvPr/>
        </p:nvCxnSpPr>
        <p:spPr bwMode="auto">
          <a:xfrm flipV="1">
            <a:off x="4929188" y="3400425"/>
            <a:ext cx="3124200" cy="2366963"/>
          </a:xfrm>
          <a:prstGeom prst="straightConnector1">
            <a:avLst/>
          </a:prstGeom>
          <a:noFill/>
          <a:ln w="38100">
            <a:pattFill prst="smCheck">
              <a:fgClr>
                <a:srgbClr val="E47200"/>
              </a:fgClr>
              <a:bgClr>
                <a:srgbClr val="FFFFFF"/>
              </a:bgClr>
            </a:pattFill>
            <a:round/>
            <a:headEnd/>
            <a:tailEnd type="triangle" w="med" len="med"/>
          </a:ln>
        </p:spPr>
      </p:cxnSp>
      <p:cxnSp>
        <p:nvCxnSpPr>
          <p:cNvPr id="26640" name="AutoShape 16"/>
          <p:cNvCxnSpPr>
            <a:cxnSpLocks noChangeShapeType="1"/>
            <a:stCxn id="26705" idx="6"/>
            <a:endCxn id="26671" idx="2"/>
          </p:cNvCxnSpPr>
          <p:nvPr/>
        </p:nvCxnSpPr>
        <p:spPr bwMode="auto">
          <a:xfrm flipV="1">
            <a:off x="3238500" y="3400425"/>
            <a:ext cx="4814888" cy="1509713"/>
          </a:xfrm>
          <a:prstGeom prst="straightConnector1">
            <a:avLst/>
          </a:prstGeom>
          <a:noFill/>
          <a:ln w="38100">
            <a:pattFill prst="smCheck">
              <a:fgClr>
                <a:srgbClr val="E47200"/>
              </a:fgClr>
              <a:bgClr>
                <a:srgbClr val="FFFFFF"/>
              </a:bgClr>
            </a:pattFill>
            <a:round/>
            <a:headEnd/>
            <a:tailEnd type="triangle" w="med" len="med"/>
          </a:ln>
        </p:spPr>
      </p:cxnSp>
      <p:cxnSp>
        <p:nvCxnSpPr>
          <p:cNvPr id="26641" name="AutoShape 17"/>
          <p:cNvCxnSpPr>
            <a:cxnSpLocks noChangeShapeType="1"/>
            <a:endCxn id="26671" idx="2"/>
          </p:cNvCxnSpPr>
          <p:nvPr/>
        </p:nvCxnSpPr>
        <p:spPr bwMode="auto">
          <a:xfrm>
            <a:off x="3238500" y="1928813"/>
            <a:ext cx="4814888" cy="1471612"/>
          </a:xfrm>
          <a:prstGeom prst="straightConnector1">
            <a:avLst/>
          </a:prstGeom>
          <a:noFill/>
          <a:ln w="38100">
            <a:pattFill prst="smCheck">
              <a:fgClr>
                <a:srgbClr val="E47200"/>
              </a:fgClr>
              <a:bgClr>
                <a:srgbClr val="FFFFFF"/>
              </a:bgClr>
            </a:pattFill>
            <a:round/>
            <a:headEnd/>
            <a:tailEnd type="triangle" w="med" len="med"/>
          </a:ln>
        </p:spPr>
      </p:cxnSp>
      <p:cxnSp>
        <p:nvCxnSpPr>
          <p:cNvPr id="26642" name="AutoShape 18"/>
          <p:cNvCxnSpPr>
            <a:cxnSpLocks noChangeShapeType="1"/>
            <a:endCxn id="26671" idx="2"/>
          </p:cNvCxnSpPr>
          <p:nvPr/>
        </p:nvCxnSpPr>
        <p:spPr bwMode="auto">
          <a:xfrm>
            <a:off x="4929188" y="1223963"/>
            <a:ext cx="3124200" cy="2176462"/>
          </a:xfrm>
          <a:prstGeom prst="straightConnector1">
            <a:avLst/>
          </a:prstGeom>
          <a:noFill/>
          <a:ln w="38100">
            <a:pattFill prst="smCheck">
              <a:fgClr>
                <a:srgbClr val="E47200"/>
              </a:fgClr>
              <a:bgClr>
                <a:srgbClr val="FFFFFF"/>
              </a:bgClr>
            </a:pattFill>
            <a:round/>
            <a:headEnd/>
            <a:tailEnd type="triangle" w="med" len="med"/>
          </a:ln>
        </p:spPr>
      </p:cxnSp>
      <p:sp>
        <p:nvSpPr>
          <p:cNvPr id="26643" name="Oval 19"/>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6644" name="Oval 20"/>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6645" name="Oval 21"/>
          <p:cNvSpPr>
            <a:spLocks noChangeArrowheads="1"/>
          </p:cNvSpPr>
          <p:nvPr/>
        </p:nvSpPr>
        <p:spPr bwMode="auto">
          <a:xfrm>
            <a:off x="3781425" y="10223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6646" name="Oval 22"/>
          <p:cNvSpPr>
            <a:spLocks noChangeArrowheads="1"/>
          </p:cNvSpPr>
          <p:nvPr/>
        </p:nvSpPr>
        <p:spPr bwMode="auto">
          <a:xfrm>
            <a:off x="3781425" y="2422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6647" name="Oval 23"/>
          <p:cNvSpPr>
            <a:spLocks noChangeArrowheads="1"/>
          </p:cNvSpPr>
          <p:nvPr/>
        </p:nvSpPr>
        <p:spPr bwMode="auto">
          <a:xfrm>
            <a:off x="3781425" y="40513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6648" name="Oval 24"/>
          <p:cNvSpPr>
            <a:spLocks noChangeArrowheads="1"/>
          </p:cNvSpPr>
          <p:nvPr/>
        </p:nvSpPr>
        <p:spPr bwMode="auto">
          <a:xfrm>
            <a:off x="3781425" y="5556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6649" name="Oval 25"/>
          <p:cNvSpPr>
            <a:spLocks noChangeArrowheads="1"/>
          </p:cNvSpPr>
          <p:nvPr/>
        </p:nvSpPr>
        <p:spPr bwMode="auto">
          <a:xfrm>
            <a:off x="5800725" y="6127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6650" name="Oval 26"/>
          <p:cNvSpPr>
            <a:spLocks noChangeArrowheads="1"/>
          </p:cNvSpPr>
          <p:nvPr/>
        </p:nvSpPr>
        <p:spPr bwMode="auto">
          <a:xfrm>
            <a:off x="5800725" y="1365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6651" name="Oval 27"/>
          <p:cNvSpPr>
            <a:spLocks noChangeArrowheads="1"/>
          </p:cNvSpPr>
          <p:nvPr/>
        </p:nvSpPr>
        <p:spPr bwMode="auto">
          <a:xfrm>
            <a:off x="5800725" y="20224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6652" name="Oval 28"/>
          <p:cNvSpPr>
            <a:spLocks noChangeArrowheads="1"/>
          </p:cNvSpPr>
          <p:nvPr/>
        </p:nvSpPr>
        <p:spPr bwMode="auto">
          <a:xfrm>
            <a:off x="5800725" y="28321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6653" name="Oval 29"/>
          <p:cNvSpPr>
            <a:spLocks noChangeArrowheads="1"/>
          </p:cNvSpPr>
          <p:nvPr/>
        </p:nvSpPr>
        <p:spPr bwMode="auto">
          <a:xfrm>
            <a:off x="5800725" y="36131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6654" name="Oval 30"/>
          <p:cNvSpPr>
            <a:spLocks noChangeArrowheads="1"/>
          </p:cNvSpPr>
          <p:nvPr/>
        </p:nvSpPr>
        <p:spPr bwMode="auto">
          <a:xfrm>
            <a:off x="5800725" y="44894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6655" name="Oval 31"/>
          <p:cNvSpPr>
            <a:spLocks noChangeArrowheads="1"/>
          </p:cNvSpPr>
          <p:nvPr/>
        </p:nvSpPr>
        <p:spPr bwMode="auto">
          <a:xfrm>
            <a:off x="5800725" y="5146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6656" name="Oval 32"/>
          <p:cNvSpPr>
            <a:spLocks noChangeArrowheads="1"/>
          </p:cNvSpPr>
          <p:nvPr/>
        </p:nvSpPr>
        <p:spPr bwMode="auto">
          <a:xfrm>
            <a:off x="5800725" y="59658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26657" name="AutoShape 33"/>
          <p:cNvCxnSpPr>
            <a:cxnSpLocks noChangeShapeType="1"/>
            <a:stCxn id="26704" idx="7"/>
            <a:endCxn id="26643" idx="3"/>
          </p:cNvCxnSpPr>
          <p:nvPr/>
        </p:nvCxnSpPr>
        <p:spPr bwMode="auto">
          <a:xfrm flipV="1">
            <a:off x="1376363" y="2082800"/>
            <a:ext cx="819150" cy="1250950"/>
          </a:xfrm>
          <a:prstGeom prst="straightConnector1">
            <a:avLst/>
          </a:prstGeom>
          <a:noFill/>
          <a:ln w="19050">
            <a:solidFill>
              <a:schemeClr val="tx1"/>
            </a:solidFill>
            <a:round/>
            <a:headEnd/>
            <a:tailEnd type="triangle" w="med" len="med"/>
          </a:ln>
        </p:spPr>
      </p:cxnSp>
      <p:cxnSp>
        <p:nvCxnSpPr>
          <p:cNvPr id="26658" name="AutoShape 34"/>
          <p:cNvCxnSpPr>
            <a:cxnSpLocks noChangeShapeType="1"/>
            <a:stCxn id="26704" idx="5"/>
            <a:endCxn id="26644" idx="1"/>
          </p:cNvCxnSpPr>
          <p:nvPr/>
        </p:nvCxnSpPr>
        <p:spPr bwMode="auto">
          <a:xfrm>
            <a:off x="1376363" y="3476625"/>
            <a:ext cx="819150" cy="1277938"/>
          </a:xfrm>
          <a:prstGeom prst="straightConnector1">
            <a:avLst/>
          </a:prstGeom>
          <a:noFill/>
          <a:ln w="19050">
            <a:solidFill>
              <a:schemeClr val="tx1"/>
            </a:solidFill>
            <a:round/>
            <a:headEnd/>
            <a:tailEnd type="triangle" w="med" len="med"/>
          </a:ln>
        </p:spPr>
      </p:cxnSp>
      <p:cxnSp>
        <p:nvCxnSpPr>
          <p:cNvPr id="26659" name="AutoShape 35"/>
          <p:cNvCxnSpPr>
            <a:cxnSpLocks noChangeShapeType="1"/>
            <a:stCxn id="26626" idx="7"/>
            <a:endCxn id="26645" idx="2"/>
          </p:cNvCxnSpPr>
          <p:nvPr/>
        </p:nvCxnSpPr>
        <p:spPr bwMode="auto">
          <a:xfrm flipV="1">
            <a:off x="3209925" y="1228725"/>
            <a:ext cx="557213" cy="628650"/>
          </a:xfrm>
          <a:prstGeom prst="straightConnector1">
            <a:avLst/>
          </a:prstGeom>
          <a:noFill/>
          <a:ln w="19050">
            <a:solidFill>
              <a:schemeClr val="tx1"/>
            </a:solidFill>
            <a:round/>
            <a:headEnd/>
            <a:tailEnd type="triangle" w="med" len="med"/>
          </a:ln>
        </p:spPr>
      </p:cxnSp>
      <p:cxnSp>
        <p:nvCxnSpPr>
          <p:cNvPr id="26660" name="AutoShape 36"/>
          <p:cNvCxnSpPr>
            <a:cxnSpLocks noChangeShapeType="1"/>
            <a:stCxn id="26626" idx="5"/>
            <a:endCxn id="26646" idx="2"/>
          </p:cNvCxnSpPr>
          <p:nvPr/>
        </p:nvCxnSpPr>
        <p:spPr bwMode="auto">
          <a:xfrm>
            <a:off x="3209925" y="2000250"/>
            <a:ext cx="557213" cy="628650"/>
          </a:xfrm>
          <a:prstGeom prst="straightConnector1">
            <a:avLst/>
          </a:prstGeom>
          <a:noFill/>
          <a:ln w="19050">
            <a:solidFill>
              <a:schemeClr val="tx1"/>
            </a:solidFill>
            <a:round/>
            <a:headEnd/>
            <a:tailEnd type="triangle" w="med" len="med"/>
          </a:ln>
        </p:spPr>
      </p:cxnSp>
      <p:cxnSp>
        <p:nvCxnSpPr>
          <p:cNvPr id="26661" name="AutoShape 37"/>
          <p:cNvCxnSpPr>
            <a:cxnSpLocks noChangeShapeType="1"/>
            <a:stCxn id="26705" idx="7"/>
            <a:endCxn id="26647" idx="2"/>
          </p:cNvCxnSpPr>
          <p:nvPr/>
        </p:nvCxnSpPr>
        <p:spPr bwMode="auto">
          <a:xfrm flipV="1">
            <a:off x="3209925" y="4257675"/>
            <a:ext cx="557213" cy="581025"/>
          </a:xfrm>
          <a:prstGeom prst="straightConnector1">
            <a:avLst/>
          </a:prstGeom>
          <a:noFill/>
          <a:ln w="19050">
            <a:solidFill>
              <a:schemeClr val="tx1"/>
            </a:solidFill>
            <a:round/>
            <a:headEnd/>
            <a:tailEnd type="triangle" w="med" len="med"/>
          </a:ln>
        </p:spPr>
      </p:cxnSp>
      <p:cxnSp>
        <p:nvCxnSpPr>
          <p:cNvPr id="26662" name="AutoShape 38"/>
          <p:cNvCxnSpPr>
            <a:cxnSpLocks noChangeShapeType="1"/>
            <a:stCxn id="26705" idx="5"/>
            <a:endCxn id="26648" idx="2"/>
          </p:cNvCxnSpPr>
          <p:nvPr/>
        </p:nvCxnSpPr>
        <p:spPr bwMode="auto">
          <a:xfrm>
            <a:off x="3209925" y="4981575"/>
            <a:ext cx="557213" cy="781050"/>
          </a:xfrm>
          <a:prstGeom prst="straightConnector1">
            <a:avLst/>
          </a:prstGeom>
          <a:noFill/>
          <a:ln w="19050">
            <a:solidFill>
              <a:schemeClr val="tx1"/>
            </a:solidFill>
            <a:round/>
            <a:headEnd/>
            <a:tailEnd type="triangle" w="med" len="med"/>
          </a:ln>
        </p:spPr>
      </p:cxnSp>
      <p:cxnSp>
        <p:nvCxnSpPr>
          <p:cNvPr id="26663" name="AutoShape 39"/>
          <p:cNvCxnSpPr>
            <a:cxnSpLocks noChangeShapeType="1"/>
            <a:stCxn id="26627" idx="7"/>
            <a:endCxn id="26649" idx="2"/>
          </p:cNvCxnSpPr>
          <p:nvPr/>
        </p:nvCxnSpPr>
        <p:spPr bwMode="auto">
          <a:xfrm flipV="1">
            <a:off x="4899025" y="819150"/>
            <a:ext cx="887413" cy="333375"/>
          </a:xfrm>
          <a:prstGeom prst="straightConnector1">
            <a:avLst/>
          </a:prstGeom>
          <a:noFill/>
          <a:ln w="19050">
            <a:solidFill>
              <a:schemeClr val="tx1"/>
            </a:solidFill>
            <a:round/>
            <a:headEnd/>
            <a:tailEnd type="triangle" w="med" len="med"/>
          </a:ln>
        </p:spPr>
      </p:cxnSp>
      <p:cxnSp>
        <p:nvCxnSpPr>
          <p:cNvPr id="26664" name="AutoShape 40"/>
          <p:cNvCxnSpPr>
            <a:cxnSpLocks noChangeShapeType="1"/>
            <a:stCxn id="26627" idx="5"/>
            <a:endCxn id="26650" idx="2"/>
          </p:cNvCxnSpPr>
          <p:nvPr/>
        </p:nvCxnSpPr>
        <p:spPr bwMode="auto">
          <a:xfrm>
            <a:off x="4899025" y="1295400"/>
            <a:ext cx="887413" cy="276225"/>
          </a:xfrm>
          <a:prstGeom prst="straightConnector1">
            <a:avLst/>
          </a:prstGeom>
          <a:noFill/>
          <a:ln w="19050">
            <a:solidFill>
              <a:schemeClr val="tx1"/>
            </a:solidFill>
            <a:round/>
            <a:headEnd/>
            <a:tailEnd type="triangle" w="med" len="med"/>
          </a:ln>
        </p:spPr>
      </p:cxnSp>
      <p:cxnSp>
        <p:nvCxnSpPr>
          <p:cNvPr id="26665" name="AutoShape 41"/>
          <p:cNvCxnSpPr>
            <a:cxnSpLocks noChangeShapeType="1"/>
            <a:stCxn id="26706" idx="7"/>
            <a:endCxn id="26651" idx="2"/>
          </p:cNvCxnSpPr>
          <p:nvPr/>
        </p:nvCxnSpPr>
        <p:spPr bwMode="auto">
          <a:xfrm flipV="1">
            <a:off x="4900613" y="2228850"/>
            <a:ext cx="885825" cy="333375"/>
          </a:xfrm>
          <a:prstGeom prst="straightConnector1">
            <a:avLst/>
          </a:prstGeom>
          <a:noFill/>
          <a:ln w="19050">
            <a:solidFill>
              <a:schemeClr val="tx1"/>
            </a:solidFill>
            <a:round/>
            <a:headEnd/>
            <a:tailEnd type="triangle" w="med" len="med"/>
          </a:ln>
        </p:spPr>
      </p:cxnSp>
      <p:cxnSp>
        <p:nvCxnSpPr>
          <p:cNvPr id="26666" name="AutoShape 42"/>
          <p:cNvCxnSpPr>
            <a:cxnSpLocks noChangeShapeType="1"/>
            <a:stCxn id="26706" idx="5"/>
            <a:endCxn id="26652" idx="2"/>
          </p:cNvCxnSpPr>
          <p:nvPr/>
        </p:nvCxnSpPr>
        <p:spPr bwMode="auto">
          <a:xfrm>
            <a:off x="4900613" y="2705100"/>
            <a:ext cx="885825" cy="333375"/>
          </a:xfrm>
          <a:prstGeom prst="straightConnector1">
            <a:avLst/>
          </a:prstGeom>
          <a:noFill/>
          <a:ln w="19050">
            <a:solidFill>
              <a:schemeClr val="tx1"/>
            </a:solidFill>
            <a:round/>
            <a:headEnd/>
            <a:tailEnd type="triangle" w="med" len="med"/>
          </a:ln>
        </p:spPr>
      </p:cxnSp>
      <p:cxnSp>
        <p:nvCxnSpPr>
          <p:cNvPr id="26667" name="AutoShape 43"/>
          <p:cNvCxnSpPr>
            <a:cxnSpLocks noChangeShapeType="1"/>
            <a:stCxn id="26628" idx="7"/>
            <a:endCxn id="26653" idx="2"/>
          </p:cNvCxnSpPr>
          <p:nvPr/>
        </p:nvCxnSpPr>
        <p:spPr bwMode="auto">
          <a:xfrm flipV="1">
            <a:off x="4899025" y="3819525"/>
            <a:ext cx="887413" cy="361950"/>
          </a:xfrm>
          <a:prstGeom prst="straightConnector1">
            <a:avLst/>
          </a:prstGeom>
          <a:noFill/>
          <a:ln w="19050">
            <a:solidFill>
              <a:schemeClr val="tx1"/>
            </a:solidFill>
            <a:round/>
            <a:headEnd/>
            <a:tailEnd type="triangle" w="med" len="med"/>
          </a:ln>
        </p:spPr>
      </p:cxnSp>
      <p:cxnSp>
        <p:nvCxnSpPr>
          <p:cNvPr id="26668" name="AutoShape 44"/>
          <p:cNvCxnSpPr>
            <a:cxnSpLocks noChangeShapeType="1"/>
            <a:stCxn id="26628" idx="5"/>
            <a:endCxn id="26654" idx="2"/>
          </p:cNvCxnSpPr>
          <p:nvPr/>
        </p:nvCxnSpPr>
        <p:spPr bwMode="auto">
          <a:xfrm>
            <a:off x="4899025" y="4324350"/>
            <a:ext cx="887413" cy="371475"/>
          </a:xfrm>
          <a:prstGeom prst="straightConnector1">
            <a:avLst/>
          </a:prstGeom>
          <a:noFill/>
          <a:ln w="19050">
            <a:solidFill>
              <a:schemeClr val="tx1"/>
            </a:solidFill>
            <a:round/>
            <a:headEnd/>
            <a:tailEnd type="triangle" w="med" len="med"/>
          </a:ln>
        </p:spPr>
      </p:cxnSp>
      <p:cxnSp>
        <p:nvCxnSpPr>
          <p:cNvPr id="26669" name="AutoShape 45"/>
          <p:cNvCxnSpPr>
            <a:cxnSpLocks noChangeShapeType="1"/>
            <a:stCxn id="26707" idx="7"/>
            <a:endCxn id="26655" idx="2"/>
          </p:cNvCxnSpPr>
          <p:nvPr/>
        </p:nvCxnSpPr>
        <p:spPr bwMode="auto">
          <a:xfrm flipV="1">
            <a:off x="4900613" y="5353050"/>
            <a:ext cx="885825" cy="342900"/>
          </a:xfrm>
          <a:prstGeom prst="straightConnector1">
            <a:avLst/>
          </a:prstGeom>
          <a:noFill/>
          <a:ln w="19050">
            <a:solidFill>
              <a:schemeClr val="tx1"/>
            </a:solidFill>
            <a:round/>
            <a:headEnd/>
            <a:tailEnd type="triangle" w="med" len="med"/>
          </a:ln>
        </p:spPr>
      </p:cxnSp>
      <p:cxnSp>
        <p:nvCxnSpPr>
          <p:cNvPr id="26670" name="AutoShape 46"/>
          <p:cNvCxnSpPr>
            <a:cxnSpLocks noChangeShapeType="1"/>
            <a:stCxn id="26707" idx="5"/>
            <a:endCxn id="26656" idx="2"/>
          </p:cNvCxnSpPr>
          <p:nvPr/>
        </p:nvCxnSpPr>
        <p:spPr bwMode="auto">
          <a:xfrm>
            <a:off x="4900613" y="5838825"/>
            <a:ext cx="885825" cy="333375"/>
          </a:xfrm>
          <a:prstGeom prst="straightConnector1">
            <a:avLst/>
          </a:prstGeom>
          <a:noFill/>
          <a:ln w="19050">
            <a:solidFill>
              <a:schemeClr val="tx1"/>
            </a:solidFill>
            <a:round/>
            <a:headEnd/>
            <a:tailEnd type="triangle" w="med" len="med"/>
          </a:ln>
        </p:spPr>
      </p:cxnSp>
      <p:sp>
        <p:nvSpPr>
          <p:cNvPr id="26671" name="Oval 47"/>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6672" name="AutoShape 48"/>
          <p:cNvCxnSpPr>
            <a:cxnSpLocks noChangeShapeType="1"/>
            <a:stCxn id="26708" idx="6"/>
          </p:cNvCxnSpPr>
          <p:nvPr/>
        </p:nvCxnSpPr>
        <p:spPr bwMode="auto">
          <a:xfrm flipV="1">
            <a:off x="6972300" y="504825"/>
            <a:ext cx="409575" cy="309563"/>
          </a:xfrm>
          <a:prstGeom prst="straightConnector1">
            <a:avLst/>
          </a:prstGeom>
          <a:noFill/>
          <a:ln w="19050">
            <a:solidFill>
              <a:schemeClr val="tx1"/>
            </a:solidFill>
            <a:prstDash val="dash"/>
            <a:round/>
            <a:headEnd/>
            <a:tailEnd type="triangle" w="med" len="med"/>
          </a:ln>
        </p:spPr>
      </p:cxnSp>
      <p:cxnSp>
        <p:nvCxnSpPr>
          <p:cNvPr id="26673" name="AutoShape 49"/>
          <p:cNvCxnSpPr>
            <a:cxnSpLocks noChangeShapeType="1"/>
            <a:stCxn id="26709" idx="6"/>
          </p:cNvCxnSpPr>
          <p:nvPr/>
        </p:nvCxnSpPr>
        <p:spPr bwMode="auto">
          <a:xfrm flipV="1">
            <a:off x="6972300" y="1247775"/>
            <a:ext cx="428625" cy="319088"/>
          </a:xfrm>
          <a:prstGeom prst="straightConnector1">
            <a:avLst/>
          </a:prstGeom>
          <a:noFill/>
          <a:ln w="19050">
            <a:solidFill>
              <a:schemeClr val="tx1"/>
            </a:solidFill>
            <a:prstDash val="dash"/>
            <a:round/>
            <a:headEnd/>
            <a:tailEnd type="triangle" w="med" len="med"/>
          </a:ln>
        </p:spPr>
      </p:cxnSp>
      <p:cxnSp>
        <p:nvCxnSpPr>
          <p:cNvPr id="26674" name="AutoShape 50"/>
          <p:cNvCxnSpPr>
            <a:cxnSpLocks noChangeShapeType="1"/>
            <a:stCxn id="26710" idx="6"/>
          </p:cNvCxnSpPr>
          <p:nvPr/>
        </p:nvCxnSpPr>
        <p:spPr bwMode="auto">
          <a:xfrm flipV="1">
            <a:off x="6972300" y="1895475"/>
            <a:ext cx="428625" cy="338138"/>
          </a:xfrm>
          <a:prstGeom prst="straightConnector1">
            <a:avLst/>
          </a:prstGeom>
          <a:noFill/>
          <a:ln w="19050">
            <a:solidFill>
              <a:schemeClr val="tx1"/>
            </a:solidFill>
            <a:prstDash val="dash"/>
            <a:round/>
            <a:headEnd/>
            <a:tailEnd type="triangle" w="med" len="med"/>
          </a:ln>
        </p:spPr>
      </p:cxnSp>
      <p:cxnSp>
        <p:nvCxnSpPr>
          <p:cNvPr id="26675" name="AutoShape 51"/>
          <p:cNvCxnSpPr>
            <a:cxnSpLocks noChangeShapeType="1"/>
            <a:stCxn id="26711" idx="6"/>
          </p:cNvCxnSpPr>
          <p:nvPr/>
        </p:nvCxnSpPr>
        <p:spPr bwMode="auto">
          <a:xfrm flipV="1">
            <a:off x="6972300" y="2714625"/>
            <a:ext cx="409575" cy="319088"/>
          </a:xfrm>
          <a:prstGeom prst="straightConnector1">
            <a:avLst/>
          </a:prstGeom>
          <a:noFill/>
          <a:ln w="19050">
            <a:solidFill>
              <a:schemeClr val="tx1"/>
            </a:solidFill>
            <a:prstDash val="dash"/>
            <a:round/>
            <a:headEnd/>
            <a:tailEnd type="triangle" w="med" len="med"/>
          </a:ln>
        </p:spPr>
      </p:cxnSp>
      <p:cxnSp>
        <p:nvCxnSpPr>
          <p:cNvPr id="26676" name="AutoShape 52"/>
          <p:cNvCxnSpPr>
            <a:cxnSpLocks noChangeShapeType="1"/>
          </p:cNvCxnSpPr>
          <p:nvPr/>
        </p:nvCxnSpPr>
        <p:spPr bwMode="auto">
          <a:xfrm flipV="1">
            <a:off x="6962775" y="3486150"/>
            <a:ext cx="428625" cy="285750"/>
          </a:xfrm>
          <a:prstGeom prst="straightConnector1">
            <a:avLst/>
          </a:prstGeom>
          <a:noFill/>
          <a:ln w="19050">
            <a:solidFill>
              <a:schemeClr val="tx1"/>
            </a:solidFill>
            <a:prstDash val="dash"/>
            <a:round/>
            <a:headEnd/>
            <a:tailEnd type="triangle" w="med" len="med"/>
          </a:ln>
        </p:spPr>
      </p:cxnSp>
      <p:cxnSp>
        <p:nvCxnSpPr>
          <p:cNvPr id="26677" name="AutoShape 53"/>
          <p:cNvCxnSpPr>
            <a:cxnSpLocks noChangeShapeType="1"/>
            <a:stCxn id="26713" idx="6"/>
          </p:cNvCxnSpPr>
          <p:nvPr/>
        </p:nvCxnSpPr>
        <p:spPr bwMode="auto">
          <a:xfrm flipV="1">
            <a:off x="6972300" y="4352925"/>
            <a:ext cx="428625" cy="338138"/>
          </a:xfrm>
          <a:prstGeom prst="straightConnector1">
            <a:avLst/>
          </a:prstGeom>
          <a:noFill/>
          <a:ln w="19050">
            <a:solidFill>
              <a:schemeClr val="tx1"/>
            </a:solidFill>
            <a:prstDash val="dash"/>
            <a:round/>
            <a:headEnd/>
            <a:tailEnd type="triangle" w="med" len="med"/>
          </a:ln>
        </p:spPr>
      </p:cxnSp>
      <p:cxnSp>
        <p:nvCxnSpPr>
          <p:cNvPr id="26678" name="AutoShape 54"/>
          <p:cNvCxnSpPr>
            <a:cxnSpLocks noChangeShapeType="1"/>
          </p:cNvCxnSpPr>
          <p:nvPr/>
        </p:nvCxnSpPr>
        <p:spPr bwMode="auto">
          <a:xfrm flipV="1">
            <a:off x="6962775" y="5010150"/>
            <a:ext cx="428625" cy="266700"/>
          </a:xfrm>
          <a:prstGeom prst="straightConnector1">
            <a:avLst/>
          </a:prstGeom>
          <a:noFill/>
          <a:ln w="19050">
            <a:solidFill>
              <a:schemeClr val="tx1"/>
            </a:solidFill>
            <a:prstDash val="dash"/>
            <a:round/>
            <a:headEnd/>
            <a:tailEnd type="triangle" w="med" len="med"/>
          </a:ln>
        </p:spPr>
      </p:cxnSp>
      <p:cxnSp>
        <p:nvCxnSpPr>
          <p:cNvPr id="26679" name="AutoShape 55"/>
          <p:cNvCxnSpPr>
            <a:cxnSpLocks noChangeShapeType="1"/>
            <a:stCxn id="26715" idx="6"/>
          </p:cNvCxnSpPr>
          <p:nvPr/>
        </p:nvCxnSpPr>
        <p:spPr bwMode="auto">
          <a:xfrm flipV="1">
            <a:off x="6972300" y="5829300"/>
            <a:ext cx="428625" cy="338138"/>
          </a:xfrm>
          <a:prstGeom prst="straightConnector1">
            <a:avLst/>
          </a:prstGeom>
          <a:noFill/>
          <a:ln w="19050">
            <a:solidFill>
              <a:schemeClr val="tx1"/>
            </a:solidFill>
            <a:prstDash val="dash"/>
            <a:round/>
            <a:headEnd/>
            <a:tailEnd type="triangle" w="med" len="med"/>
          </a:ln>
        </p:spPr>
      </p:cxnSp>
      <p:cxnSp>
        <p:nvCxnSpPr>
          <p:cNvPr id="26680" name="AutoShape 56"/>
          <p:cNvCxnSpPr>
            <a:cxnSpLocks noChangeShapeType="1"/>
            <a:stCxn id="26708" idx="6"/>
          </p:cNvCxnSpPr>
          <p:nvPr/>
        </p:nvCxnSpPr>
        <p:spPr bwMode="auto">
          <a:xfrm>
            <a:off x="6972300" y="814388"/>
            <a:ext cx="381000" cy="195262"/>
          </a:xfrm>
          <a:prstGeom prst="straightConnector1">
            <a:avLst/>
          </a:prstGeom>
          <a:noFill/>
          <a:ln w="19050">
            <a:solidFill>
              <a:schemeClr val="tx1"/>
            </a:solidFill>
            <a:prstDash val="dash"/>
            <a:round/>
            <a:headEnd/>
            <a:tailEnd type="triangle" w="med" len="med"/>
          </a:ln>
        </p:spPr>
      </p:cxnSp>
      <p:cxnSp>
        <p:nvCxnSpPr>
          <p:cNvPr id="26681" name="AutoShape 57"/>
          <p:cNvCxnSpPr>
            <a:cxnSpLocks noChangeShapeType="1"/>
            <a:stCxn id="26709" idx="6"/>
          </p:cNvCxnSpPr>
          <p:nvPr/>
        </p:nvCxnSpPr>
        <p:spPr bwMode="auto">
          <a:xfrm>
            <a:off x="6972300" y="1566863"/>
            <a:ext cx="400050" cy="195262"/>
          </a:xfrm>
          <a:prstGeom prst="straightConnector1">
            <a:avLst/>
          </a:prstGeom>
          <a:noFill/>
          <a:ln w="19050">
            <a:solidFill>
              <a:schemeClr val="tx1"/>
            </a:solidFill>
            <a:prstDash val="dash"/>
            <a:round/>
            <a:headEnd/>
            <a:tailEnd type="triangle" w="med" len="med"/>
          </a:ln>
        </p:spPr>
      </p:cxnSp>
      <p:cxnSp>
        <p:nvCxnSpPr>
          <p:cNvPr id="26682" name="AutoShape 58"/>
          <p:cNvCxnSpPr>
            <a:cxnSpLocks noChangeShapeType="1"/>
            <a:stCxn id="26710" idx="6"/>
          </p:cNvCxnSpPr>
          <p:nvPr/>
        </p:nvCxnSpPr>
        <p:spPr bwMode="auto">
          <a:xfrm>
            <a:off x="6972300" y="2233613"/>
            <a:ext cx="400050" cy="185737"/>
          </a:xfrm>
          <a:prstGeom prst="straightConnector1">
            <a:avLst/>
          </a:prstGeom>
          <a:noFill/>
          <a:ln w="19050">
            <a:solidFill>
              <a:schemeClr val="tx1"/>
            </a:solidFill>
            <a:prstDash val="dash"/>
            <a:round/>
            <a:headEnd/>
            <a:tailEnd type="triangle" w="med" len="med"/>
          </a:ln>
        </p:spPr>
      </p:cxnSp>
      <p:cxnSp>
        <p:nvCxnSpPr>
          <p:cNvPr id="26683" name="AutoShape 59"/>
          <p:cNvCxnSpPr>
            <a:cxnSpLocks noChangeShapeType="1"/>
            <a:stCxn id="26711" idx="6"/>
          </p:cNvCxnSpPr>
          <p:nvPr/>
        </p:nvCxnSpPr>
        <p:spPr bwMode="auto">
          <a:xfrm>
            <a:off x="6972300" y="3033713"/>
            <a:ext cx="381000" cy="195262"/>
          </a:xfrm>
          <a:prstGeom prst="straightConnector1">
            <a:avLst/>
          </a:prstGeom>
          <a:noFill/>
          <a:ln w="19050">
            <a:solidFill>
              <a:schemeClr val="tx1"/>
            </a:solidFill>
            <a:prstDash val="dash"/>
            <a:round/>
            <a:headEnd/>
            <a:tailEnd type="triangle" w="med" len="med"/>
          </a:ln>
        </p:spPr>
      </p:cxnSp>
      <p:cxnSp>
        <p:nvCxnSpPr>
          <p:cNvPr id="26684" name="AutoShape 60"/>
          <p:cNvCxnSpPr>
            <a:cxnSpLocks noChangeShapeType="1"/>
            <a:stCxn id="26712" idx="6"/>
          </p:cNvCxnSpPr>
          <p:nvPr/>
        </p:nvCxnSpPr>
        <p:spPr bwMode="auto">
          <a:xfrm>
            <a:off x="6972300" y="3814763"/>
            <a:ext cx="400050" cy="204787"/>
          </a:xfrm>
          <a:prstGeom prst="straightConnector1">
            <a:avLst/>
          </a:prstGeom>
          <a:noFill/>
          <a:ln w="19050">
            <a:solidFill>
              <a:schemeClr val="tx1"/>
            </a:solidFill>
            <a:prstDash val="dash"/>
            <a:round/>
            <a:headEnd/>
            <a:tailEnd type="triangle" w="med" len="med"/>
          </a:ln>
        </p:spPr>
      </p:cxnSp>
      <p:cxnSp>
        <p:nvCxnSpPr>
          <p:cNvPr id="26685" name="AutoShape 61"/>
          <p:cNvCxnSpPr>
            <a:cxnSpLocks noChangeShapeType="1"/>
            <a:stCxn id="26713" idx="6"/>
          </p:cNvCxnSpPr>
          <p:nvPr/>
        </p:nvCxnSpPr>
        <p:spPr bwMode="auto">
          <a:xfrm>
            <a:off x="6972300" y="4691063"/>
            <a:ext cx="400050" cy="166687"/>
          </a:xfrm>
          <a:prstGeom prst="straightConnector1">
            <a:avLst/>
          </a:prstGeom>
          <a:noFill/>
          <a:ln w="19050">
            <a:solidFill>
              <a:schemeClr val="tx1"/>
            </a:solidFill>
            <a:prstDash val="dash"/>
            <a:round/>
            <a:headEnd/>
            <a:tailEnd type="triangle" w="med" len="med"/>
          </a:ln>
        </p:spPr>
      </p:cxnSp>
      <p:cxnSp>
        <p:nvCxnSpPr>
          <p:cNvPr id="26686" name="AutoShape 62"/>
          <p:cNvCxnSpPr>
            <a:cxnSpLocks noChangeShapeType="1"/>
            <a:stCxn id="26714" idx="6"/>
          </p:cNvCxnSpPr>
          <p:nvPr/>
        </p:nvCxnSpPr>
        <p:spPr bwMode="auto">
          <a:xfrm>
            <a:off x="6972300" y="5348288"/>
            <a:ext cx="400050" cy="166687"/>
          </a:xfrm>
          <a:prstGeom prst="straightConnector1">
            <a:avLst/>
          </a:prstGeom>
          <a:noFill/>
          <a:ln w="19050">
            <a:solidFill>
              <a:schemeClr val="tx1"/>
            </a:solidFill>
            <a:prstDash val="dash"/>
            <a:round/>
            <a:headEnd/>
            <a:tailEnd type="triangle" w="med" len="med"/>
          </a:ln>
        </p:spPr>
      </p:cxnSp>
      <p:cxnSp>
        <p:nvCxnSpPr>
          <p:cNvPr id="26687" name="AutoShape 63"/>
          <p:cNvCxnSpPr>
            <a:cxnSpLocks noChangeShapeType="1"/>
            <a:stCxn id="26715" idx="6"/>
          </p:cNvCxnSpPr>
          <p:nvPr/>
        </p:nvCxnSpPr>
        <p:spPr bwMode="auto">
          <a:xfrm>
            <a:off x="6972300" y="6167438"/>
            <a:ext cx="400050" cy="176212"/>
          </a:xfrm>
          <a:prstGeom prst="straightConnector1">
            <a:avLst/>
          </a:prstGeom>
          <a:noFill/>
          <a:ln w="19050">
            <a:solidFill>
              <a:schemeClr val="tx1"/>
            </a:solidFill>
            <a:prstDash val="dash"/>
            <a:round/>
            <a:headEnd/>
            <a:tailEnd type="triangle" w="med" len="med"/>
          </a:ln>
        </p:spPr>
      </p:cxnSp>
      <p:cxnSp>
        <p:nvCxnSpPr>
          <p:cNvPr id="26688" name="AutoShape 64"/>
          <p:cNvCxnSpPr>
            <a:cxnSpLocks noChangeShapeType="1"/>
            <a:stCxn id="26704" idx="6"/>
            <a:endCxn id="26671" idx="2"/>
          </p:cNvCxnSpPr>
          <p:nvPr/>
        </p:nvCxnSpPr>
        <p:spPr bwMode="auto">
          <a:xfrm flipV="1">
            <a:off x="1404938" y="3400425"/>
            <a:ext cx="6648450" cy="4763"/>
          </a:xfrm>
          <a:prstGeom prst="straightConnector1">
            <a:avLst/>
          </a:prstGeom>
          <a:noFill/>
          <a:ln w="38100">
            <a:pattFill prst="smCheck">
              <a:fgClr>
                <a:srgbClr val="E47200"/>
              </a:fgClr>
              <a:bgClr>
                <a:srgbClr val="FFFFFF"/>
              </a:bgClr>
            </a:pattFill>
            <a:round/>
            <a:headEnd/>
            <a:tailEnd type="triangle" w="med" len="med"/>
          </a:ln>
        </p:spPr>
      </p:cxnSp>
      <p:sp>
        <p:nvSpPr>
          <p:cNvPr id="26689" name="Text Box 65"/>
          <p:cNvSpPr txBox="1">
            <a:spLocks noChangeArrowheads="1"/>
          </p:cNvSpPr>
          <p:nvPr/>
        </p:nvSpPr>
        <p:spPr bwMode="auto">
          <a:xfrm rot="-3448177">
            <a:off x="1294606" y="2326482"/>
            <a:ext cx="1006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a:t>
            </a:r>
          </a:p>
        </p:txBody>
      </p:sp>
      <p:sp>
        <p:nvSpPr>
          <p:cNvPr id="26690" name="Text Box 66"/>
          <p:cNvSpPr txBox="1">
            <a:spLocks noChangeArrowheads="1"/>
          </p:cNvSpPr>
          <p:nvPr/>
        </p:nvSpPr>
        <p:spPr bwMode="auto">
          <a:xfrm rot="-2953607">
            <a:off x="3021013" y="1485900"/>
            <a:ext cx="1058862"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a:t>
            </a:r>
          </a:p>
        </p:txBody>
      </p:sp>
      <p:sp>
        <p:nvSpPr>
          <p:cNvPr id="26691" name="Text Box 67"/>
          <p:cNvSpPr txBox="1">
            <a:spLocks noChangeArrowheads="1"/>
          </p:cNvSpPr>
          <p:nvPr/>
        </p:nvSpPr>
        <p:spPr bwMode="auto">
          <a:xfrm rot="-1358732">
            <a:off x="4694238" y="773113"/>
            <a:ext cx="10588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a:t>
            </a:r>
          </a:p>
        </p:txBody>
      </p:sp>
      <p:sp>
        <p:nvSpPr>
          <p:cNvPr id="26692" name="Text Box 68"/>
          <p:cNvSpPr txBox="1">
            <a:spLocks noChangeArrowheads="1"/>
          </p:cNvSpPr>
          <p:nvPr/>
        </p:nvSpPr>
        <p:spPr bwMode="auto">
          <a:xfrm rot="2051558">
            <a:off x="5168900" y="1706563"/>
            <a:ext cx="903288"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P(&lt;/s&gt;|sing)</a:t>
            </a:r>
          </a:p>
        </p:txBody>
      </p:sp>
      <p:sp>
        <p:nvSpPr>
          <p:cNvPr id="26693" name="Text Box 69"/>
          <p:cNvSpPr txBox="1">
            <a:spLocks noChangeArrowheads="1"/>
          </p:cNvSpPr>
          <p:nvPr/>
        </p:nvSpPr>
        <p:spPr bwMode="auto">
          <a:xfrm rot="831524">
            <a:off x="4687888" y="135413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a:t>
            </a:r>
          </a:p>
        </p:txBody>
      </p:sp>
      <p:sp>
        <p:nvSpPr>
          <p:cNvPr id="26694" name="Text Box 70"/>
          <p:cNvSpPr txBox="1">
            <a:spLocks noChangeArrowheads="1"/>
          </p:cNvSpPr>
          <p:nvPr/>
        </p:nvSpPr>
        <p:spPr bwMode="auto">
          <a:xfrm rot="-1396938">
            <a:off x="4764088" y="215423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a:t>
            </a:r>
          </a:p>
        </p:txBody>
      </p:sp>
      <p:sp>
        <p:nvSpPr>
          <p:cNvPr id="26695" name="Text Box 71"/>
          <p:cNvSpPr txBox="1">
            <a:spLocks noChangeArrowheads="1"/>
          </p:cNvSpPr>
          <p:nvPr/>
        </p:nvSpPr>
        <p:spPr bwMode="auto">
          <a:xfrm rot="-1443875">
            <a:off x="4741863" y="3754438"/>
            <a:ext cx="10588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a:t>
            </a:r>
          </a:p>
        </p:txBody>
      </p:sp>
      <p:sp>
        <p:nvSpPr>
          <p:cNvPr id="26696" name="Text Box 72"/>
          <p:cNvSpPr txBox="1">
            <a:spLocks noChangeArrowheads="1"/>
          </p:cNvSpPr>
          <p:nvPr/>
        </p:nvSpPr>
        <p:spPr bwMode="auto">
          <a:xfrm rot="-1159357">
            <a:off x="4716463" y="529748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a:t>
            </a:r>
          </a:p>
        </p:txBody>
      </p:sp>
      <p:sp>
        <p:nvSpPr>
          <p:cNvPr id="26697" name="Text Box 73"/>
          <p:cNvSpPr txBox="1">
            <a:spLocks noChangeArrowheads="1"/>
          </p:cNvSpPr>
          <p:nvPr/>
        </p:nvSpPr>
        <p:spPr bwMode="auto">
          <a:xfrm rot="1155647">
            <a:off x="4641850" y="2792413"/>
            <a:ext cx="1160463"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a:t>
            </a:r>
          </a:p>
        </p:txBody>
      </p:sp>
      <p:sp>
        <p:nvSpPr>
          <p:cNvPr id="26698" name="Text Box 74"/>
          <p:cNvSpPr txBox="1">
            <a:spLocks noChangeArrowheads="1"/>
          </p:cNvSpPr>
          <p:nvPr/>
        </p:nvSpPr>
        <p:spPr bwMode="auto">
          <a:xfrm rot="1229780">
            <a:off x="4687888" y="444023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a:t>
            </a:r>
          </a:p>
        </p:txBody>
      </p:sp>
      <p:sp>
        <p:nvSpPr>
          <p:cNvPr id="26699" name="Text Box 75"/>
          <p:cNvSpPr txBox="1">
            <a:spLocks noChangeArrowheads="1"/>
          </p:cNvSpPr>
          <p:nvPr/>
        </p:nvSpPr>
        <p:spPr bwMode="auto">
          <a:xfrm rot="1241509">
            <a:off x="4651375" y="5935663"/>
            <a:ext cx="1160463"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a:t>
            </a:r>
          </a:p>
        </p:txBody>
      </p:sp>
      <p:sp>
        <p:nvSpPr>
          <p:cNvPr id="26700" name="Text Box 76"/>
          <p:cNvSpPr txBox="1">
            <a:spLocks noChangeArrowheads="1"/>
          </p:cNvSpPr>
          <p:nvPr/>
        </p:nvSpPr>
        <p:spPr bwMode="auto">
          <a:xfrm rot="-2787693">
            <a:off x="2836863" y="4324350"/>
            <a:ext cx="1109662"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a:t>
            </a:r>
          </a:p>
        </p:txBody>
      </p:sp>
      <p:sp>
        <p:nvSpPr>
          <p:cNvPr id="26701" name="Text Box 77"/>
          <p:cNvSpPr txBox="1">
            <a:spLocks noChangeArrowheads="1"/>
          </p:cNvSpPr>
          <p:nvPr/>
        </p:nvSpPr>
        <p:spPr bwMode="auto">
          <a:xfrm rot="2818852">
            <a:off x="2838450" y="2224088"/>
            <a:ext cx="1109663"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a:t>
            </a:r>
          </a:p>
        </p:txBody>
      </p:sp>
      <p:sp>
        <p:nvSpPr>
          <p:cNvPr id="26702" name="Text Box 78"/>
          <p:cNvSpPr txBox="1">
            <a:spLocks noChangeArrowheads="1"/>
          </p:cNvSpPr>
          <p:nvPr/>
        </p:nvSpPr>
        <p:spPr bwMode="auto">
          <a:xfrm rot="3217643">
            <a:off x="2801937" y="5284788"/>
            <a:ext cx="1160463"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a:t>
            </a:r>
          </a:p>
        </p:txBody>
      </p:sp>
      <p:sp>
        <p:nvSpPr>
          <p:cNvPr id="26703" name="Text Box 79"/>
          <p:cNvSpPr txBox="1">
            <a:spLocks noChangeArrowheads="1"/>
          </p:cNvSpPr>
          <p:nvPr/>
        </p:nvSpPr>
        <p:spPr bwMode="auto">
          <a:xfrm rot="3369586">
            <a:off x="1323181" y="4253707"/>
            <a:ext cx="10572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a:t>
            </a:r>
          </a:p>
        </p:txBody>
      </p:sp>
      <p:sp>
        <p:nvSpPr>
          <p:cNvPr id="26704" name="Oval 80"/>
          <p:cNvSpPr>
            <a:spLocks noChangeArrowheads="1"/>
          </p:cNvSpPr>
          <p:nvPr/>
        </p:nvSpPr>
        <p:spPr bwMode="auto">
          <a:xfrm>
            <a:off x="1204913" y="33051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05" name="Oval 81"/>
          <p:cNvSpPr>
            <a:spLocks noChangeArrowheads="1"/>
          </p:cNvSpPr>
          <p:nvPr/>
        </p:nvSpPr>
        <p:spPr bwMode="auto">
          <a:xfrm>
            <a:off x="3038475" y="48101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06" name="Oval 82"/>
          <p:cNvSpPr>
            <a:spLocks noChangeArrowheads="1"/>
          </p:cNvSpPr>
          <p:nvPr/>
        </p:nvSpPr>
        <p:spPr bwMode="auto">
          <a:xfrm>
            <a:off x="4729163" y="25336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07" name="Oval 83"/>
          <p:cNvSpPr>
            <a:spLocks noChangeArrowheads="1"/>
          </p:cNvSpPr>
          <p:nvPr/>
        </p:nvSpPr>
        <p:spPr bwMode="auto">
          <a:xfrm>
            <a:off x="4729163" y="5667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08" name="Oval 84"/>
          <p:cNvSpPr>
            <a:spLocks noChangeArrowheads="1"/>
          </p:cNvSpPr>
          <p:nvPr/>
        </p:nvSpPr>
        <p:spPr bwMode="auto">
          <a:xfrm>
            <a:off x="6772275" y="714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09" name="Oval 85"/>
          <p:cNvSpPr>
            <a:spLocks noChangeArrowheads="1"/>
          </p:cNvSpPr>
          <p:nvPr/>
        </p:nvSpPr>
        <p:spPr bwMode="auto">
          <a:xfrm>
            <a:off x="6772275" y="14668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10" name="Oval 86"/>
          <p:cNvSpPr>
            <a:spLocks noChangeArrowheads="1"/>
          </p:cNvSpPr>
          <p:nvPr/>
        </p:nvSpPr>
        <p:spPr bwMode="auto">
          <a:xfrm>
            <a:off x="6772275" y="21336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11" name="Oval 87"/>
          <p:cNvSpPr>
            <a:spLocks noChangeArrowheads="1"/>
          </p:cNvSpPr>
          <p:nvPr/>
        </p:nvSpPr>
        <p:spPr bwMode="auto">
          <a:xfrm>
            <a:off x="6772275" y="29337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12" name="Oval 88"/>
          <p:cNvSpPr>
            <a:spLocks noChangeArrowheads="1"/>
          </p:cNvSpPr>
          <p:nvPr/>
        </p:nvSpPr>
        <p:spPr bwMode="auto">
          <a:xfrm>
            <a:off x="6772275" y="37147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13" name="Oval 89"/>
          <p:cNvSpPr>
            <a:spLocks noChangeArrowheads="1"/>
          </p:cNvSpPr>
          <p:nvPr/>
        </p:nvSpPr>
        <p:spPr bwMode="auto">
          <a:xfrm>
            <a:off x="6772275" y="45910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14" name="Oval 90"/>
          <p:cNvSpPr>
            <a:spLocks noChangeArrowheads="1"/>
          </p:cNvSpPr>
          <p:nvPr/>
        </p:nvSpPr>
        <p:spPr bwMode="auto">
          <a:xfrm>
            <a:off x="6772275" y="52482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15" name="Oval 91"/>
          <p:cNvSpPr>
            <a:spLocks noChangeArrowheads="1"/>
          </p:cNvSpPr>
          <p:nvPr/>
        </p:nvSpPr>
        <p:spPr bwMode="auto">
          <a:xfrm>
            <a:off x="6772275" y="60674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6716" name="Oval 93"/>
          <p:cNvSpPr>
            <a:spLocks noChangeArrowheads="1"/>
          </p:cNvSpPr>
          <p:nvPr/>
        </p:nvSpPr>
        <p:spPr bwMode="auto">
          <a:xfrm>
            <a:off x="1047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6717" name="AutoShape 94"/>
          <p:cNvCxnSpPr>
            <a:cxnSpLocks noChangeShapeType="1"/>
            <a:stCxn id="26716" idx="6"/>
            <a:endCxn id="26704" idx="2"/>
          </p:cNvCxnSpPr>
          <p:nvPr/>
        </p:nvCxnSpPr>
        <p:spPr bwMode="auto">
          <a:xfrm>
            <a:off x="866775" y="3400425"/>
            <a:ext cx="338138" cy="4763"/>
          </a:xfrm>
          <a:prstGeom prst="straightConnector1">
            <a:avLst/>
          </a:prstGeom>
          <a:noFill/>
          <a:ln w="19050">
            <a:solidFill>
              <a:schemeClr val="tx1"/>
            </a:solidFill>
            <a:round/>
            <a:headEnd/>
            <a:tailEnd/>
          </a:ln>
        </p:spPr>
      </p:cxnSp>
      <p:cxnSp>
        <p:nvCxnSpPr>
          <p:cNvPr id="26718" name="AutoShape 95"/>
          <p:cNvCxnSpPr>
            <a:cxnSpLocks noChangeShapeType="1"/>
            <a:stCxn id="26643" idx="6"/>
            <a:endCxn id="26626" idx="2"/>
          </p:cNvCxnSpPr>
          <p:nvPr/>
        </p:nvCxnSpPr>
        <p:spPr bwMode="auto">
          <a:xfrm>
            <a:off x="2847975" y="1924050"/>
            <a:ext cx="190500" cy="4763"/>
          </a:xfrm>
          <a:prstGeom prst="straightConnector1">
            <a:avLst/>
          </a:prstGeom>
          <a:noFill/>
          <a:ln w="19050">
            <a:solidFill>
              <a:schemeClr val="tx1"/>
            </a:solidFill>
            <a:round/>
            <a:headEnd/>
            <a:tailEnd type="triangle" w="med" len="med"/>
          </a:ln>
        </p:spPr>
      </p:cxnSp>
      <p:cxnSp>
        <p:nvCxnSpPr>
          <p:cNvPr id="26719" name="AutoShape 96"/>
          <p:cNvCxnSpPr>
            <a:cxnSpLocks noChangeShapeType="1"/>
            <a:stCxn id="26644" idx="6"/>
            <a:endCxn id="26705" idx="2"/>
          </p:cNvCxnSpPr>
          <p:nvPr/>
        </p:nvCxnSpPr>
        <p:spPr bwMode="auto">
          <a:xfrm flipV="1">
            <a:off x="2847975" y="4910138"/>
            <a:ext cx="190500" cy="4762"/>
          </a:xfrm>
          <a:prstGeom prst="straightConnector1">
            <a:avLst/>
          </a:prstGeom>
          <a:noFill/>
          <a:ln w="19050">
            <a:solidFill>
              <a:schemeClr val="tx1"/>
            </a:solidFill>
            <a:round/>
            <a:headEnd/>
            <a:tailEnd type="triangle" w="med" len="med"/>
          </a:ln>
        </p:spPr>
      </p:cxnSp>
      <p:cxnSp>
        <p:nvCxnSpPr>
          <p:cNvPr id="26720" name="AutoShape 97"/>
          <p:cNvCxnSpPr>
            <a:cxnSpLocks noChangeShapeType="1"/>
            <a:stCxn id="26645" idx="6"/>
            <a:endCxn id="26627" idx="2"/>
          </p:cNvCxnSpPr>
          <p:nvPr/>
        </p:nvCxnSpPr>
        <p:spPr bwMode="auto">
          <a:xfrm flipV="1">
            <a:off x="4543425" y="1223963"/>
            <a:ext cx="184150" cy="4762"/>
          </a:xfrm>
          <a:prstGeom prst="straightConnector1">
            <a:avLst/>
          </a:prstGeom>
          <a:noFill/>
          <a:ln w="19050">
            <a:solidFill>
              <a:schemeClr val="tx1"/>
            </a:solidFill>
            <a:round/>
            <a:headEnd/>
            <a:tailEnd type="triangle" w="med" len="med"/>
          </a:ln>
        </p:spPr>
      </p:cxnSp>
      <p:cxnSp>
        <p:nvCxnSpPr>
          <p:cNvPr id="26721" name="AutoShape 98"/>
          <p:cNvCxnSpPr>
            <a:cxnSpLocks noChangeShapeType="1"/>
            <a:stCxn id="26646" idx="6"/>
            <a:endCxn id="26706" idx="2"/>
          </p:cNvCxnSpPr>
          <p:nvPr/>
        </p:nvCxnSpPr>
        <p:spPr bwMode="auto">
          <a:xfrm>
            <a:off x="4543425" y="2628900"/>
            <a:ext cx="185738" cy="4763"/>
          </a:xfrm>
          <a:prstGeom prst="straightConnector1">
            <a:avLst/>
          </a:prstGeom>
          <a:noFill/>
          <a:ln w="19050">
            <a:solidFill>
              <a:schemeClr val="tx1"/>
            </a:solidFill>
            <a:round/>
            <a:headEnd/>
            <a:tailEnd type="triangle" w="med" len="med"/>
          </a:ln>
        </p:spPr>
      </p:cxnSp>
      <p:cxnSp>
        <p:nvCxnSpPr>
          <p:cNvPr id="26722" name="AutoShape 99"/>
          <p:cNvCxnSpPr>
            <a:cxnSpLocks noChangeShapeType="1"/>
            <a:stCxn id="26647" idx="6"/>
            <a:endCxn id="26628" idx="2"/>
          </p:cNvCxnSpPr>
          <p:nvPr/>
        </p:nvCxnSpPr>
        <p:spPr bwMode="auto">
          <a:xfrm flipV="1">
            <a:off x="4543425" y="4252913"/>
            <a:ext cx="184150" cy="4762"/>
          </a:xfrm>
          <a:prstGeom prst="straightConnector1">
            <a:avLst/>
          </a:prstGeom>
          <a:noFill/>
          <a:ln w="19050">
            <a:solidFill>
              <a:schemeClr val="tx1"/>
            </a:solidFill>
            <a:round/>
            <a:headEnd/>
            <a:tailEnd type="triangle" w="med" len="med"/>
          </a:ln>
        </p:spPr>
      </p:cxnSp>
      <p:cxnSp>
        <p:nvCxnSpPr>
          <p:cNvPr id="26723" name="AutoShape 100"/>
          <p:cNvCxnSpPr>
            <a:cxnSpLocks noChangeShapeType="1"/>
            <a:stCxn id="26648" idx="6"/>
            <a:endCxn id="26707" idx="2"/>
          </p:cNvCxnSpPr>
          <p:nvPr/>
        </p:nvCxnSpPr>
        <p:spPr bwMode="auto">
          <a:xfrm>
            <a:off x="4543425" y="5762625"/>
            <a:ext cx="185738" cy="4763"/>
          </a:xfrm>
          <a:prstGeom prst="straightConnector1">
            <a:avLst/>
          </a:prstGeom>
          <a:noFill/>
          <a:ln w="19050">
            <a:solidFill>
              <a:schemeClr val="tx1"/>
            </a:solidFill>
            <a:round/>
            <a:headEnd/>
            <a:tailEnd type="triangle" w="med" len="med"/>
          </a:ln>
        </p:spPr>
      </p:cxnSp>
      <p:cxnSp>
        <p:nvCxnSpPr>
          <p:cNvPr id="26724" name="AutoShape 101"/>
          <p:cNvCxnSpPr>
            <a:cxnSpLocks noChangeShapeType="1"/>
            <a:stCxn id="26649" idx="6"/>
            <a:endCxn id="26708" idx="2"/>
          </p:cNvCxnSpPr>
          <p:nvPr/>
        </p:nvCxnSpPr>
        <p:spPr bwMode="auto">
          <a:xfrm flipV="1">
            <a:off x="6562725" y="814388"/>
            <a:ext cx="209550" cy="4762"/>
          </a:xfrm>
          <a:prstGeom prst="straightConnector1">
            <a:avLst/>
          </a:prstGeom>
          <a:noFill/>
          <a:ln w="19050">
            <a:solidFill>
              <a:schemeClr val="tx1"/>
            </a:solidFill>
            <a:round/>
            <a:headEnd/>
            <a:tailEnd type="triangle" w="med" len="med"/>
          </a:ln>
        </p:spPr>
      </p:cxnSp>
      <p:cxnSp>
        <p:nvCxnSpPr>
          <p:cNvPr id="26725" name="AutoShape 102"/>
          <p:cNvCxnSpPr>
            <a:cxnSpLocks noChangeShapeType="1"/>
            <a:stCxn id="26650" idx="6"/>
            <a:endCxn id="26709" idx="2"/>
          </p:cNvCxnSpPr>
          <p:nvPr/>
        </p:nvCxnSpPr>
        <p:spPr bwMode="auto">
          <a:xfrm flipV="1">
            <a:off x="6562725" y="1566863"/>
            <a:ext cx="209550" cy="4762"/>
          </a:xfrm>
          <a:prstGeom prst="straightConnector1">
            <a:avLst/>
          </a:prstGeom>
          <a:noFill/>
          <a:ln w="19050">
            <a:solidFill>
              <a:schemeClr val="tx1"/>
            </a:solidFill>
            <a:round/>
            <a:headEnd/>
            <a:tailEnd type="triangle" w="med" len="med"/>
          </a:ln>
        </p:spPr>
      </p:cxnSp>
      <p:cxnSp>
        <p:nvCxnSpPr>
          <p:cNvPr id="26726" name="AutoShape 103"/>
          <p:cNvCxnSpPr>
            <a:cxnSpLocks noChangeShapeType="1"/>
            <a:stCxn id="26651" idx="6"/>
            <a:endCxn id="26710" idx="2"/>
          </p:cNvCxnSpPr>
          <p:nvPr/>
        </p:nvCxnSpPr>
        <p:spPr bwMode="auto">
          <a:xfrm>
            <a:off x="6562725" y="2228850"/>
            <a:ext cx="209550" cy="4763"/>
          </a:xfrm>
          <a:prstGeom prst="straightConnector1">
            <a:avLst/>
          </a:prstGeom>
          <a:noFill/>
          <a:ln w="19050">
            <a:solidFill>
              <a:schemeClr val="tx1"/>
            </a:solidFill>
            <a:round/>
            <a:headEnd/>
            <a:tailEnd type="triangle" w="med" len="med"/>
          </a:ln>
        </p:spPr>
      </p:cxnSp>
      <p:cxnSp>
        <p:nvCxnSpPr>
          <p:cNvPr id="26727" name="AutoShape 104"/>
          <p:cNvCxnSpPr>
            <a:cxnSpLocks noChangeShapeType="1"/>
            <a:stCxn id="26652" idx="6"/>
            <a:endCxn id="26711" idx="2"/>
          </p:cNvCxnSpPr>
          <p:nvPr/>
        </p:nvCxnSpPr>
        <p:spPr bwMode="auto">
          <a:xfrm flipV="1">
            <a:off x="6562725" y="3033713"/>
            <a:ext cx="209550" cy="4762"/>
          </a:xfrm>
          <a:prstGeom prst="straightConnector1">
            <a:avLst/>
          </a:prstGeom>
          <a:noFill/>
          <a:ln w="19050">
            <a:solidFill>
              <a:schemeClr val="tx1"/>
            </a:solidFill>
            <a:round/>
            <a:headEnd/>
            <a:tailEnd type="triangle" w="med" len="med"/>
          </a:ln>
        </p:spPr>
      </p:cxnSp>
      <p:cxnSp>
        <p:nvCxnSpPr>
          <p:cNvPr id="26728" name="AutoShape 105"/>
          <p:cNvCxnSpPr>
            <a:cxnSpLocks noChangeShapeType="1"/>
            <a:stCxn id="26653" idx="6"/>
            <a:endCxn id="26712" idx="2"/>
          </p:cNvCxnSpPr>
          <p:nvPr/>
        </p:nvCxnSpPr>
        <p:spPr bwMode="auto">
          <a:xfrm flipV="1">
            <a:off x="6562725" y="3814763"/>
            <a:ext cx="209550" cy="4762"/>
          </a:xfrm>
          <a:prstGeom prst="straightConnector1">
            <a:avLst/>
          </a:prstGeom>
          <a:noFill/>
          <a:ln w="19050">
            <a:solidFill>
              <a:schemeClr val="tx1"/>
            </a:solidFill>
            <a:round/>
            <a:headEnd/>
            <a:tailEnd type="triangle" w="med" len="med"/>
          </a:ln>
        </p:spPr>
      </p:cxnSp>
      <p:cxnSp>
        <p:nvCxnSpPr>
          <p:cNvPr id="26729" name="AutoShape 106"/>
          <p:cNvCxnSpPr>
            <a:cxnSpLocks noChangeShapeType="1"/>
            <a:stCxn id="26654" idx="6"/>
            <a:endCxn id="26713" idx="2"/>
          </p:cNvCxnSpPr>
          <p:nvPr/>
        </p:nvCxnSpPr>
        <p:spPr bwMode="auto">
          <a:xfrm flipV="1">
            <a:off x="6562725" y="4691063"/>
            <a:ext cx="209550" cy="4762"/>
          </a:xfrm>
          <a:prstGeom prst="straightConnector1">
            <a:avLst/>
          </a:prstGeom>
          <a:noFill/>
          <a:ln w="19050">
            <a:solidFill>
              <a:schemeClr val="tx1"/>
            </a:solidFill>
            <a:round/>
            <a:headEnd/>
            <a:tailEnd type="triangle" w="med" len="med"/>
          </a:ln>
        </p:spPr>
      </p:cxnSp>
      <p:cxnSp>
        <p:nvCxnSpPr>
          <p:cNvPr id="26730" name="AutoShape 107"/>
          <p:cNvCxnSpPr>
            <a:cxnSpLocks noChangeShapeType="1"/>
            <a:stCxn id="26655" idx="6"/>
            <a:endCxn id="26714" idx="2"/>
          </p:cNvCxnSpPr>
          <p:nvPr/>
        </p:nvCxnSpPr>
        <p:spPr bwMode="auto">
          <a:xfrm flipV="1">
            <a:off x="6562725" y="5348288"/>
            <a:ext cx="209550" cy="4762"/>
          </a:xfrm>
          <a:prstGeom prst="straightConnector1">
            <a:avLst/>
          </a:prstGeom>
          <a:noFill/>
          <a:ln w="19050">
            <a:solidFill>
              <a:schemeClr val="tx1"/>
            </a:solidFill>
            <a:round/>
            <a:headEnd/>
            <a:tailEnd type="triangle" w="med" len="med"/>
          </a:ln>
        </p:spPr>
      </p:cxnSp>
      <p:cxnSp>
        <p:nvCxnSpPr>
          <p:cNvPr id="26731" name="AutoShape 108"/>
          <p:cNvCxnSpPr>
            <a:cxnSpLocks noChangeShapeType="1"/>
            <a:stCxn id="26656" idx="6"/>
            <a:endCxn id="26715" idx="2"/>
          </p:cNvCxnSpPr>
          <p:nvPr/>
        </p:nvCxnSpPr>
        <p:spPr bwMode="auto">
          <a:xfrm flipV="1">
            <a:off x="6562725" y="6167438"/>
            <a:ext cx="209550" cy="4762"/>
          </a:xfrm>
          <a:prstGeom prst="straightConnector1">
            <a:avLst/>
          </a:prstGeom>
          <a:noFill/>
          <a:ln w="19050">
            <a:solidFill>
              <a:schemeClr val="tx1"/>
            </a:solidFill>
            <a:round/>
            <a:headEnd/>
            <a:tailEnd type="triangle" w="med" len="med"/>
          </a:ln>
        </p:spPr>
      </p:cxnSp>
      <p:cxnSp>
        <p:nvCxnSpPr>
          <p:cNvPr id="26732" name="AutoShape 109"/>
          <p:cNvCxnSpPr>
            <a:cxnSpLocks noChangeShapeType="1"/>
            <a:stCxn id="26712" idx="6"/>
            <a:endCxn id="26671" idx="2"/>
          </p:cNvCxnSpPr>
          <p:nvPr/>
        </p:nvCxnSpPr>
        <p:spPr bwMode="auto">
          <a:xfrm flipV="1">
            <a:off x="6972300" y="3400425"/>
            <a:ext cx="1081088" cy="414338"/>
          </a:xfrm>
          <a:prstGeom prst="straightConnector1">
            <a:avLst/>
          </a:prstGeom>
          <a:noFill/>
          <a:ln w="38100">
            <a:pattFill prst="smCheck">
              <a:fgClr>
                <a:srgbClr val="E47200"/>
              </a:fgClr>
              <a:bgClr>
                <a:srgbClr val="FFFFFF"/>
              </a:bgClr>
            </a:pattFill>
            <a:round/>
            <a:headEnd/>
            <a:tailEnd type="triangle" w="med" len="med"/>
          </a:ln>
        </p:spPr>
      </p:cxnSp>
      <p:sp>
        <p:nvSpPr>
          <p:cNvPr id="26733" name="Rectangle 110"/>
          <p:cNvSpPr>
            <a:spLocks noChangeArrowheads="1"/>
          </p:cNvSpPr>
          <p:nvPr/>
        </p:nvSpPr>
        <p:spPr bwMode="auto">
          <a:xfrm>
            <a:off x="549275" y="6265863"/>
            <a:ext cx="8077200" cy="379412"/>
          </a:xfrm>
          <a:prstGeom prst="rect">
            <a:avLst/>
          </a:prstGeom>
          <a:noFill/>
          <a:ln w="9525">
            <a:noFill/>
            <a:miter lim="800000"/>
            <a:headEnd/>
            <a:tailEnd/>
          </a:ln>
        </p:spPr>
        <p:txBody>
          <a:bodyPr lIns="92075" tIns="46038" rIns="92075" bIns="46038"/>
          <a:lstStyle/>
          <a:p>
            <a:pPr marL="342900" indent="-342900" algn="l">
              <a:lnSpc>
                <a:spcPct val="90000"/>
              </a:lnSpc>
              <a:buClr>
                <a:srgbClr val="CC3300"/>
              </a:buClr>
              <a:buSzPct val="75000"/>
              <a:buFont typeface="Monotype Sorts" pitchFamily="2" charset="2"/>
              <a:buChar char="u"/>
            </a:pPr>
            <a:r>
              <a:rPr lang="en-US" sz="2000" dirty="0">
                <a:latin typeface="+mj-lt"/>
              </a:rPr>
              <a:t>The structure is recursive and can be collapsed</a:t>
            </a:r>
          </a:p>
        </p:txBody>
      </p:sp>
      <p:sp>
        <p:nvSpPr>
          <p:cNvPr id="26734" name="Rectangle 111"/>
          <p:cNvSpPr>
            <a:spLocks noChangeArrowheads="1"/>
          </p:cNvSpPr>
          <p:nvPr/>
        </p:nvSpPr>
        <p:spPr bwMode="auto">
          <a:xfrm>
            <a:off x="266700" y="169863"/>
            <a:ext cx="8280400" cy="339725"/>
          </a:xfrm>
          <a:prstGeom prst="rect">
            <a:avLst/>
          </a:prstGeom>
          <a:solidFill>
            <a:srgbClr val="FFFF66"/>
          </a:solidFill>
          <a:ln w="9525">
            <a:noFill/>
            <a:miter lim="800000"/>
            <a:headEnd/>
            <a:tailEnd/>
          </a:ln>
        </p:spPr>
        <p:txBody>
          <a:bodyPr lIns="92075" tIns="46038" rIns="92075" bIns="46038" anchor="b"/>
          <a:lstStyle/>
          <a:p>
            <a:pPr>
              <a:spcBef>
                <a:spcPct val="0"/>
              </a:spcBef>
              <a:buFontTx/>
              <a:buNone/>
            </a:pPr>
            <a:r>
              <a:rPr lang="en-US" sz="2400">
                <a:solidFill>
                  <a:schemeClr val="tx2"/>
                </a:solidFill>
                <a:latin typeface="Times New Roman" pitchFamily="18" charset="0"/>
              </a:rPr>
              <a:t>The two-word example as a full tree with a </a:t>
            </a:r>
            <a:r>
              <a:rPr lang="en-US" sz="2400">
                <a:solidFill>
                  <a:srgbClr val="0000CC"/>
                </a:solidFill>
                <a:latin typeface="Times New Roman" pitchFamily="18" charset="0"/>
              </a:rPr>
              <a:t>bigram</a:t>
            </a:r>
            <a:r>
              <a:rPr lang="en-US" sz="2400">
                <a:solidFill>
                  <a:schemeClr val="tx2"/>
                </a:solidFill>
                <a:latin typeface="Times New Roman" pitchFamily="18" charset="0"/>
              </a:rPr>
              <a:t> LM</a:t>
            </a:r>
          </a:p>
        </p:txBody>
      </p:sp>
      <p:sp>
        <p:nvSpPr>
          <p:cNvPr id="26735" name="Text Box 112"/>
          <p:cNvSpPr txBox="1">
            <a:spLocks noChangeArrowheads="1"/>
          </p:cNvSpPr>
          <p:nvPr/>
        </p:nvSpPr>
        <p:spPr bwMode="auto">
          <a:xfrm>
            <a:off x="4113213" y="3151188"/>
            <a:ext cx="996950" cy="274637"/>
          </a:xfrm>
          <a:prstGeom prst="rect">
            <a:avLst/>
          </a:prstGeom>
          <a:noFill/>
          <a:ln w="38100">
            <a:noFill/>
            <a:miter lim="800000"/>
            <a:headEnd/>
            <a:tailEnd/>
          </a:ln>
        </p:spPr>
        <p:txBody>
          <a:bodyPr wrap="none">
            <a:spAutoFit/>
          </a:bodyPr>
          <a:lstStyle/>
          <a:p>
            <a:pPr>
              <a:buFontTx/>
              <a:buNone/>
            </a:pPr>
            <a:r>
              <a:rPr lang="en-US" sz="1200" b="1">
                <a:solidFill>
                  <a:srgbClr val="FF3300"/>
                </a:solidFill>
              </a:rPr>
              <a:t>P(&lt;/s&gt;|&lt;s&gt;)</a:t>
            </a:r>
          </a:p>
        </p:txBody>
      </p:sp>
      <p:sp>
        <p:nvSpPr>
          <p:cNvPr id="26736" name="Text Box 113"/>
          <p:cNvSpPr txBox="1">
            <a:spLocks noChangeArrowheads="1"/>
          </p:cNvSpPr>
          <p:nvPr/>
        </p:nvSpPr>
        <p:spPr bwMode="auto">
          <a:xfrm rot="971267">
            <a:off x="3860800" y="2011363"/>
            <a:ext cx="903288"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P(&lt;/s&gt;|sing)</a:t>
            </a:r>
          </a:p>
        </p:txBody>
      </p:sp>
      <p:sp>
        <p:nvSpPr>
          <p:cNvPr id="26737" name="Text Box 114"/>
          <p:cNvSpPr txBox="1">
            <a:spLocks noChangeArrowheads="1"/>
          </p:cNvSpPr>
          <p:nvPr/>
        </p:nvSpPr>
        <p:spPr bwMode="auto">
          <a:xfrm rot="-1054601">
            <a:off x="3852863" y="4551363"/>
            <a:ext cx="946150"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P(&lt;/s&gt;|song)</a:t>
            </a:r>
          </a:p>
        </p:txBody>
      </p:sp>
    </p:spTree>
    <p:extLst>
      <p:ext uri="{BB962C8B-B14F-4D97-AF65-F5344CB8AC3E}">
        <p14:creationId xmlns:p14="http://schemas.microsoft.com/office/powerpoint/2010/main" val="184761032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val 2"/>
          <p:cNvSpPr>
            <a:spLocks noChangeArrowheads="1"/>
          </p:cNvSpPr>
          <p:nvPr/>
        </p:nvSpPr>
        <p:spPr bwMode="auto">
          <a:xfrm>
            <a:off x="3038475" y="18288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651" name="Oval 3"/>
          <p:cNvSpPr>
            <a:spLocks noChangeArrowheads="1"/>
          </p:cNvSpPr>
          <p:nvPr/>
        </p:nvSpPr>
        <p:spPr bwMode="auto">
          <a:xfrm>
            <a:off x="4727575" y="11239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652" name="Oval 4"/>
          <p:cNvSpPr>
            <a:spLocks noChangeArrowheads="1"/>
          </p:cNvSpPr>
          <p:nvPr/>
        </p:nvSpPr>
        <p:spPr bwMode="auto">
          <a:xfrm>
            <a:off x="4727575" y="41529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cxnSp>
        <p:nvCxnSpPr>
          <p:cNvPr id="27653" name="AutoShape 5"/>
          <p:cNvCxnSpPr>
            <a:cxnSpLocks noChangeShapeType="1"/>
            <a:stCxn id="27734" idx="6"/>
            <a:endCxn id="27695" idx="2"/>
          </p:cNvCxnSpPr>
          <p:nvPr/>
        </p:nvCxnSpPr>
        <p:spPr bwMode="auto">
          <a:xfrm>
            <a:off x="6972300" y="3033713"/>
            <a:ext cx="1081088" cy="366712"/>
          </a:xfrm>
          <a:prstGeom prst="straightConnector1">
            <a:avLst/>
          </a:prstGeom>
          <a:noFill/>
          <a:ln w="38100">
            <a:pattFill prst="smCheck">
              <a:fgClr>
                <a:srgbClr val="E47200"/>
              </a:fgClr>
              <a:bgClr>
                <a:srgbClr val="FFFFFF"/>
              </a:bgClr>
            </a:pattFill>
            <a:round/>
            <a:headEnd/>
            <a:tailEnd type="triangle" w="med" len="med"/>
          </a:ln>
        </p:spPr>
      </p:cxnSp>
      <p:cxnSp>
        <p:nvCxnSpPr>
          <p:cNvPr id="27654" name="AutoShape 6"/>
          <p:cNvCxnSpPr>
            <a:cxnSpLocks noChangeShapeType="1"/>
            <a:endCxn id="27695" idx="2"/>
          </p:cNvCxnSpPr>
          <p:nvPr/>
        </p:nvCxnSpPr>
        <p:spPr bwMode="auto">
          <a:xfrm flipV="1">
            <a:off x="4929188" y="3400425"/>
            <a:ext cx="3124200" cy="852488"/>
          </a:xfrm>
          <a:prstGeom prst="straightConnector1">
            <a:avLst/>
          </a:prstGeom>
          <a:noFill/>
          <a:ln w="38100">
            <a:pattFill prst="smCheck">
              <a:fgClr>
                <a:srgbClr val="E47200"/>
              </a:fgClr>
              <a:bgClr>
                <a:srgbClr val="FFFFFF"/>
              </a:bgClr>
            </a:pattFill>
            <a:round/>
            <a:headEnd/>
            <a:tailEnd type="triangle" w="med" len="med"/>
          </a:ln>
        </p:spPr>
      </p:cxnSp>
      <p:cxnSp>
        <p:nvCxnSpPr>
          <p:cNvPr id="27655" name="AutoShape 7"/>
          <p:cNvCxnSpPr>
            <a:cxnSpLocks noChangeShapeType="1"/>
            <a:stCxn id="27731" idx="5"/>
            <a:endCxn id="27695" idx="2"/>
          </p:cNvCxnSpPr>
          <p:nvPr/>
        </p:nvCxnSpPr>
        <p:spPr bwMode="auto">
          <a:xfrm>
            <a:off x="6943725" y="885825"/>
            <a:ext cx="1109663" cy="2514600"/>
          </a:xfrm>
          <a:prstGeom prst="straightConnector1">
            <a:avLst/>
          </a:prstGeom>
          <a:noFill/>
          <a:ln w="38100">
            <a:pattFill prst="smCheck">
              <a:fgClr>
                <a:srgbClr val="E47200"/>
              </a:fgClr>
              <a:bgClr>
                <a:srgbClr val="FFFFFF"/>
              </a:bgClr>
            </a:pattFill>
            <a:round/>
            <a:headEnd/>
            <a:tailEnd type="triangle" w="med" len="med"/>
          </a:ln>
        </p:spPr>
      </p:cxnSp>
      <p:cxnSp>
        <p:nvCxnSpPr>
          <p:cNvPr id="27656" name="AutoShape 8"/>
          <p:cNvCxnSpPr>
            <a:cxnSpLocks noChangeShapeType="1"/>
            <a:stCxn id="27732" idx="5"/>
            <a:endCxn id="27695" idx="2"/>
          </p:cNvCxnSpPr>
          <p:nvPr/>
        </p:nvCxnSpPr>
        <p:spPr bwMode="auto">
          <a:xfrm>
            <a:off x="6943725" y="1638300"/>
            <a:ext cx="1109663" cy="1762125"/>
          </a:xfrm>
          <a:prstGeom prst="straightConnector1">
            <a:avLst/>
          </a:prstGeom>
          <a:noFill/>
          <a:ln w="38100">
            <a:pattFill prst="smCheck">
              <a:fgClr>
                <a:srgbClr val="E47200"/>
              </a:fgClr>
              <a:bgClr>
                <a:srgbClr val="FFFFFF"/>
              </a:bgClr>
            </a:pattFill>
            <a:round/>
            <a:headEnd/>
            <a:tailEnd type="triangle" w="med" len="med"/>
          </a:ln>
        </p:spPr>
      </p:cxnSp>
      <p:cxnSp>
        <p:nvCxnSpPr>
          <p:cNvPr id="27657" name="AutoShape 9"/>
          <p:cNvCxnSpPr>
            <a:cxnSpLocks noChangeShapeType="1"/>
            <a:stCxn id="27733" idx="5"/>
            <a:endCxn id="27695" idx="2"/>
          </p:cNvCxnSpPr>
          <p:nvPr/>
        </p:nvCxnSpPr>
        <p:spPr bwMode="auto">
          <a:xfrm>
            <a:off x="6943725" y="2305050"/>
            <a:ext cx="1109663" cy="1095375"/>
          </a:xfrm>
          <a:prstGeom prst="straightConnector1">
            <a:avLst/>
          </a:prstGeom>
          <a:noFill/>
          <a:ln w="38100">
            <a:pattFill prst="smCheck">
              <a:fgClr>
                <a:srgbClr val="E47200"/>
              </a:fgClr>
              <a:bgClr>
                <a:srgbClr val="FFFFFF"/>
              </a:bgClr>
            </a:pattFill>
            <a:round/>
            <a:headEnd/>
            <a:tailEnd type="triangle" w="med" len="med"/>
          </a:ln>
        </p:spPr>
      </p:cxnSp>
      <p:cxnSp>
        <p:nvCxnSpPr>
          <p:cNvPr id="27658" name="AutoShape 10"/>
          <p:cNvCxnSpPr>
            <a:cxnSpLocks noChangeShapeType="1"/>
            <a:stCxn id="27677" idx="6"/>
            <a:endCxn id="27695" idx="2"/>
          </p:cNvCxnSpPr>
          <p:nvPr/>
        </p:nvCxnSpPr>
        <p:spPr bwMode="auto">
          <a:xfrm flipV="1">
            <a:off x="6562725" y="3400425"/>
            <a:ext cx="1490663" cy="419100"/>
          </a:xfrm>
          <a:prstGeom prst="straightConnector1">
            <a:avLst/>
          </a:prstGeom>
          <a:noFill/>
          <a:ln w="38100">
            <a:pattFill prst="smCheck">
              <a:fgClr>
                <a:srgbClr val="E47200"/>
              </a:fgClr>
              <a:bgClr>
                <a:srgbClr val="FFFFFF"/>
              </a:bgClr>
            </a:pattFill>
            <a:round/>
            <a:headEnd/>
            <a:tailEnd type="triangle" w="med" len="med"/>
          </a:ln>
        </p:spPr>
      </p:cxnSp>
      <p:cxnSp>
        <p:nvCxnSpPr>
          <p:cNvPr id="27659" name="AutoShape 11"/>
          <p:cNvCxnSpPr>
            <a:cxnSpLocks noChangeShapeType="1"/>
            <a:stCxn id="27736" idx="7"/>
            <a:endCxn id="27695" idx="2"/>
          </p:cNvCxnSpPr>
          <p:nvPr/>
        </p:nvCxnSpPr>
        <p:spPr bwMode="auto">
          <a:xfrm flipV="1">
            <a:off x="6943725" y="3400425"/>
            <a:ext cx="1109663" cy="1219200"/>
          </a:xfrm>
          <a:prstGeom prst="straightConnector1">
            <a:avLst/>
          </a:prstGeom>
          <a:noFill/>
          <a:ln w="38100">
            <a:pattFill prst="smCheck">
              <a:fgClr>
                <a:srgbClr val="E47200"/>
              </a:fgClr>
              <a:bgClr>
                <a:srgbClr val="FFFFFF"/>
              </a:bgClr>
            </a:pattFill>
            <a:round/>
            <a:headEnd/>
            <a:tailEnd type="triangle" w="med" len="med"/>
          </a:ln>
        </p:spPr>
      </p:cxnSp>
      <p:cxnSp>
        <p:nvCxnSpPr>
          <p:cNvPr id="27660" name="AutoShape 12"/>
          <p:cNvCxnSpPr>
            <a:cxnSpLocks noChangeShapeType="1"/>
            <a:stCxn id="27737" idx="7"/>
            <a:endCxn id="27695" idx="2"/>
          </p:cNvCxnSpPr>
          <p:nvPr/>
        </p:nvCxnSpPr>
        <p:spPr bwMode="auto">
          <a:xfrm flipV="1">
            <a:off x="6943725" y="3400425"/>
            <a:ext cx="1109663" cy="1876425"/>
          </a:xfrm>
          <a:prstGeom prst="straightConnector1">
            <a:avLst/>
          </a:prstGeom>
          <a:noFill/>
          <a:ln w="38100">
            <a:pattFill prst="smCheck">
              <a:fgClr>
                <a:srgbClr val="E47200"/>
              </a:fgClr>
              <a:bgClr>
                <a:srgbClr val="FFFFFF"/>
              </a:bgClr>
            </a:pattFill>
            <a:round/>
            <a:headEnd/>
            <a:tailEnd type="triangle" w="med" len="med"/>
          </a:ln>
        </p:spPr>
      </p:cxnSp>
      <p:cxnSp>
        <p:nvCxnSpPr>
          <p:cNvPr id="27661" name="AutoShape 13"/>
          <p:cNvCxnSpPr>
            <a:cxnSpLocks noChangeShapeType="1"/>
            <a:stCxn id="27738" idx="7"/>
            <a:endCxn id="27695" idx="2"/>
          </p:cNvCxnSpPr>
          <p:nvPr/>
        </p:nvCxnSpPr>
        <p:spPr bwMode="auto">
          <a:xfrm flipV="1">
            <a:off x="6943725" y="3400425"/>
            <a:ext cx="1109663" cy="2695575"/>
          </a:xfrm>
          <a:prstGeom prst="straightConnector1">
            <a:avLst/>
          </a:prstGeom>
          <a:noFill/>
          <a:ln w="38100">
            <a:pattFill prst="smCheck">
              <a:fgClr>
                <a:srgbClr val="E47200"/>
              </a:fgClr>
              <a:bgClr>
                <a:srgbClr val="FFFFFF"/>
              </a:bgClr>
            </a:pattFill>
            <a:round/>
            <a:headEnd/>
            <a:tailEnd type="triangle" w="med" len="med"/>
          </a:ln>
        </p:spPr>
      </p:cxnSp>
      <p:cxnSp>
        <p:nvCxnSpPr>
          <p:cNvPr id="27662" name="AutoShape 14"/>
          <p:cNvCxnSpPr>
            <a:cxnSpLocks noChangeShapeType="1"/>
            <a:stCxn id="27729" idx="6"/>
            <a:endCxn id="27695" idx="2"/>
          </p:cNvCxnSpPr>
          <p:nvPr/>
        </p:nvCxnSpPr>
        <p:spPr bwMode="auto">
          <a:xfrm>
            <a:off x="4929188" y="2633663"/>
            <a:ext cx="3124200" cy="766762"/>
          </a:xfrm>
          <a:prstGeom prst="straightConnector1">
            <a:avLst/>
          </a:prstGeom>
          <a:noFill/>
          <a:ln w="38100">
            <a:pattFill prst="smCheck">
              <a:fgClr>
                <a:srgbClr val="E47200"/>
              </a:fgClr>
              <a:bgClr>
                <a:srgbClr val="FFFFFF"/>
              </a:bgClr>
            </a:pattFill>
            <a:round/>
            <a:headEnd/>
            <a:tailEnd type="triangle" w="med" len="med"/>
          </a:ln>
        </p:spPr>
      </p:cxnSp>
      <p:cxnSp>
        <p:nvCxnSpPr>
          <p:cNvPr id="27663" name="AutoShape 15"/>
          <p:cNvCxnSpPr>
            <a:cxnSpLocks noChangeShapeType="1"/>
            <a:stCxn id="27730" idx="6"/>
            <a:endCxn id="27695" idx="2"/>
          </p:cNvCxnSpPr>
          <p:nvPr/>
        </p:nvCxnSpPr>
        <p:spPr bwMode="auto">
          <a:xfrm flipV="1">
            <a:off x="4929188" y="3400425"/>
            <a:ext cx="3124200" cy="2366963"/>
          </a:xfrm>
          <a:prstGeom prst="straightConnector1">
            <a:avLst/>
          </a:prstGeom>
          <a:noFill/>
          <a:ln w="38100">
            <a:pattFill prst="smCheck">
              <a:fgClr>
                <a:srgbClr val="E47200"/>
              </a:fgClr>
              <a:bgClr>
                <a:srgbClr val="FFFFFF"/>
              </a:bgClr>
            </a:pattFill>
            <a:round/>
            <a:headEnd/>
            <a:tailEnd type="triangle" w="med" len="med"/>
          </a:ln>
        </p:spPr>
      </p:cxnSp>
      <p:cxnSp>
        <p:nvCxnSpPr>
          <p:cNvPr id="27664" name="AutoShape 16"/>
          <p:cNvCxnSpPr>
            <a:cxnSpLocks noChangeShapeType="1"/>
            <a:stCxn id="27728" idx="6"/>
            <a:endCxn id="27695" idx="2"/>
          </p:cNvCxnSpPr>
          <p:nvPr/>
        </p:nvCxnSpPr>
        <p:spPr bwMode="auto">
          <a:xfrm flipV="1">
            <a:off x="3238500" y="3400425"/>
            <a:ext cx="4814888" cy="1509713"/>
          </a:xfrm>
          <a:prstGeom prst="straightConnector1">
            <a:avLst/>
          </a:prstGeom>
          <a:noFill/>
          <a:ln w="38100">
            <a:pattFill prst="smCheck">
              <a:fgClr>
                <a:srgbClr val="E47200"/>
              </a:fgClr>
              <a:bgClr>
                <a:srgbClr val="FFFFFF"/>
              </a:bgClr>
            </a:pattFill>
            <a:round/>
            <a:headEnd/>
            <a:tailEnd type="triangle" w="med" len="med"/>
          </a:ln>
        </p:spPr>
      </p:cxnSp>
      <p:cxnSp>
        <p:nvCxnSpPr>
          <p:cNvPr id="27665" name="AutoShape 17"/>
          <p:cNvCxnSpPr>
            <a:cxnSpLocks noChangeShapeType="1"/>
            <a:endCxn id="27695" idx="2"/>
          </p:cNvCxnSpPr>
          <p:nvPr/>
        </p:nvCxnSpPr>
        <p:spPr bwMode="auto">
          <a:xfrm>
            <a:off x="3238500" y="1928813"/>
            <a:ext cx="4814888" cy="1471612"/>
          </a:xfrm>
          <a:prstGeom prst="straightConnector1">
            <a:avLst/>
          </a:prstGeom>
          <a:noFill/>
          <a:ln w="38100">
            <a:pattFill prst="smCheck">
              <a:fgClr>
                <a:srgbClr val="E47200"/>
              </a:fgClr>
              <a:bgClr>
                <a:srgbClr val="FFFFFF"/>
              </a:bgClr>
            </a:pattFill>
            <a:round/>
            <a:headEnd/>
            <a:tailEnd type="triangle" w="med" len="med"/>
          </a:ln>
        </p:spPr>
      </p:cxnSp>
      <p:cxnSp>
        <p:nvCxnSpPr>
          <p:cNvPr id="27666" name="AutoShape 18"/>
          <p:cNvCxnSpPr>
            <a:cxnSpLocks noChangeShapeType="1"/>
            <a:endCxn id="27695" idx="2"/>
          </p:cNvCxnSpPr>
          <p:nvPr/>
        </p:nvCxnSpPr>
        <p:spPr bwMode="auto">
          <a:xfrm>
            <a:off x="4929188" y="1223963"/>
            <a:ext cx="3124200" cy="2176462"/>
          </a:xfrm>
          <a:prstGeom prst="straightConnector1">
            <a:avLst/>
          </a:prstGeom>
          <a:noFill/>
          <a:ln w="38100">
            <a:pattFill prst="smCheck">
              <a:fgClr>
                <a:srgbClr val="E47200"/>
              </a:fgClr>
              <a:bgClr>
                <a:srgbClr val="FFFFFF"/>
              </a:bgClr>
            </a:pattFill>
            <a:round/>
            <a:headEnd/>
            <a:tailEnd type="triangle" w="med" len="med"/>
          </a:ln>
        </p:spPr>
      </p:cxnSp>
      <p:sp>
        <p:nvSpPr>
          <p:cNvPr id="27667" name="Oval 19"/>
          <p:cNvSpPr>
            <a:spLocks noChangeArrowheads="1"/>
          </p:cNvSpPr>
          <p:nvPr/>
        </p:nvSpPr>
        <p:spPr bwMode="auto">
          <a:xfrm>
            <a:off x="2085975" y="1717675"/>
            <a:ext cx="747713" cy="411163"/>
          </a:xfrm>
          <a:prstGeom prst="ellipse">
            <a:avLst/>
          </a:prstGeom>
          <a:gradFill rotWithShape="1">
            <a:gsLst>
              <a:gs pos="0">
                <a:srgbClr val="FFFFFF"/>
              </a:gs>
              <a:gs pos="100000">
                <a:srgbClr val="00B686"/>
              </a:gs>
            </a:gsLst>
            <a:path path="shape">
              <a:fillToRect l="50000" t="50000" r="50000" b="50000"/>
            </a:path>
          </a:gradFill>
          <a:ln w="28575">
            <a:solidFill>
              <a:srgbClr val="00B686"/>
            </a:solidFill>
            <a:round/>
            <a:headEnd/>
            <a:tailEnd/>
          </a:ln>
        </p:spPr>
        <p:txBody>
          <a:bodyPr wrap="none" anchor="ctr"/>
          <a:lstStyle/>
          <a:p>
            <a:pPr eaLnBrk="1" hangingPunct="1">
              <a:spcBef>
                <a:spcPct val="0"/>
              </a:spcBef>
              <a:buFontTx/>
              <a:buNone/>
            </a:pPr>
            <a:r>
              <a:rPr lang="en-US">
                <a:latin typeface="Arial" charset="0"/>
              </a:rPr>
              <a:t>sing</a:t>
            </a:r>
          </a:p>
        </p:txBody>
      </p:sp>
      <p:sp>
        <p:nvSpPr>
          <p:cNvPr id="27668" name="Oval 20"/>
          <p:cNvSpPr>
            <a:spLocks noChangeArrowheads="1"/>
          </p:cNvSpPr>
          <p:nvPr/>
        </p:nvSpPr>
        <p:spPr bwMode="auto">
          <a:xfrm>
            <a:off x="2085975" y="4708525"/>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27669" name="Oval 21"/>
          <p:cNvSpPr>
            <a:spLocks noChangeArrowheads="1"/>
          </p:cNvSpPr>
          <p:nvPr/>
        </p:nvSpPr>
        <p:spPr bwMode="auto">
          <a:xfrm>
            <a:off x="3781425" y="1022350"/>
            <a:ext cx="747713" cy="411163"/>
          </a:xfrm>
          <a:prstGeom prst="ellipse">
            <a:avLst/>
          </a:prstGeom>
          <a:gradFill rotWithShape="1">
            <a:gsLst>
              <a:gs pos="0">
                <a:srgbClr val="FFFFFF"/>
              </a:gs>
              <a:gs pos="100000">
                <a:srgbClr val="00B686"/>
              </a:gs>
            </a:gsLst>
            <a:path path="shape">
              <a:fillToRect l="50000" t="50000" r="50000" b="50000"/>
            </a:path>
          </a:gradFill>
          <a:ln w="28575">
            <a:solidFill>
              <a:srgbClr val="00B686"/>
            </a:solidFill>
            <a:round/>
            <a:headEnd/>
            <a:tailEnd/>
          </a:ln>
        </p:spPr>
        <p:txBody>
          <a:bodyPr wrap="none" anchor="ctr"/>
          <a:lstStyle/>
          <a:p>
            <a:pPr eaLnBrk="1" hangingPunct="1">
              <a:spcBef>
                <a:spcPct val="0"/>
              </a:spcBef>
              <a:buFontTx/>
              <a:buNone/>
            </a:pPr>
            <a:r>
              <a:rPr lang="en-US">
                <a:latin typeface="Arial" charset="0"/>
              </a:rPr>
              <a:t>sing</a:t>
            </a:r>
          </a:p>
        </p:txBody>
      </p:sp>
      <p:sp>
        <p:nvSpPr>
          <p:cNvPr id="27670" name="Oval 22"/>
          <p:cNvSpPr>
            <a:spLocks noChangeArrowheads="1"/>
          </p:cNvSpPr>
          <p:nvPr/>
        </p:nvSpPr>
        <p:spPr bwMode="auto">
          <a:xfrm>
            <a:off x="3781425" y="2422525"/>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27671" name="Oval 23"/>
          <p:cNvSpPr>
            <a:spLocks noChangeArrowheads="1"/>
          </p:cNvSpPr>
          <p:nvPr/>
        </p:nvSpPr>
        <p:spPr bwMode="auto">
          <a:xfrm>
            <a:off x="3781425" y="4051300"/>
            <a:ext cx="747713" cy="411163"/>
          </a:xfrm>
          <a:prstGeom prst="ellipse">
            <a:avLst/>
          </a:prstGeom>
          <a:gradFill rotWithShape="1">
            <a:gsLst>
              <a:gs pos="0">
                <a:srgbClr val="FFFFFF"/>
              </a:gs>
              <a:gs pos="100000">
                <a:srgbClr val="00B686"/>
              </a:gs>
            </a:gsLst>
            <a:path path="shape">
              <a:fillToRect l="50000" t="50000" r="50000" b="50000"/>
            </a:path>
          </a:gradFill>
          <a:ln w="28575">
            <a:solidFill>
              <a:srgbClr val="00B686"/>
            </a:solidFill>
            <a:round/>
            <a:headEnd/>
            <a:tailEnd/>
          </a:ln>
        </p:spPr>
        <p:txBody>
          <a:bodyPr wrap="none" anchor="ctr"/>
          <a:lstStyle/>
          <a:p>
            <a:pPr eaLnBrk="1" hangingPunct="1">
              <a:spcBef>
                <a:spcPct val="0"/>
              </a:spcBef>
              <a:buFontTx/>
              <a:buNone/>
            </a:pPr>
            <a:r>
              <a:rPr lang="en-US">
                <a:latin typeface="Arial" charset="0"/>
              </a:rPr>
              <a:t>sing</a:t>
            </a:r>
          </a:p>
        </p:txBody>
      </p:sp>
      <p:sp>
        <p:nvSpPr>
          <p:cNvPr id="27672" name="Oval 24"/>
          <p:cNvSpPr>
            <a:spLocks noChangeArrowheads="1"/>
          </p:cNvSpPr>
          <p:nvPr/>
        </p:nvSpPr>
        <p:spPr bwMode="auto">
          <a:xfrm>
            <a:off x="3781425" y="5556250"/>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27673" name="Oval 25"/>
          <p:cNvSpPr>
            <a:spLocks noChangeArrowheads="1"/>
          </p:cNvSpPr>
          <p:nvPr/>
        </p:nvSpPr>
        <p:spPr bwMode="auto">
          <a:xfrm>
            <a:off x="5800725" y="6127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7674" name="Oval 26"/>
          <p:cNvSpPr>
            <a:spLocks noChangeArrowheads="1"/>
          </p:cNvSpPr>
          <p:nvPr/>
        </p:nvSpPr>
        <p:spPr bwMode="auto">
          <a:xfrm>
            <a:off x="5800725" y="1365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7675" name="Oval 27"/>
          <p:cNvSpPr>
            <a:spLocks noChangeArrowheads="1"/>
          </p:cNvSpPr>
          <p:nvPr/>
        </p:nvSpPr>
        <p:spPr bwMode="auto">
          <a:xfrm>
            <a:off x="5800725" y="20224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7676" name="Oval 28"/>
          <p:cNvSpPr>
            <a:spLocks noChangeArrowheads="1"/>
          </p:cNvSpPr>
          <p:nvPr/>
        </p:nvSpPr>
        <p:spPr bwMode="auto">
          <a:xfrm>
            <a:off x="5800725" y="28321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7677" name="Oval 29"/>
          <p:cNvSpPr>
            <a:spLocks noChangeArrowheads="1"/>
          </p:cNvSpPr>
          <p:nvPr/>
        </p:nvSpPr>
        <p:spPr bwMode="auto">
          <a:xfrm>
            <a:off x="5800725" y="36131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7678" name="Oval 30"/>
          <p:cNvSpPr>
            <a:spLocks noChangeArrowheads="1"/>
          </p:cNvSpPr>
          <p:nvPr/>
        </p:nvSpPr>
        <p:spPr bwMode="auto">
          <a:xfrm>
            <a:off x="5800725" y="44894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7679" name="Oval 31"/>
          <p:cNvSpPr>
            <a:spLocks noChangeArrowheads="1"/>
          </p:cNvSpPr>
          <p:nvPr/>
        </p:nvSpPr>
        <p:spPr bwMode="auto">
          <a:xfrm>
            <a:off x="5800725" y="5146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7680" name="Oval 32"/>
          <p:cNvSpPr>
            <a:spLocks noChangeArrowheads="1"/>
          </p:cNvSpPr>
          <p:nvPr/>
        </p:nvSpPr>
        <p:spPr bwMode="auto">
          <a:xfrm>
            <a:off x="5800725" y="59658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27681" name="AutoShape 33"/>
          <p:cNvCxnSpPr>
            <a:cxnSpLocks noChangeShapeType="1"/>
            <a:stCxn id="27727" idx="7"/>
            <a:endCxn id="27667" idx="3"/>
          </p:cNvCxnSpPr>
          <p:nvPr/>
        </p:nvCxnSpPr>
        <p:spPr bwMode="auto">
          <a:xfrm flipV="1">
            <a:off x="1376363" y="2082800"/>
            <a:ext cx="819150" cy="1250950"/>
          </a:xfrm>
          <a:prstGeom prst="straightConnector1">
            <a:avLst/>
          </a:prstGeom>
          <a:noFill/>
          <a:ln w="19050">
            <a:solidFill>
              <a:schemeClr val="tx1"/>
            </a:solidFill>
            <a:round/>
            <a:headEnd/>
            <a:tailEnd type="triangle" w="med" len="med"/>
          </a:ln>
        </p:spPr>
      </p:cxnSp>
      <p:cxnSp>
        <p:nvCxnSpPr>
          <p:cNvPr id="27682" name="AutoShape 34"/>
          <p:cNvCxnSpPr>
            <a:cxnSpLocks noChangeShapeType="1"/>
            <a:stCxn id="27727" idx="5"/>
            <a:endCxn id="27668" idx="1"/>
          </p:cNvCxnSpPr>
          <p:nvPr/>
        </p:nvCxnSpPr>
        <p:spPr bwMode="auto">
          <a:xfrm>
            <a:off x="1376363" y="3476625"/>
            <a:ext cx="819150" cy="1292225"/>
          </a:xfrm>
          <a:prstGeom prst="straightConnector1">
            <a:avLst/>
          </a:prstGeom>
          <a:noFill/>
          <a:ln w="19050">
            <a:solidFill>
              <a:schemeClr val="tx1"/>
            </a:solidFill>
            <a:round/>
            <a:headEnd/>
            <a:tailEnd type="triangle" w="med" len="med"/>
          </a:ln>
        </p:spPr>
      </p:cxnSp>
      <p:cxnSp>
        <p:nvCxnSpPr>
          <p:cNvPr id="27683" name="AutoShape 35"/>
          <p:cNvCxnSpPr>
            <a:cxnSpLocks noChangeShapeType="1"/>
            <a:stCxn id="27650" idx="7"/>
            <a:endCxn id="27669" idx="2"/>
          </p:cNvCxnSpPr>
          <p:nvPr/>
        </p:nvCxnSpPr>
        <p:spPr bwMode="auto">
          <a:xfrm flipV="1">
            <a:off x="3209925" y="1228725"/>
            <a:ext cx="557213" cy="628650"/>
          </a:xfrm>
          <a:prstGeom prst="straightConnector1">
            <a:avLst/>
          </a:prstGeom>
          <a:noFill/>
          <a:ln w="19050">
            <a:solidFill>
              <a:schemeClr val="tx1"/>
            </a:solidFill>
            <a:round/>
            <a:headEnd/>
            <a:tailEnd type="triangle" w="med" len="med"/>
          </a:ln>
        </p:spPr>
      </p:cxnSp>
      <p:cxnSp>
        <p:nvCxnSpPr>
          <p:cNvPr id="27684" name="AutoShape 36"/>
          <p:cNvCxnSpPr>
            <a:cxnSpLocks noChangeShapeType="1"/>
            <a:stCxn id="27650" idx="5"/>
            <a:endCxn id="27670" idx="2"/>
          </p:cNvCxnSpPr>
          <p:nvPr/>
        </p:nvCxnSpPr>
        <p:spPr bwMode="auto">
          <a:xfrm>
            <a:off x="3209925" y="2000250"/>
            <a:ext cx="571500" cy="628650"/>
          </a:xfrm>
          <a:prstGeom prst="straightConnector1">
            <a:avLst/>
          </a:prstGeom>
          <a:noFill/>
          <a:ln w="19050">
            <a:solidFill>
              <a:schemeClr val="tx1"/>
            </a:solidFill>
            <a:round/>
            <a:headEnd/>
            <a:tailEnd type="triangle" w="med" len="med"/>
          </a:ln>
        </p:spPr>
      </p:cxnSp>
      <p:cxnSp>
        <p:nvCxnSpPr>
          <p:cNvPr id="27685" name="AutoShape 37"/>
          <p:cNvCxnSpPr>
            <a:cxnSpLocks noChangeShapeType="1"/>
            <a:stCxn id="27728" idx="7"/>
            <a:endCxn id="27671" idx="2"/>
          </p:cNvCxnSpPr>
          <p:nvPr/>
        </p:nvCxnSpPr>
        <p:spPr bwMode="auto">
          <a:xfrm flipV="1">
            <a:off x="3209925" y="4257675"/>
            <a:ext cx="557213" cy="581025"/>
          </a:xfrm>
          <a:prstGeom prst="straightConnector1">
            <a:avLst/>
          </a:prstGeom>
          <a:noFill/>
          <a:ln w="19050">
            <a:solidFill>
              <a:schemeClr val="tx1"/>
            </a:solidFill>
            <a:round/>
            <a:headEnd/>
            <a:tailEnd type="triangle" w="med" len="med"/>
          </a:ln>
        </p:spPr>
      </p:cxnSp>
      <p:cxnSp>
        <p:nvCxnSpPr>
          <p:cNvPr id="27686" name="AutoShape 38"/>
          <p:cNvCxnSpPr>
            <a:cxnSpLocks noChangeShapeType="1"/>
            <a:stCxn id="27728" idx="5"/>
            <a:endCxn id="27672" idx="2"/>
          </p:cNvCxnSpPr>
          <p:nvPr/>
        </p:nvCxnSpPr>
        <p:spPr bwMode="auto">
          <a:xfrm>
            <a:off x="3209925" y="4981575"/>
            <a:ext cx="571500" cy="781050"/>
          </a:xfrm>
          <a:prstGeom prst="straightConnector1">
            <a:avLst/>
          </a:prstGeom>
          <a:noFill/>
          <a:ln w="19050">
            <a:solidFill>
              <a:schemeClr val="tx1"/>
            </a:solidFill>
            <a:round/>
            <a:headEnd/>
            <a:tailEnd type="triangle" w="med" len="med"/>
          </a:ln>
        </p:spPr>
      </p:cxnSp>
      <p:cxnSp>
        <p:nvCxnSpPr>
          <p:cNvPr id="27687" name="AutoShape 39"/>
          <p:cNvCxnSpPr>
            <a:cxnSpLocks noChangeShapeType="1"/>
            <a:stCxn id="27651" idx="7"/>
            <a:endCxn id="27673" idx="2"/>
          </p:cNvCxnSpPr>
          <p:nvPr/>
        </p:nvCxnSpPr>
        <p:spPr bwMode="auto">
          <a:xfrm flipV="1">
            <a:off x="4899025" y="819150"/>
            <a:ext cx="887413" cy="333375"/>
          </a:xfrm>
          <a:prstGeom prst="straightConnector1">
            <a:avLst/>
          </a:prstGeom>
          <a:noFill/>
          <a:ln w="19050">
            <a:solidFill>
              <a:schemeClr val="tx1"/>
            </a:solidFill>
            <a:round/>
            <a:headEnd/>
            <a:tailEnd type="triangle" w="med" len="med"/>
          </a:ln>
        </p:spPr>
      </p:cxnSp>
      <p:cxnSp>
        <p:nvCxnSpPr>
          <p:cNvPr id="27688" name="AutoShape 40"/>
          <p:cNvCxnSpPr>
            <a:cxnSpLocks noChangeShapeType="1"/>
            <a:stCxn id="27651" idx="5"/>
            <a:endCxn id="27674" idx="2"/>
          </p:cNvCxnSpPr>
          <p:nvPr/>
        </p:nvCxnSpPr>
        <p:spPr bwMode="auto">
          <a:xfrm>
            <a:off x="4899025" y="1295400"/>
            <a:ext cx="887413" cy="276225"/>
          </a:xfrm>
          <a:prstGeom prst="straightConnector1">
            <a:avLst/>
          </a:prstGeom>
          <a:noFill/>
          <a:ln w="19050">
            <a:solidFill>
              <a:schemeClr val="tx1"/>
            </a:solidFill>
            <a:round/>
            <a:headEnd/>
            <a:tailEnd type="triangle" w="med" len="med"/>
          </a:ln>
        </p:spPr>
      </p:cxnSp>
      <p:cxnSp>
        <p:nvCxnSpPr>
          <p:cNvPr id="27689" name="AutoShape 41"/>
          <p:cNvCxnSpPr>
            <a:cxnSpLocks noChangeShapeType="1"/>
            <a:stCxn id="27729" idx="7"/>
            <a:endCxn id="27675" idx="2"/>
          </p:cNvCxnSpPr>
          <p:nvPr/>
        </p:nvCxnSpPr>
        <p:spPr bwMode="auto">
          <a:xfrm flipV="1">
            <a:off x="4900613" y="2228850"/>
            <a:ext cx="885825" cy="333375"/>
          </a:xfrm>
          <a:prstGeom prst="straightConnector1">
            <a:avLst/>
          </a:prstGeom>
          <a:noFill/>
          <a:ln w="19050">
            <a:solidFill>
              <a:schemeClr val="tx1"/>
            </a:solidFill>
            <a:round/>
            <a:headEnd/>
            <a:tailEnd type="triangle" w="med" len="med"/>
          </a:ln>
        </p:spPr>
      </p:cxnSp>
      <p:cxnSp>
        <p:nvCxnSpPr>
          <p:cNvPr id="27690" name="AutoShape 42"/>
          <p:cNvCxnSpPr>
            <a:cxnSpLocks noChangeShapeType="1"/>
            <a:stCxn id="27729" idx="5"/>
            <a:endCxn id="27676" idx="2"/>
          </p:cNvCxnSpPr>
          <p:nvPr/>
        </p:nvCxnSpPr>
        <p:spPr bwMode="auto">
          <a:xfrm>
            <a:off x="4900613" y="2705100"/>
            <a:ext cx="885825" cy="333375"/>
          </a:xfrm>
          <a:prstGeom prst="straightConnector1">
            <a:avLst/>
          </a:prstGeom>
          <a:noFill/>
          <a:ln w="19050">
            <a:solidFill>
              <a:schemeClr val="tx1"/>
            </a:solidFill>
            <a:round/>
            <a:headEnd/>
            <a:tailEnd type="triangle" w="med" len="med"/>
          </a:ln>
        </p:spPr>
      </p:cxnSp>
      <p:cxnSp>
        <p:nvCxnSpPr>
          <p:cNvPr id="27691" name="AutoShape 43"/>
          <p:cNvCxnSpPr>
            <a:cxnSpLocks noChangeShapeType="1"/>
            <a:stCxn id="27652" idx="7"/>
            <a:endCxn id="27677" idx="2"/>
          </p:cNvCxnSpPr>
          <p:nvPr/>
        </p:nvCxnSpPr>
        <p:spPr bwMode="auto">
          <a:xfrm flipV="1">
            <a:off x="4899025" y="3819525"/>
            <a:ext cx="887413" cy="361950"/>
          </a:xfrm>
          <a:prstGeom prst="straightConnector1">
            <a:avLst/>
          </a:prstGeom>
          <a:noFill/>
          <a:ln w="19050">
            <a:solidFill>
              <a:schemeClr val="tx1"/>
            </a:solidFill>
            <a:round/>
            <a:headEnd/>
            <a:tailEnd type="triangle" w="med" len="med"/>
          </a:ln>
        </p:spPr>
      </p:cxnSp>
      <p:cxnSp>
        <p:nvCxnSpPr>
          <p:cNvPr id="27692" name="AutoShape 44"/>
          <p:cNvCxnSpPr>
            <a:cxnSpLocks noChangeShapeType="1"/>
            <a:stCxn id="27652" idx="5"/>
            <a:endCxn id="27678" idx="2"/>
          </p:cNvCxnSpPr>
          <p:nvPr/>
        </p:nvCxnSpPr>
        <p:spPr bwMode="auto">
          <a:xfrm>
            <a:off x="4899025" y="4324350"/>
            <a:ext cx="887413" cy="371475"/>
          </a:xfrm>
          <a:prstGeom prst="straightConnector1">
            <a:avLst/>
          </a:prstGeom>
          <a:noFill/>
          <a:ln w="19050">
            <a:solidFill>
              <a:schemeClr val="tx1"/>
            </a:solidFill>
            <a:round/>
            <a:headEnd/>
            <a:tailEnd type="triangle" w="med" len="med"/>
          </a:ln>
        </p:spPr>
      </p:cxnSp>
      <p:cxnSp>
        <p:nvCxnSpPr>
          <p:cNvPr id="27693" name="AutoShape 45"/>
          <p:cNvCxnSpPr>
            <a:cxnSpLocks noChangeShapeType="1"/>
            <a:stCxn id="27730" idx="7"/>
            <a:endCxn id="27679" idx="2"/>
          </p:cNvCxnSpPr>
          <p:nvPr/>
        </p:nvCxnSpPr>
        <p:spPr bwMode="auto">
          <a:xfrm flipV="1">
            <a:off x="4900613" y="5353050"/>
            <a:ext cx="885825" cy="342900"/>
          </a:xfrm>
          <a:prstGeom prst="straightConnector1">
            <a:avLst/>
          </a:prstGeom>
          <a:noFill/>
          <a:ln w="19050">
            <a:solidFill>
              <a:schemeClr val="tx1"/>
            </a:solidFill>
            <a:round/>
            <a:headEnd/>
            <a:tailEnd type="triangle" w="med" len="med"/>
          </a:ln>
        </p:spPr>
      </p:cxnSp>
      <p:cxnSp>
        <p:nvCxnSpPr>
          <p:cNvPr id="27694" name="AutoShape 46"/>
          <p:cNvCxnSpPr>
            <a:cxnSpLocks noChangeShapeType="1"/>
            <a:stCxn id="27730" idx="5"/>
            <a:endCxn id="27680" idx="2"/>
          </p:cNvCxnSpPr>
          <p:nvPr/>
        </p:nvCxnSpPr>
        <p:spPr bwMode="auto">
          <a:xfrm>
            <a:off x="4900613" y="5838825"/>
            <a:ext cx="885825" cy="333375"/>
          </a:xfrm>
          <a:prstGeom prst="straightConnector1">
            <a:avLst/>
          </a:prstGeom>
          <a:noFill/>
          <a:ln w="19050">
            <a:solidFill>
              <a:schemeClr val="tx1"/>
            </a:solidFill>
            <a:round/>
            <a:headEnd/>
            <a:tailEnd type="triangle" w="med" len="med"/>
          </a:ln>
        </p:spPr>
      </p:cxnSp>
      <p:sp>
        <p:nvSpPr>
          <p:cNvPr id="27695" name="Oval 47"/>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7696" name="AutoShape 48"/>
          <p:cNvCxnSpPr>
            <a:cxnSpLocks noChangeShapeType="1"/>
            <a:stCxn id="27731" idx="6"/>
          </p:cNvCxnSpPr>
          <p:nvPr/>
        </p:nvCxnSpPr>
        <p:spPr bwMode="auto">
          <a:xfrm flipV="1">
            <a:off x="6972300" y="504825"/>
            <a:ext cx="409575" cy="309563"/>
          </a:xfrm>
          <a:prstGeom prst="straightConnector1">
            <a:avLst/>
          </a:prstGeom>
          <a:noFill/>
          <a:ln w="19050">
            <a:solidFill>
              <a:schemeClr val="tx1"/>
            </a:solidFill>
            <a:prstDash val="dash"/>
            <a:round/>
            <a:headEnd/>
            <a:tailEnd type="triangle" w="med" len="med"/>
          </a:ln>
        </p:spPr>
      </p:cxnSp>
      <p:cxnSp>
        <p:nvCxnSpPr>
          <p:cNvPr id="27697" name="AutoShape 49"/>
          <p:cNvCxnSpPr>
            <a:cxnSpLocks noChangeShapeType="1"/>
            <a:stCxn id="27732" idx="6"/>
          </p:cNvCxnSpPr>
          <p:nvPr/>
        </p:nvCxnSpPr>
        <p:spPr bwMode="auto">
          <a:xfrm flipV="1">
            <a:off x="6972300" y="1247775"/>
            <a:ext cx="428625" cy="319088"/>
          </a:xfrm>
          <a:prstGeom prst="straightConnector1">
            <a:avLst/>
          </a:prstGeom>
          <a:noFill/>
          <a:ln w="19050">
            <a:solidFill>
              <a:schemeClr val="tx1"/>
            </a:solidFill>
            <a:prstDash val="dash"/>
            <a:round/>
            <a:headEnd/>
            <a:tailEnd type="triangle" w="med" len="med"/>
          </a:ln>
        </p:spPr>
      </p:cxnSp>
      <p:cxnSp>
        <p:nvCxnSpPr>
          <p:cNvPr id="27698" name="AutoShape 50"/>
          <p:cNvCxnSpPr>
            <a:cxnSpLocks noChangeShapeType="1"/>
            <a:stCxn id="27733" idx="6"/>
          </p:cNvCxnSpPr>
          <p:nvPr/>
        </p:nvCxnSpPr>
        <p:spPr bwMode="auto">
          <a:xfrm flipV="1">
            <a:off x="6972300" y="1895475"/>
            <a:ext cx="428625" cy="338138"/>
          </a:xfrm>
          <a:prstGeom prst="straightConnector1">
            <a:avLst/>
          </a:prstGeom>
          <a:noFill/>
          <a:ln w="19050">
            <a:solidFill>
              <a:schemeClr val="tx1"/>
            </a:solidFill>
            <a:prstDash val="dash"/>
            <a:round/>
            <a:headEnd/>
            <a:tailEnd type="triangle" w="med" len="med"/>
          </a:ln>
        </p:spPr>
      </p:cxnSp>
      <p:cxnSp>
        <p:nvCxnSpPr>
          <p:cNvPr id="27699" name="AutoShape 51"/>
          <p:cNvCxnSpPr>
            <a:cxnSpLocks noChangeShapeType="1"/>
            <a:stCxn id="27734" idx="6"/>
          </p:cNvCxnSpPr>
          <p:nvPr/>
        </p:nvCxnSpPr>
        <p:spPr bwMode="auto">
          <a:xfrm flipV="1">
            <a:off x="6972300" y="2714625"/>
            <a:ext cx="409575" cy="319088"/>
          </a:xfrm>
          <a:prstGeom prst="straightConnector1">
            <a:avLst/>
          </a:prstGeom>
          <a:noFill/>
          <a:ln w="19050">
            <a:solidFill>
              <a:schemeClr val="tx1"/>
            </a:solidFill>
            <a:prstDash val="dash"/>
            <a:round/>
            <a:headEnd/>
            <a:tailEnd type="triangle" w="med" len="med"/>
          </a:ln>
        </p:spPr>
      </p:cxnSp>
      <p:cxnSp>
        <p:nvCxnSpPr>
          <p:cNvPr id="27700" name="AutoShape 52"/>
          <p:cNvCxnSpPr>
            <a:cxnSpLocks noChangeShapeType="1"/>
          </p:cNvCxnSpPr>
          <p:nvPr/>
        </p:nvCxnSpPr>
        <p:spPr bwMode="auto">
          <a:xfrm flipV="1">
            <a:off x="6962775" y="3486150"/>
            <a:ext cx="428625" cy="285750"/>
          </a:xfrm>
          <a:prstGeom prst="straightConnector1">
            <a:avLst/>
          </a:prstGeom>
          <a:noFill/>
          <a:ln w="19050">
            <a:solidFill>
              <a:schemeClr val="tx1"/>
            </a:solidFill>
            <a:prstDash val="dash"/>
            <a:round/>
            <a:headEnd/>
            <a:tailEnd type="triangle" w="med" len="med"/>
          </a:ln>
        </p:spPr>
      </p:cxnSp>
      <p:cxnSp>
        <p:nvCxnSpPr>
          <p:cNvPr id="27701" name="AutoShape 53"/>
          <p:cNvCxnSpPr>
            <a:cxnSpLocks noChangeShapeType="1"/>
            <a:stCxn id="27736" idx="6"/>
          </p:cNvCxnSpPr>
          <p:nvPr/>
        </p:nvCxnSpPr>
        <p:spPr bwMode="auto">
          <a:xfrm flipV="1">
            <a:off x="6972300" y="4352925"/>
            <a:ext cx="428625" cy="338138"/>
          </a:xfrm>
          <a:prstGeom prst="straightConnector1">
            <a:avLst/>
          </a:prstGeom>
          <a:noFill/>
          <a:ln w="19050">
            <a:solidFill>
              <a:schemeClr val="tx1"/>
            </a:solidFill>
            <a:prstDash val="dash"/>
            <a:round/>
            <a:headEnd/>
            <a:tailEnd type="triangle" w="med" len="med"/>
          </a:ln>
        </p:spPr>
      </p:cxnSp>
      <p:cxnSp>
        <p:nvCxnSpPr>
          <p:cNvPr id="27702" name="AutoShape 54"/>
          <p:cNvCxnSpPr>
            <a:cxnSpLocks noChangeShapeType="1"/>
          </p:cNvCxnSpPr>
          <p:nvPr/>
        </p:nvCxnSpPr>
        <p:spPr bwMode="auto">
          <a:xfrm flipV="1">
            <a:off x="6962775" y="5010150"/>
            <a:ext cx="428625" cy="266700"/>
          </a:xfrm>
          <a:prstGeom prst="straightConnector1">
            <a:avLst/>
          </a:prstGeom>
          <a:noFill/>
          <a:ln w="19050">
            <a:solidFill>
              <a:schemeClr val="tx1"/>
            </a:solidFill>
            <a:prstDash val="dash"/>
            <a:round/>
            <a:headEnd/>
            <a:tailEnd type="triangle" w="med" len="med"/>
          </a:ln>
        </p:spPr>
      </p:cxnSp>
      <p:cxnSp>
        <p:nvCxnSpPr>
          <p:cNvPr id="27703" name="AutoShape 55"/>
          <p:cNvCxnSpPr>
            <a:cxnSpLocks noChangeShapeType="1"/>
            <a:stCxn id="27738" idx="6"/>
          </p:cNvCxnSpPr>
          <p:nvPr/>
        </p:nvCxnSpPr>
        <p:spPr bwMode="auto">
          <a:xfrm flipV="1">
            <a:off x="6972300" y="5829300"/>
            <a:ext cx="428625" cy="338138"/>
          </a:xfrm>
          <a:prstGeom prst="straightConnector1">
            <a:avLst/>
          </a:prstGeom>
          <a:noFill/>
          <a:ln w="19050">
            <a:solidFill>
              <a:schemeClr val="tx1"/>
            </a:solidFill>
            <a:prstDash val="dash"/>
            <a:round/>
            <a:headEnd/>
            <a:tailEnd type="triangle" w="med" len="med"/>
          </a:ln>
        </p:spPr>
      </p:cxnSp>
      <p:cxnSp>
        <p:nvCxnSpPr>
          <p:cNvPr id="27704" name="AutoShape 56"/>
          <p:cNvCxnSpPr>
            <a:cxnSpLocks noChangeShapeType="1"/>
            <a:stCxn id="27731" idx="6"/>
          </p:cNvCxnSpPr>
          <p:nvPr/>
        </p:nvCxnSpPr>
        <p:spPr bwMode="auto">
          <a:xfrm>
            <a:off x="6972300" y="814388"/>
            <a:ext cx="381000" cy="195262"/>
          </a:xfrm>
          <a:prstGeom prst="straightConnector1">
            <a:avLst/>
          </a:prstGeom>
          <a:noFill/>
          <a:ln w="19050">
            <a:solidFill>
              <a:schemeClr val="tx1"/>
            </a:solidFill>
            <a:prstDash val="dash"/>
            <a:round/>
            <a:headEnd/>
            <a:tailEnd type="triangle" w="med" len="med"/>
          </a:ln>
        </p:spPr>
      </p:cxnSp>
      <p:cxnSp>
        <p:nvCxnSpPr>
          <p:cNvPr id="27705" name="AutoShape 57"/>
          <p:cNvCxnSpPr>
            <a:cxnSpLocks noChangeShapeType="1"/>
            <a:stCxn id="27732" idx="6"/>
          </p:cNvCxnSpPr>
          <p:nvPr/>
        </p:nvCxnSpPr>
        <p:spPr bwMode="auto">
          <a:xfrm>
            <a:off x="6972300" y="1566863"/>
            <a:ext cx="400050" cy="195262"/>
          </a:xfrm>
          <a:prstGeom prst="straightConnector1">
            <a:avLst/>
          </a:prstGeom>
          <a:noFill/>
          <a:ln w="19050">
            <a:solidFill>
              <a:schemeClr val="tx1"/>
            </a:solidFill>
            <a:prstDash val="dash"/>
            <a:round/>
            <a:headEnd/>
            <a:tailEnd type="triangle" w="med" len="med"/>
          </a:ln>
        </p:spPr>
      </p:cxnSp>
      <p:cxnSp>
        <p:nvCxnSpPr>
          <p:cNvPr id="27706" name="AutoShape 58"/>
          <p:cNvCxnSpPr>
            <a:cxnSpLocks noChangeShapeType="1"/>
            <a:stCxn id="27733" idx="6"/>
          </p:cNvCxnSpPr>
          <p:nvPr/>
        </p:nvCxnSpPr>
        <p:spPr bwMode="auto">
          <a:xfrm>
            <a:off x="6972300" y="2233613"/>
            <a:ext cx="400050" cy="185737"/>
          </a:xfrm>
          <a:prstGeom prst="straightConnector1">
            <a:avLst/>
          </a:prstGeom>
          <a:noFill/>
          <a:ln w="19050">
            <a:solidFill>
              <a:schemeClr val="tx1"/>
            </a:solidFill>
            <a:prstDash val="dash"/>
            <a:round/>
            <a:headEnd/>
            <a:tailEnd type="triangle" w="med" len="med"/>
          </a:ln>
        </p:spPr>
      </p:cxnSp>
      <p:cxnSp>
        <p:nvCxnSpPr>
          <p:cNvPr id="27707" name="AutoShape 59"/>
          <p:cNvCxnSpPr>
            <a:cxnSpLocks noChangeShapeType="1"/>
            <a:stCxn id="27734" idx="6"/>
          </p:cNvCxnSpPr>
          <p:nvPr/>
        </p:nvCxnSpPr>
        <p:spPr bwMode="auto">
          <a:xfrm>
            <a:off x="6972300" y="3033713"/>
            <a:ext cx="381000" cy="195262"/>
          </a:xfrm>
          <a:prstGeom prst="straightConnector1">
            <a:avLst/>
          </a:prstGeom>
          <a:noFill/>
          <a:ln w="19050">
            <a:solidFill>
              <a:schemeClr val="tx1"/>
            </a:solidFill>
            <a:prstDash val="dash"/>
            <a:round/>
            <a:headEnd/>
            <a:tailEnd type="triangle" w="med" len="med"/>
          </a:ln>
        </p:spPr>
      </p:cxnSp>
      <p:cxnSp>
        <p:nvCxnSpPr>
          <p:cNvPr id="27708" name="AutoShape 60"/>
          <p:cNvCxnSpPr>
            <a:cxnSpLocks noChangeShapeType="1"/>
            <a:stCxn id="27735" idx="6"/>
          </p:cNvCxnSpPr>
          <p:nvPr/>
        </p:nvCxnSpPr>
        <p:spPr bwMode="auto">
          <a:xfrm>
            <a:off x="6972300" y="3814763"/>
            <a:ext cx="400050" cy="204787"/>
          </a:xfrm>
          <a:prstGeom prst="straightConnector1">
            <a:avLst/>
          </a:prstGeom>
          <a:noFill/>
          <a:ln w="19050">
            <a:solidFill>
              <a:schemeClr val="tx1"/>
            </a:solidFill>
            <a:prstDash val="dash"/>
            <a:round/>
            <a:headEnd/>
            <a:tailEnd type="triangle" w="med" len="med"/>
          </a:ln>
        </p:spPr>
      </p:cxnSp>
      <p:cxnSp>
        <p:nvCxnSpPr>
          <p:cNvPr id="27709" name="AutoShape 61"/>
          <p:cNvCxnSpPr>
            <a:cxnSpLocks noChangeShapeType="1"/>
            <a:stCxn id="27736" idx="6"/>
          </p:cNvCxnSpPr>
          <p:nvPr/>
        </p:nvCxnSpPr>
        <p:spPr bwMode="auto">
          <a:xfrm>
            <a:off x="6972300" y="4691063"/>
            <a:ext cx="400050" cy="166687"/>
          </a:xfrm>
          <a:prstGeom prst="straightConnector1">
            <a:avLst/>
          </a:prstGeom>
          <a:noFill/>
          <a:ln w="19050">
            <a:solidFill>
              <a:schemeClr val="tx1"/>
            </a:solidFill>
            <a:prstDash val="dash"/>
            <a:round/>
            <a:headEnd/>
            <a:tailEnd type="triangle" w="med" len="med"/>
          </a:ln>
        </p:spPr>
      </p:cxnSp>
      <p:cxnSp>
        <p:nvCxnSpPr>
          <p:cNvPr id="27710" name="AutoShape 62"/>
          <p:cNvCxnSpPr>
            <a:cxnSpLocks noChangeShapeType="1"/>
            <a:stCxn id="27737" idx="6"/>
          </p:cNvCxnSpPr>
          <p:nvPr/>
        </p:nvCxnSpPr>
        <p:spPr bwMode="auto">
          <a:xfrm>
            <a:off x="6972300" y="5348288"/>
            <a:ext cx="400050" cy="166687"/>
          </a:xfrm>
          <a:prstGeom prst="straightConnector1">
            <a:avLst/>
          </a:prstGeom>
          <a:noFill/>
          <a:ln w="19050">
            <a:solidFill>
              <a:schemeClr val="tx1"/>
            </a:solidFill>
            <a:prstDash val="dash"/>
            <a:round/>
            <a:headEnd/>
            <a:tailEnd type="triangle" w="med" len="med"/>
          </a:ln>
        </p:spPr>
      </p:cxnSp>
      <p:cxnSp>
        <p:nvCxnSpPr>
          <p:cNvPr id="27711" name="AutoShape 63"/>
          <p:cNvCxnSpPr>
            <a:cxnSpLocks noChangeShapeType="1"/>
            <a:stCxn id="27738" idx="6"/>
          </p:cNvCxnSpPr>
          <p:nvPr/>
        </p:nvCxnSpPr>
        <p:spPr bwMode="auto">
          <a:xfrm>
            <a:off x="6972300" y="6167438"/>
            <a:ext cx="400050" cy="176212"/>
          </a:xfrm>
          <a:prstGeom prst="straightConnector1">
            <a:avLst/>
          </a:prstGeom>
          <a:noFill/>
          <a:ln w="19050">
            <a:solidFill>
              <a:schemeClr val="tx1"/>
            </a:solidFill>
            <a:prstDash val="dash"/>
            <a:round/>
            <a:headEnd/>
            <a:tailEnd type="triangle" w="med" len="med"/>
          </a:ln>
        </p:spPr>
      </p:cxnSp>
      <p:cxnSp>
        <p:nvCxnSpPr>
          <p:cNvPr id="27712" name="AutoShape 64"/>
          <p:cNvCxnSpPr>
            <a:cxnSpLocks noChangeShapeType="1"/>
            <a:stCxn id="27727" idx="6"/>
            <a:endCxn id="27695" idx="2"/>
          </p:cNvCxnSpPr>
          <p:nvPr/>
        </p:nvCxnSpPr>
        <p:spPr bwMode="auto">
          <a:xfrm flipV="1">
            <a:off x="1404938" y="3400425"/>
            <a:ext cx="6648450" cy="4763"/>
          </a:xfrm>
          <a:prstGeom prst="straightConnector1">
            <a:avLst/>
          </a:prstGeom>
          <a:noFill/>
          <a:ln w="38100">
            <a:pattFill prst="smCheck">
              <a:fgClr>
                <a:srgbClr val="E47200"/>
              </a:fgClr>
              <a:bgClr>
                <a:srgbClr val="FFFFFF"/>
              </a:bgClr>
            </a:pattFill>
            <a:round/>
            <a:headEnd/>
            <a:tailEnd type="triangle" w="med" len="med"/>
          </a:ln>
        </p:spPr>
      </p:cxnSp>
      <p:sp>
        <p:nvSpPr>
          <p:cNvPr id="27713" name="Text Box 65"/>
          <p:cNvSpPr txBox="1">
            <a:spLocks noChangeArrowheads="1"/>
          </p:cNvSpPr>
          <p:nvPr/>
        </p:nvSpPr>
        <p:spPr bwMode="auto">
          <a:xfrm rot="-3448177">
            <a:off x="1294606" y="2326482"/>
            <a:ext cx="10064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a:t>
            </a:r>
          </a:p>
        </p:txBody>
      </p:sp>
      <p:sp>
        <p:nvSpPr>
          <p:cNvPr id="27714" name="Text Box 66"/>
          <p:cNvSpPr txBox="1">
            <a:spLocks noChangeArrowheads="1"/>
          </p:cNvSpPr>
          <p:nvPr/>
        </p:nvSpPr>
        <p:spPr bwMode="auto">
          <a:xfrm rot="-2953607">
            <a:off x="3021013" y="1485900"/>
            <a:ext cx="1058862"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a:t>
            </a:r>
          </a:p>
        </p:txBody>
      </p:sp>
      <p:sp>
        <p:nvSpPr>
          <p:cNvPr id="27715" name="Text Box 67"/>
          <p:cNvSpPr txBox="1">
            <a:spLocks noChangeArrowheads="1"/>
          </p:cNvSpPr>
          <p:nvPr/>
        </p:nvSpPr>
        <p:spPr bwMode="auto">
          <a:xfrm rot="-1358732">
            <a:off x="4694238" y="773113"/>
            <a:ext cx="10588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a:t>
            </a:r>
          </a:p>
        </p:txBody>
      </p:sp>
      <p:sp>
        <p:nvSpPr>
          <p:cNvPr id="27716" name="Text Box 69"/>
          <p:cNvSpPr txBox="1">
            <a:spLocks noChangeArrowheads="1"/>
          </p:cNvSpPr>
          <p:nvPr/>
        </p:nvSpPr>
        <p:spPr bwMode="auto">
          <a:xfrm rot="831524">
            <a:off x="4687888" y="135413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a:t>
            </a:r>
          </a:p>
        </p:txBody>
      </p:sp>
      <p:sp>
        <p:nvSpPr>
          <p:cNvPr id="27717" name="Text Box 70"/>
          <p:cNvSpPr txBox="1">
            <a:spLocks noChangeArrowheads="1"/>
          </p:cNvSpPr>
          <p:nvPr/>
        </p:nvSpPr>
        <p:spPr bwMode="auto">
          <a:xfrm rot="-1396938">
            <a:off x="4764088" y="215423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a:t>
            </a:r>
          </a:p>
        </p:txBody>
      </p:sp>
      <p:sp>
        <p:nvSpPr>
          <p:cNvPr id="27718" name="Text Box 71"/>
          <p:cNvSpPr txBox="1">
            <a:spLocks noChangeArrowheads="1"/>
          </p:cNvSpPr>
          <p:nvPr/>
        </p:nvSpPr>
        <p:spPr bwMode="auto">
          <a:xfrm rot="-1443875">
            <a:off x="4741863" y="3754438"/>
            <a:ext cx="10588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a:t>
            </a:r>
          </a:p>
        </p:txBody>
      </p:sp>
      <p:sp>
        <p:nvSpPr>
          <p:cNvPr id="27719" name="Text Box 72"/>
          <p:cNvSpPr txBox="1">
            <a:spLocks noChangeArrowheads="1"/>
          </p:cNvSpPr>
          <p:nvPr/>
        </p:nvSpPr>
        <p:spPr bwMode="auto">
          <a:xfrm rot="-1159357">
            <a:off x="4716463" y="529748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a:t>
            </a:r>
          </a:p>
        </p:txBody>
      </p:sp>
      <p:sp>
        <p:nvSpPr>
          <p:cNvPr id="27720" name="Text Box 73"/>
          <p:cNvSpPr txBox="1">
            <a:spLocks noChangeArrowheads="1"/>
          </p:cNvSpPr>
          <p:nvPr/>
        </p:nvSpPr>
        <p:spPr bwMode="auto">
          <a:xfrm rot="1155647">
            <a:off x="4641850" y="2792413"/>
            <a:ext cx="1160463"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a:t>
            </a:r>
          </a:p>
        </p:txBody>
      </p:sp>
      <p:sp>
        <p:nvSpPr>
          <p:cNvPr id="27721" name="Text Box 74"/>
          <p:cNvSpPr txBox="1">
            <a:spLocks noChangeArrowheads="1"/>
          </p:cNvSpPr>
          <p:nvPr/>
        </p:nvSpPr>
        <p:spPr bwMode="auto">
          <a:xfrm rot="1229780">
            <a:off x="4687888" y="444023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a:t>
            </a:r>
          </a:p>
        </p:txBody>
      </p:sp>
      <p:sp>
        <p:nvSpPr>
          <p:cNvPr id="27722" name="Text Box 75"/>
          <p:cNvSpPr txBox="1">
            <a:spLocks noChangeArrowheads="1"/>
          </p:cNvSpPr>
          <p:nvPr/>
        </p:nvSpPr>
        <p:spPr bwMode="auto">
          <a:xfrm rot="1241509">
            <a:off x="4651375" y="5935663"/>
            <a:ext cx="1160463"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a:t>
            </a:r>
          </a:p>
        </p:txBody>
      </p:sp>
      <p:sp>
        <p:nvSpPr>
          <p:cNvPr id="27723" name="Text Box 76"/>
          <p:cNvSpPr txBox="1">
            <a:spLocks noChangeArrowheads="1"/>
          </p:cNvSpPr>
          <p:nvPr/>
        </p:nvSpPr>
        <p:spPr bwMode="auto">
          <a:xfrm rot="-2787693">
            <a:off x="2833688" y="4324350"/>
            <a:ext cx="1109662"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a:t>
            </a:r>
          </a:p>
        </p:txBody>
      </p:sp>
      <p:sp>
        <p:nvSpPr>
          <p:cNvPr id="27724" name="Text Box 77"/>
          <p:cNvSpPr txBox="1">
            <a:spLocks noChangeArrowheads="1"/>
          </p:cNvSpPr>
          <p:nvPr/>
        </p:nvSpPr>
        <p:spPr bwMode="auto">
          <a:xfrm rot="2818852">
            <a:off x="2838450" y="2224088"/>
            <a:ext cx="1109663"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a:t>
            </a:r>
          </a:p>
        </p:txBody>
      </p:sp>
      <p:sp>
        <p:nvSpPr>
          <p:cNvPr id="27725" name="Text Box 78"/>
          <p:cNvSpPr txBox="1">
            <a:spLocks noChangeArrowheads="1"/>
          </p:cNvSpPr>
          <p:nvPr/>
        </p:nvSpPr>
        <p:spPr bwMode="auto">
          <a:xfrm rot="3217643">
            <a:off x="2801938" y="5283200"/>
            <a:ext cx="1160462"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a:t>
            </a:r>
          </a:p>
        </p:txBody>
      </p:sp>
      <p:sp>
        <p:nvSpPr>
          <p:cNvPr id="27726" name="Text Box 79"/>
          <p:cNvSpPr txBox="1">
            <a:spLocks noChangeArrowheads="1"/>
          </p:cNvSpPr>
          <p:nvPr/>
        </p:nvSpPr>
        <p:spPr bwMode="auto">
          <a:xfrm rot="3369586">
            <a:off x="1323181" y="4253707"/>
            <a:ext cx="10572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a:t>
            </a:r>
          </a:p>
        </p:txBody>
      </p:sp>
      <p:sp>
        <p:nvSpPr>
          <p:cNvPr id="27727" name="Oval 80"/>
          <p:cNvSpPr>
            <a:spLocks noChangeArrowheads="1"/>
          </p:cNvSpPr>
          <p:nvPr/>
        </p:nvSpPr>
        <p:spPr bwMode="auto">
          <a:xfrm>
            <a:off x="1204913" y="33051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28" name="Oval 81"/>
          <p:cNvSpPr>
            <a:spLocks noChangeArrowheads="1"/>
          </p:cNvSpPr>
          <p:nvPr/>
        </p:nvSpPr>
        <p:spPr bwMode="auto">
          <a:xfrm>
            <a:off x="3038475" y="48101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29" name="Oval 82"/>
          <p:cNvSpPr>
            <a:spLocks noChangeArrowheads="1"/>
          </p:cNvSpPr>
          <p:nvPr/>
        </p:nvSpPr>
        <p:spPr bwMode="auto">
          <a:xfrm>
            <a:off x="4729163" y="25336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0" name="Oval 83"/>
          <p:cNvSpPr>
            <a:spLocks noChangeArrowheads="1"/>
          </p:cNvSpPr>
          <p:nvPr/>
        </p:nvSpPr>
        <p:spPr bwMode="auto">
          <a:xfrm>
            <a:off x="4729163" y="5667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1" name="Oval 84"/>
          <p:cNvSpPr>
            <a:spLocks noChangeArrowheads="1"/>
          </p:cNvSpPr>
          <p:nvPr/>
        </p:nvSpPr>
        <p:spPr bwMode="auto">
          <a:xfrm>
            <a:off x="6772275" y="714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2" name="Oval 85"/>
          <p:cNvSpPr>
            <a:spLocks noChangeArrowheads="1"/>
          </p:cNvSpPr>
          <p:nvPr/>
        </p:nvSpPr>
        <p:spPr bwMode="auto">
          <a:xfrm>
            <a:off x="6772275" y="14668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3" name="Oval 86"/>
          <p:cNvSpPr>
            <a:spLocks noChangeArrowheads="1"/>
          </p:cNvSpPr>
          <p:nvPr/>
        </p:nvSpPr>
        <p:spPr bwMode="auto">
          <a:xfrm>
            <a:off x="6772275" y="21336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4" name="Oval 87"/>
          <p:cNvSpPr>
            <a:spLocks noChangeArrowheads="1"/>
          </p:cNvSpPr>
          <p:nvPr/>
        </p:nvSpPr>
        <p:spPr bwMode="auto">
          <a:xfrm>
            <a:off x="6772275" y="29337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5" name="Oval 88"/>
          <p:cNvSpPr>
            <a:spLocks noChangeArrowheads="1"/>
          </p:cNvSpPr>
          <p:nvPr/>
        </p:nvSpPr>
        <p:spPr bwMode="auto">
          <a:xfrm>
            <a:off x="6772275" y="37147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6" name="Oval 89"/>
          <p:cNvSpPr>
            <a:spLocks noChangeArrowheads="1"/>
          </p:cNvSpPr>
          <p:nvPr/>
        </p:nvSpPr>
        <p:spPr bwMode="auto">
          <a:xfrm>
            <a:off x="6772275" y="45910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7" name="Oval 90"/>
          <p:cNvSpPr>
            <a:spLocks noChangeArrowheads="1"/>
          </p:cNvSpPr>
          <p:nvPr/>
        </p:nvSpPr>
        <p:spPr bwMode="auto">
          <a:xfrm>
            <a:off x="6772275" y="52482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8" name="Oval 91"/>
          <p:cNvSpPr>
            <a:spLocks noChangeArrowheads="1"/>
          </p:cNvSpPr>
          <p:nvPr/>
        </p:nvSpPr>
        <p:spPr bwMode="auto">
          <a:xfrm>
            <a:off x="6772275" y="60674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7739" name="Oval 92"/>
          <p:cNvSpPr>
            <a:spLocks noChangeArrowheads="1"/>
          </p:cNvSpPr>
          <p:nvPr/>
        </p:nvSpPr>
        <p:spPr bwMode="auto">
          <a:xfrm>
            <a:off x="1047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7740" name="AutoShape 93"/>
          <p:cNvCxnSpPr>
            <a:cxnSpLocks noChangeShapeType="1"/>
            <a:stCxn id="27739" idx="6"/>
            <a:endCxn id="27727" idx="2"/>
          </p:cNvCxnSpPr>
          <p:nvPr/>
        </p:nvCxnSpPr>
        <p:spPr bwMode="auto">
          <a:xfrm>
            <a:off x="866775" y="3400425"/>
            <a:ext cx="338138" cy="4763"/>
          </a:xfrm>
          <a:prstGeom prst="straightConnector1">
            <a:avLst/>
          </a:prstGeom>
          <a:noFill/>
          <a:ln w="19050">
            <a:solidFill>
              <a:schemeClr val="tx1"/>
            </a:solidFill>
            <a:round/>
            <a:headEnd/>
            <a:tailEnd/>
          </a:ln>
        </p:spPr>
      </p:cxnSp>
      <p:cxnSp>
        <p:nvCxnSpPr>
          <p:cNvPr id="27741" name="AutoShape 94"/>
          <p:cNvCxnSpPr>
            <a:cxnSpLocks noChangeShapeType="1"/>
            <a:stCxn id="27667" idx="6"/>
            <a:endCxn id="27650" idx="2"/>
          </p:cNvCxnSpPr>
          <p:nvPr/>
        </p:nvCxnSpPr>
        <p:spPr bwMode="auto">
          <a:xfrm>
            <a:off x="2847975" y="1924050"/>
            <a:ext cx="190500" cy="4763"/>
          </a:xfrm>
          <a:prstGeom prst="straightConnector1">
            <a:avLst/>
          </a:prstGeom>
          <a:noFill/>
          <a:ln w="19050">
            <a:solidFill>
              <a:schemeClr val="tx1"/>
            </a:solidFill>
            <a:round/>
            <a:headEnd/>
            <a:tailEnd type="triangle" w="med" len="med"/>
          </a:ln>
        </p:spPr>
      </p:cxnSp>
      <p:cxnSp>
        <p:nvCxnSpPr>
          <p:cNvPr id="27742" name="AutoShape 95"/>
          <p:cNvCxnSpPr>
            <a:cxnSpLocks noChangeShapeType="1"/>
            <a:stCxn id="27668" idx="6"/>
            <a:endCxn id="27728" idx="2"/>
          </p:cNvCxnSpPr>
          <p:nvPr/>
        </p:nvCxnSpPr>
        <p:spPr bwMode="auto">
          <a:xfrm flipV="1">
            <a:off x="2833688" y="4910138"/>
            <a:ext cx="204787" cy="4762"/>
          </a:xfrm>
          <a:prstGeom prst="straightConnector1">
            <a:avLst/>
          </a:prstGeom>
          <a:noFill/>
          <a:ln w="19050">
            <a:solidFill>
              <a:schemeClr val="tx1"/>
            </a:solidFill>
            <a:round/>
            <a:headEnd/>
            <a:tailEnd type="triangle" w="med" len="med"/>
          </a:ln>
        </p:spPr>
      </p:cxnSp>
      <p:cxnSp>
        <p:nvCxnSpPr>
          <p:cNvPr id="27743" name="AutoShape 96"/>
          <p:cNvCxnSpPr>
            <a:cxnSpLocks noChangeShapeType="1"/>
            <a:stCxn id="27669" idx="6"/>
            <a:endCxn id="27651" idx="2"/>
          </p:cNvCxnSpPr>
          <p:nvPr/>
        </p:nvCxnSpPr>
        <p:spPr bwMode="auto">
          <a:xfrm flipV="1">
            <a:off x="4543425" y="1223963"/>
            <a:ext cx="184150" cy="4762"/>
          </a:xfrm>
          <a:prstGeom prst="straightConnector1">
            <a:avLst/>
          </a:prstGeom>
          <a:noFill/>
          <a:ln w="19050">
            <a:solidFill>
              <a:schemeClr val="tx1"/>
            </a:solidFill>
            <a:round/>
            <a:headEnd/>
            <a:tailEnd type="triangle" w="med" len="med"/>
          </a:ln>
        </p:spPr>
      </p:cxnSp>
      <p:cxnSp>
        <p:nvCxnSpPr>
          <p:cNvPr id="27744" name="AutoShape 97"/>
          <p:cNvCxnSpPr>
            <a:cxnSpLocks noChangeShapeType="1"/>
            <a:stCxn id="27670" idx="6"/>
            <a:endCxn id="27729" idx="2"/>
          </p:cNvCxnSpPr>
          <p:nvPr/>
        </p:nvCxnSpPr>
        <p:spPr bwMode="auto">
          <a:xfrm>
            <a:off x="4529138" y="2628900"/>
            <a:ext cx="200025" cy="4763"/>
          </a:xfrm>
          <a:prstGeom prst="straightConnector1">
            <a:avLst/>
          </a:prstGeom>
          <a:noFill/>
          <a:ln w="19050">
            <a:solidFill>
              <a:schemeClr val="tx1"/>
            </a:solidFill>
            <a:round/>
            <a:headEnd/>
            <a:tailEnd type="triangle" w="med" len="med"/>
          </a:ln>
        </p:spPr>
      </p:cxnSp>
      <p:cxnSp>
        <p:nvCxnSpPr>
          <p:cNvPr id="27745" name="AutoShape 98"/>
          <p:cNvCxnSpPr>
            <a:cxnSpLocks noChangeShapeType="1"/>
            <a:stCxn id="27671" idx="6"/>
            <a:endCxn id="27652" idx="2"/>
          </p:cNvCxnSpPr>
          <p:nvPr/>
        </p:nvCxnSpPr>
        <p:spPr bwMode="auto">
          <a:xfrm flipV="1">
            <a:off x="4543425" y="4252913"/>
            <a:ext cx="184150" cy="4762"/>
          </a:xfrm>
          <a:prstGeom prst="straightConnector1">
            <a:avLst/>
          </a:prstGeom>
          <a:noFill/>
          <a:ln w="19050">
            <a:solidFill>
              <a:schemeClr val="tx1"/>
            </a:solidFill>
            <a:round/>
            <a:headEnd/>
            <a:tailEnd type="triangle" w="med" len="med"/>
          </a:ln>
        </p:spPr>
      </p:cxnSp>
      <p:cxnSp>
        <p:nvCxnSpPr>
          <p:cNvPr id="27746" name="AutoShape 99"/>
          <p:cNvCxnSpPr>
            <a:cxnSpLocks noChangeShapeType="1"/>
            <a:stCxn id="27672" idx="6"/>
            <a:endCxn id="27730" idx="2"/>
          </p:cNvCxnSpPr>
          <p:nvPr/>
        </p:nvCxnSpPr>
        <p:spPr bwMode="auto">
          <a:xfrm>
            <a:off x="4529138" y="5762625"/>
            <a:ext cx="200025" cy="4763"/>
          </a:xfrm>
          <a:prstGeom prst="straightConnector1">
            <a:avLst/>
          </a:prstGeom>
          <a:noFill/>
          <a:ln w="19050">
            <a:solidFill>
              <a:schemeClr val="tx1"/>
            </a:solidFill>
            <a:round/>
            <a:headEnd/>
            <a:tailEnd type="triangle" w="med" len="med"/>
          </a:ln>
        </p:spPr>
      </p:cxnSp>
      <p:cxnSp>
        <p:nvCxnSpPr>
          <p:cNvPr id="27747" name="AutoShape 100"/>
          <p:cNvCxnSpPr>
            <a:cxnSpLocks noChangeShapeType="1"/>
            <a:stCxn id="27673" idx="6"/>
            <a:endCxn id="27731" idx="2"/>
          </p:cNvCxnSpPr>
          <p:nvPr/>
        </p:nvCxnSpPr>
        <p:spPr bwMode="auto">
          <a:xfrm flipV="1">
            <a:off x="6562725" y="814388"/>
            <a:ext cx="209550" cy="4762"/>
          </a:xfrm>
          <a:prstGeom prst="straightConnector1">
            <a:avLst/>
          </a:prstGeom>
          <a:noFill/>
          <a:ln w="19050">
            <a:solidFill>
              <a:schemeClr val="tx1"/>
            </a:solidFill>
            <a:round/>
            <a:headEnd/>
            <a:tailEnd type="triangle" w="med" len="med"/>
          </a:ln>
        </p:spPr>
      </p:cxnSp>
      <p:cxnSp>
        <p:nvCxnSpPr>
          <p:cNvPr id="27748" name="AutoShape 101"/>
          <p:cNvCxnSpPr>
            <a:cxnSpLocks noChangeShapeType="1"/>
            <a:stCxn id="27674" idx="6"/>
            <a:endCxn id="27732" idx="2"/>
          </p:cNvCxnSpPr>
          <p:nvPr/>
        </p:nvCxnSpPr>
        <p:spPr bwMode="auto">
          <a:xfrm flipV="1">
            <a:off x="6562725" y="1566863"/>
            <a:ext cx="209550" cy="4762"/>
          </a:xfrm>
          <a:prstGeom prst="straightConnector1">
            <a:avLst/>
          </a:prstGeom>
          <a:noFill/>
          <a:ln w="19050">
            <a:solidFill>
              <a:schemeClr val="tx1"/>
            </a:solidFill>
            <a:round/>
            <a:headEnd/>
            <a:tailEnd type="triangle" w="med" len="med"/>
          </a:ln>
        </p:spPr>
      </p:cxnSp>
      <p:cxnSp>
        <p:nvCxnSpPr>
          <p:cNvPr id="27749" name="AutoShape 102"/>
          <p:cNvCxnSpPr>
            <a:cxnSpLocks noChangeShapeType="1"/>
            <a:stCxn id="27675" idx="6"/>
            <a:endCxn id="27733" idx="2"/>
          </p:cNvCxnSpPr>
          <p:nvPr/>
        </p:nvCxnSpPr>
        <p:spPr bwMode="auto">
          <a:xfrm>
            <a:off x="6562725" y="2228850"/>
            <a:ext cx="209550" cy="4763"/>
          </a:xfrm>
          <a:prstGeom prst="straightConnector1">
            <a:avLst/>
          </a:prstGeom>
          <a:noFill/>
          <a:ln w="19050">
            <a:solidFill>
              <a:schemeClr val="tx1"/>
            </a:solidFill>
            <a:round/>
            <a:headEnd/>
            <a:tailEnd type="triangle" w="med" len="med"/>
          </a:ln>
        </p:spPr>
      </p:cxnSp>
      <p:cxnSp>
        <p:nvCxnSpPr>
          <p:cNvPr id="27750" name="AutoShape 103"/>
          <p:cNvCxnSpPr>
            <a:cxnSpLocks noChangeShapeType="1"/>
            <a:stCxn id="27676" idx="6"/>
            <a:endCxn id="27734" idx="2"/>
          </p:cNvCxnSpPr>
          <p:nvPr/>
        </p:nvCxnSpPr>
        <p:spPr bwMode="auto">
          <a:xfrm flipV="1">
            <a:off x="6562725" y="3033713"/>
            <a:ext cx="209550" cy="4762"/>
          </a:xfrm>
          <a:prstGeom prst="straightConnector1">
            <a:avLst/>
          </a:prstGeom>
          <a:noFill/>
          <a:ln w="19050">
            <a:solidFill>
              <a:schemeClr val="tx1"/>
            </a:solidFill>
            <a:round/>
            <a:headEnd/>
            <a:tailEnd type="triangle" w="med" len="med"/>
          </a:ln>
        </p:spPr>
      </p:cxnSp>
      <p:cxnSp>
        <p:nvCxnSpPr>
          <p:cNvPr id="27751" name="AutoShape 104"/>
          <p:cNvCxnSpPr>
            <a:cxnSpLocks noChangeShapeType="1"/>
            <a:stCxn id="27677" idx="6"/>
            <a:endCxn id="27735" idx="2"/>
          </p:cNvCxnSpPr>
          <p:nvPr/>
        </p:nvCxnSpPr>
        <p:spPr bwMode="auto">
          <a:xfrm flipV="1">
            <a:off x="6562725" y="3814763"/>
            <a:ext cx="209550" cy="4762"/>
          </a:xfrm>
          <a:prstGeom prst="straightConnector1">
            <a:avLst/>
          </a:prstGeom>
          <a:noFill/>
          <a:ln w="19050">
            <a:solidFill>
              <a:schemeClr val="tx1"/>
            </a:solidFill>
            <a:round/>
            <a:headEnd/>
            <a:tailEnd type="triangle" w="med" len="med"/>
          </a:ln>
        </p:spPr>
      </p:cxnSp>
      <p:cxnSp>
        <p:nvCxnSpPr>
          <p:cNvPr id="27752" name="AutoShape 105"/>
          <p:cNvCxnSpPr>
            <a:cxnSpLocks noChangeShapeType="1"/>
            <a:stCxn id="27678" idx="6"/>
            <a:endCxn id="27736" idx="2"/>
          </p:cNvCxnSpPr>
          <p:nvPr/>
        </p:nvCxnSpPr>
        <p:spPr bwMode="auto">
          <a:xfrm flipV="1">
            <a:off x="6562725" y="4691063"/>
            <a:ext cx="209550" cy="4762"/>
          </a:xfrm>
          <a:prstGeom prst="straightConnector1">
            <a:avLst/>
          </a:prstGeom>
          <a:noFill/>
          <a:ln w="19050">
            <a:solidFill>
              <a:schemeClr val="tx1"/>
            </a:solidFill>
            <a:round/>
            <a:headEnd/>
            <a:tailEnd type="triangle" w="med" len="med"/>
          </a:ln>
        </p:spPr>
      </p:cxnSp>
      <p:cxnSp>
        <p:nvCxnSpPr>
          <p:cNvPr id="27753" name="AutoShape 106"/>
          <p:cNvCxnSpPr>
            <a:cxnSpLocks noChangeShapeType="1"/>
            <a:stCxn id="27679" idx="6"/>
            <a:endCxn id="27737" idx="2"/>
          </p:cNvCxnSpPr>
          <p:nvPr/>
        </p:nvCxnSpPr>
        <p:spPr bwMode="auto">
          <a:xfrm flipV="1">
            <a:off x="6562725" y="5348288"/>
            <a:ext cx="209550" cy="4762"/>
          </a:xfrm>
          <a:prstGeom prst="straightConnector1">
            <a:avLst/>
          </a:prstGeom>
          <a:noFill/>
          <a:ln w="19050">
            <a:solidFill>
              <a:schemeClr val="tx1"/>
            </a:solidFill>
            <a:round/>
            <a:headEnd/>
            <a:tailEnd type="triangle" w="med" len="med"/>
          </a:ln>
        </p:spPr>
      </p:cxnSp>
      <p:cxnSp>
        <p:nvCxnSpPr>
          <p:cNvPr id="27754" name="AutoShape 107"/>
          <p:cNvCxnSpPr>
            <a:cxnSpLocks noChangeShapeType="1"/>
            <a:stCxn id="27680" idx="6"/>
            <a:endCxn id="27738" idx="2"/>
          </p:cNvCxnSpPr>
          <p:nvPr/>
        </p:nvCxnSpPr>
        <p:spPr bwMode="auto">
          <a:xfrm flipV="1">
            <a:off x="6562725" y="6167438"/>
            <a:ext cx="209550" cy="4762"/>
          </a:xfrm>
          <a:prstGeom prst="straightConnector1">
            <a:avLst/>
          </a:prstGeom>
          <a:noFill/>
          <a:ln w="19050">
            <a:solidFill>
              <a:schemeClr val="tx1"/>
            </a:solidFill>
            <a:round/>
            <a:headEnd/>
            <a:tailEnd type="triangle" w="med" len="med"/>
          </a:ln>
        </p:spPr>
      </p:cxnSp>
      <p:cxnSp>
        <p:nvCxnSpPr>
          <p:cNvPr id="27755" name="AutoShape 108"/>
          <p:cNvCxnSpPr>
            <a:cxnSpLocks noChangeShapeType="1"/>
            <a:stCxn id="27735" idx="6"/>
            <a:endCxn id="27695" idx="2"/>
          </p:cNvCxnSpPr>
          <p:nvPr/>
        </p:nvCxnSpPr>
        <p:spPr bwMode="auto">
          <a:xfrm flipV="1">
            <a:off x="6972300" y="3400425"/>
            <a:ext cx="1081088" cy="414338"/>
          </a:xfrm>
          <a:prstGeom prst="straightConnector1">
            <a:avLst/>
          </a:prstGeom>
          <a:noFill/>
          <a:ln w="38100">
            <a:pattFill prst="smCheck">
              <a:fgClr>
                <a:srgbClr val="E47200"/>
              </a:fgClr>
              <a:bgClr>
                <a:srgbClr val="FFFFFF"/>
              </a:bgClr>
            </a:pattFill>
            <a:round/>
            <a:headEnd/>
            <a:tailEnd type="triangle" w="med" len="med"/>
          </a:ln>
        </p:spPr>
      </p:cxnSp>
      <p:sp>
        <p:nvSpPr>
          <p:cNvPr id="27756" name="Text Box 109"/>
          <p:cNvSpPr txBox="1">
            <a:spLocks noChangeArrowheads="1"/>
          </p:cNvSpPr>
          <p:nvPr/>
        </p:nvSpPr>
        <p:spPr bwMode="auto">
          <a:xfrm rot="2051558">
            <a:off x="5168900" y="1706563"/>
            <a:ext cx="903288"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P(&lt;/s&gt;|sing)</a:t>
            </a:r>
          </a:p>
        </p:txBody>
      </p:sp>
      <p:sp>
        <p:nvSpPr>
          <p:cNvPr id="27757" name="Text Box 110"/>
          <p:cNvSpPr txBox="1">
            <a:spLocks noChangeArrowheads="1"/>
          </p:cNvSpPr>
          <p:nvPr/>
        </p:nvSpPr>
        <p:spPr bwMode="auto">
          <a:xfrm>
            <a:off x="4113213" y="3151188"/>
            <a:ext cx="996950" cy="274637"/>
          </a:xfrm>
          <a:prstGeom prst="rect">
            <a:avLst/>
          </a:prstGeom>
          <a:noFill/>
          <a:ln w="38100">
            <a:noFill/>
            <a:miter lim="800000"/>
            <a:headEnd/>
            <a:tailEnd/>
          </a:ln>
        </p:spPr>
        <p:txBody>
          <a:bodyPr wrap="none">
            <a:spAutoFit/>
          </a:bodyPr>
          <a:lstStyle/>
          <a:p>
            <a:pPr>
              <a:buFontTx/>
              <a:buNone/>
            </a:pPr>
            <a:r>
              <a:rPr lang="en-US" sz="1200" b="1">
                <a:solidFill>
                  <a:srgbClr val="FF3300"/>
                </a:solidFill>
              </a:rPr>
              <a:t>P(&lt;/s&gt;|&lt;s&gt;)</a:t>
            </a:r>
          </a:p>
        </p:txBody>
      </p:sp>
      <p:sp>
        <p:nvSpPr>
          <p:cNvPr id="27758" name="Text Box 111"/>
          <p:cNvSpPr txBox="1">
            <a:spLocks noChangeArrowheads="1"/>
          </p:cNvSpPr>
          <p:nvPr/>
        </p:nvSpPr>
        <p:spPr bwMode="auto">
          <a:xfrm rot="971267">
            <a:off x="3860800" y="2011363"/>
            <a:ext cx="903288"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P(&lt;/s&gt;|sing)</a:t>
            </a:r>
          </a:p>
        </p:txBody>
      </p:sp>
      <p:sp>
        <p:nvSpPr>
          <p:cNvPr id="27759" name="Text Box 112"/>
          <p:cNvSpPr txBox="1">
            <a:spLocks noChangeArrowheads="1"/>
          </p:cNvSpPr>
          <p:nvPr/>
        </p:nvSpPr>
        <p:spPr bwMode="auto">
          <a:xfrm rot="-1054601">
            <a:off x="3852863" y="4551363"/>
            <a:ext cx="946150"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P(&lt;/s&gt;|song)</a:t>
            </a:r>
          </a:p>
        </p:txBody>
      </p:sp>
    </p:spTree>
    <p:extLst>
      <p:ext uri="{BB962C8B-B14F-4D97-AF65-F5344CB8AC3E}">
        <p14:creationId xmlns:p14="http://schemas.microsoft.com/office/powerpoint/2010/main" val="43042015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val 2"/>
          <p:cNvSpPr>
            <a:spLocks noChangeArrowheads="1"/>
          </p:cNvSpPr>
          <p:nvPr/>
        </p:nvSpPr>
        <p:spPr bwMode="auto">
          <a:xfrm>
            <a:off x="3038475" y="18288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675" name="Oval 3"/>
          <p:cNvSpPr>
            <a:spLocks noChangeArrowheads="1"/>
          </p:cNvSpPr>
          <p:nvPr/>
        </p:nvSpPr>
        <p:spPr bwMode="auto">
          <a:xfrm>
            <a:off x="4727575" y="11239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676" name="Oval 4"/>
          <p:cNvSpPr>
            <a:spLocks noChangeArrowheads="1"/>
          </p:cNvSpPr>
          <p:nvPr/>
        </p:nvSpPr>
        <p:spPr bwMode="auto">
          <a:xfrm>
            <a:off x="4727575" y="41529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cxnSp>
        <p:nvCxnSpPr>
          <p:cNvPr id="28677" name="AutoShape 5"/>
          <p:cNvCxnSpPr>
            <a:cxnSpLocks noChangeShapeType="1"/>
            <a:stCxn id="28750" idx="6"/>
            <a:endCxn id="28717" idx="2"/>
          </p:cNvCxnSpPr>
          <p:nvPr/>
        </p:nvCxnSpPr>
        <p:spPr bwMode="auto">
          <a:xfrm>
            <a:off x="6972300" y="3033713"/>
            <a:ext cx="1081088" cy="366712"/>
          </a:xfrm>
          <a:prstGeom prst="straightConnector1">
            <a:avLst/>
          </a:prstGeom>
          <a:noFill/>
          <a:ln w="38100">
            <a:pattFill prst="smCheck">
              <a:fgClr>
                <a:srgbClr val="E47200"/>
              </a:fgClr>
              <a:bgClr>
                <a:srgbClr val="FFFFFF"/>
              </a:bgClr>
            </a:pattFill>
            <a:round/>
            <a:headEnd/>
            <a:tailEnd type="triangle" w="med" len="med"/>
          </a:ln>
        </p:spPr>
      </p:cxnSp>
      <p:cxnSp>
        <p:nvCxnSpPr>
          <p:cNvPr id="28678" name="AutoShape 6"/>
          <p:cNvCxnSpPr>
            <a:cxnSpLocks noChangeShapeType="1"/>
            <a:endCxn id="28717" idx="2"/>
          </p:cNvCxnSpPr>
          <p:nvPr/>
        </p:nvCxnSpPr>
        <p:spPr bwMode="auto">
          <a:xfrm flipV="1">
            <a:off x="4929188" y="3400425"/>
            <a:ext cx="3124200" cy="852488"/>
          </a:xfrm>
          <a:prstGeom prst="straightConnector1">
            <a:avLst/>
          </a:prstGeom>
          <a:noFill/>
          <a:ln w="38100">
            <a:pattFill prst="smCheck">
              <a:fgClr>
                <a:srgbClr val="E47200"/>
              </a:fgClr>
              <a:bgClr>
                <a:srgbClr val="FFFFFF"/>
              </a:bgClr>
            </a:pattFill>
            <a:round/>
            <a:headEnd/>
            <a:tailEnd type="triangle" w="med" len="med"/>
          </a:ln>
        </p:spPr>
      </p:cxnSp>
      <p:cxnSp>
        <p:nvCxnSpPr>
          <p:cNvPr id="28679" name="AutoShape 7"/>
          <p:cNvCxnSpPr>
            <a:cxnSpLocks noChangeShapeType="1"/>
            <a:stCxn id="28747" idx="5"/>
            <a:endCxn id="28717" idx="2"/>
          </p:cNvCxnSpPr>
          <p:nvPr/>
        </p:nvCxnSpPr>
        <p:spPr bwMode="auto">
          <a:xfrm>
            <a:off x="6943725" y="885825"/>
            <a:ext cx="1109663" cy="2514600"/>
          </a:xfrm>
          <a:prstGeom prst="straightConnector1">
            <a:avLst/>
          </a:prstGeom>
          <a:noFill/>
          <a:ln w="38100">
            <a:pattFill prst="smCheck">
              <a:fgClr>
                <a:srgbClr val="E47200"/>
              </a:fgClr>
              <a:bgClr>
                <a:srgbClr val="FFFFFF"/>
              </a:bgClr>
            </a:pattFill>
            <a:round/>
            <a:headEnd/>
            <a:tailEnd type="triangle" w="med" len="med"/>
          </a:ln>
        </p:spPr>
      </p:cxnSp>
      <p:cxnSp>
        <p:nvCxnSpPr>
          <p:cNvPr id="28680" name="AutoShape 8"/>
          <p:cNvCxnSpPr>
            <a:cxnSpLocks noChangeShapeType="1"/>
            <a:stCxn id="28748" idx="5"/>
            <a:endCxn id="28717" idx="2"/>
          </p:cNvCxnSpPr>
          <p:nvPr/>
        </p:nvCxnSpPr>
        <p:spPr bwMode="auto">
          <a:xfrm>
            <a:off x="6943725" y="1638300"/>
            <a:ext cx="1109663" cy="1762125"/>
          </a:xfrm>
          <a:prstGeom prst="straightConnector1">
            <a:avLst/>
          </a:prstGeom>
          <a:noFill/>
          <a:ln w="38100">
            <a:pattFill prst="smCheck">
              <a:fgClr>
                <a:srgbClr val="E47200"/>
              </a:fgClr>
              <a:bgClr>
                <a:srgbClr val="FFFFFF"/>
              </a:bgClr>
            </a:pattFill>
            <a:round/>
            <a:headEnd/>
            <a:tailEnd type="triangle" w="med" len="med"/>
          </a:ln>
        </p:spPr>
      </p:cxnSp>
      <p:cxnSp>
        <p:nvCxnSpPr>
          <p:cNvPr id="28681" name="AutoShape 9"/>
          <p:cNvCxnSpPr>
            <a:cxnSpLocks noChangeShapeType="1"/>
            <a:stCxn id="28749" idx="5"/>
            <a:endCxn id="28717" idx="2"/>
          </p:cNvCxnSpPr>
          <p:nvPr/>
        </p:nvCxnSpPr>
        <p:spPr bwMode="auto">
          <a:xfrm>
            <a:off x="6943725" y="2305050"/>
            <a:ext cx="1109663" cy="1095375"/>
          </a:xfrm>
          <a:prstGeom prst="straightConnector1">
            <a:avLst/>
          </a:prstGeom>
          <a:noFill/>
          <a:ln w="38100">
            <a:pattFill prst="smCheck">
              <a:fgClr>
                <a:srgbClr val="E47200"/>
              </a:fgClr>
              <a:bgClr>
                <a:srgbClr val="FFFFFF"/>
              </a:bgClr>
            </a:pattFill>
            <a:round/>
            <a:headEnd/>
            <a:tailEnd type="triangle" w="med" len="med"/>
          </a:ln>
        </p:spPr>
      </p:cxnSp>
      <p:cxnSp>
        <p:nvCxnSpPr>
          <p:cNvPr id="28682" name="AutoShape 10"/>
          <p:cNvCxnSpPr>
            <a:cxnSpLocks noChangeShapeType="1"/>
            <a:stCxn id="28701" idx="6"/>
            <a:endCxn id="28717" idx="2"/>
          </p:cNvCxnSpPr>
          <p:nvPr/>
        </p:nvCxnSpPr>
        <p:spPr bwMode="auto">
          <a:xfrm flipV="1">
            <a:off x="6562725" y="3400425"/>
            <a:ext cx="1490663" cy="419100"/>
          </a:xfrm>
          <a:prstGeom prst="straightConnector1">
            <a:avLst/>
          </a:prstGeom>
          <a:noFill/>
          <a:ln w="38100">
            <a:pattFill prst="smCheck">
              <a:fgClr>
                <a:srgbClr val="E47200"/>
              </a:fgClr>
              <a:bgClr>
                <a:srgbClr val="FFFFFF"/>
              </a:bgClr>
            </a:pattFill>
            <a:round/>
            <a:headEnd/>
            <a:tailEnd type="triangle" w="med" len="med"/>
          </a:ln>
        </p:spPr>
      </p:cxnSp>
      <p:cxnSp>
        <p:nvCxnSpPr>
          <p:cNvPr id="28683" name="AutoShape 11"/>
          <p:cNvCxnSpPr>
            <a:cxnSpLocks noChangeShapeType="1"/>
            <a:stCxn id="28752" idx="7"/>
            <a:endCxn id="28717" idx="2"/>
          </p:cNvCxnSpPr>
          <p:nvPr/>
        </p:nvCxnSpPr>
        <p:spPr bwMode="auto">
          <a:xfrm flipV="1">
            <a:off x="6943725" y="3400425"/>
            <a:ext cx="1109663" cy="1219200"/>
          </a:xfrm>
          <a:prstGeom prst="straightConnector1">
            <a:avLst/>
          </a:prstGeom>
          <a:noFill/>
          <a:ln w="38100">
            <a:pattFill prst="smCheck">
              <a:fgClr>
                <a:srgbClr val="E47200"/>
              </a:fgClr>
              <a:bgClr>
                <a:srgbClr val="FFFFFF"/>
              </a:bgClr>
            </a:pattFill>
            <a:round/>
            <a:headEnd/>
            <a:tailEnd type="triangle" w="med" len="med"/>
          </a:ln>
        </p:spPr>
      </p:cxnSp>
      <p:cxnSp>
        <p:nvCxnSpPr>
          <p:cNvPr id="28684" name="AutoShape 12"/>
          <p:cNvCxnSpPr>
            <a:cxnSpLocks noChangeShapeType="1"/>
            <a:stCxn id="28753" idx="7"/>
            <a:endCxn id="28717" idx="2"/>
          </p:cNvCxnSpPr>
          <p:nvPr/>
        </p:nvCxnSpPr>
        <p:spPr bwMode="auto">
          <a:xfrm flipV="1">
            <a:off x="6943725" y="3400425"/>
            <a:ext cx="1109663" cy="1876425"/>
          </a:xfrm>
          <a:prstGeom prst="straightConnector1">
            <a:avLst/>
          </a:prstGeom>
          <a:noFill/>
          <a:ln w="38100">
            <a:pattFill prst="smCheck">
              <a:fgClr>
                <a:srgbClr val="E47200"/>
              </a:fgClr>
              <a:bgClr>
                <a:srgbClr val="FFFFFF"/>
              </a:bgClr>
            </a:pattFill>
            <a:round/>
            <a:headEnd/>
            <a:tailEnd type="triangle" w="med" len="med"/>
          </a:ln>
        </p:spPr>
      </p:cxnSp>
      <p:cxnSp>
        <p:nvCxnSpPr>
          <p:cNvPr id="28685" name="AutoShape 13"/>
          <p:cNvCxnSpPr>
            <a:cxnSpLocks noChangeShapeType="1"/>
            <a:stCxn id="28754" idx="7"/>
            <a:endCxn id="28717" idx="2"/>
          </p:cNvCxnSpPr>
          <p:nvPr/>
        </p:nvCxnSpPr>
        <p:spPr bwMode="auto">
          <a:xfrm flipV="1">
            <a:off x="6943725" y="3400425"/>
            <a:ext cx="1109663" cy="2695575"/>
          </a:xfrm>
          <a:prstGeom prst="straightConnector1">
            <a:avLst/>
          </a:prstGeom>
          <a:noFill/>
          <a:ln w="38100">
            <a:pattFill prst="smCheck">
              <a:fgClr>
                <a:srgbClr val="E47200"/>
              </a:fgClr>
              <a:bgClr>
                <a:srgbClr val="FFFFFF"/>
              </a:bgClr>
            </a:pattFill>
            <a:round/>
            <a:headEnd/>
            <a:tailEnd type="triangle" w="med" len="med"/>
          </a:ln>
        </p:spPr>
      </p:cxnSp>
      <p:cxnSp>
        <p:nvCxnSpPr>
          <p:cNvPr id="28686" name="AutoShape 14"/>
          <p:cNvCxnSpPr>
            <a:cxnSpLocks noChangeShapeType="1"/>
            <a:stCxn id="28745" idx="6"/>
            <a:endCxn id="28717" idx="2"/>
          </p:cNvCxnSpPr>
          <p:nvPr/>
        </p:nvCxnSpPr>
        <p:spPr bwMode="auto">
          <a:xfrm>
            <a:off x="4929188" y="2633663"/>
            <a:ext cx="3124200" cy="766762"/>
          </a:xfrm>
          <a:prstGeom prst="straightConnector1">
            <a:avLst/>
          </a:prstGeom>
          <a:noFill/>
          <a:ln w="38100">
            <a:pattFill prst="smCheck">
              <a:fgClr>
                <a:srgbClr val="E47200"/>
              </a:fgClr>
              <a:bgClr>
                <a:srgbClr val="FFFFFF"/>
              </a:bgClr>
            </a:pattFill>
            <a:round/>
            <a:headEnd/>
            <a:tailEnd type="triangle" w="med" len="med"/>
          </a:ln>
        </p:spPr>
      </p:cxnSp>
      <p:cxnSp>
        <p:nvCxnSpPr>
          <p:cNvPr id="28687" name="AutoShape 15"/>
          <p:cNvCxnSpPr>
            <a:cxnSpLocks noChangeShapeType="1"/>
            <a:stCxn id="28746" idx="6"/>
            <a:endCxn id="28717" idx="2"/>
          </p:cNvCxnSpPr>
          <p:nvPr/>
        </p:nvCxnSpPr>
        <p:spPr bwMode="auto">
          <a:xfrm flipV="1">
            <a:off x="4929188" y="3400425"/>
            <a:ext cx="3124200" cy="2366963"/>
          </a:xfrm>
          <a:prstGeom prst="straightConnector1">
            <a:avLst/>
          </a:prstGeom>
          <a:noFill/>
          <a:ln w="38100">
            <a:pattFill prst="smCheck">
              <a:fgClr>
                <a:srgbClr val="E47200"/>
              </a:fgClr>
              <a:bgClr>
                <a:srgbClr val="FFFFFF"/>
              </a:bgClr>
            </a:pattFill>
            <a:round/>
            <a:headEnd/>
            <a:tailEnd type="triangle" w="med" len="med"/>
          </a:ln>
        </p:spPr>
      </p:cxnSp>
      <p:cxnSp>
        <p:nvCxnSpPr>
          <p:cNvPr id="28688" name="AutoShape 16"/>
          <p:cNvCxnSpPr>
            <a:cxnSpLocks noChangeShapeType="1"/>
            <a:stCxn id="28744" idx="6"/>
            <a:endCxn id="28717" idx="2"/>
          </p:cNvCxnSpPr>
          <p:nvPr/>
        </p:nvCxnSpPr>
        <p:spPr bwMode="auto">
          <a:xfrm flipV="1">
            <a:off x="3238500" y="3400425"/>
            <a:ext cx="4814888" cy="1509713"/>
          </a:xfrm>
          <a:prstGeom prst="straightConnector1">
            <a:avLst/>
          </a:prstGeom>
          <a:noFill/>
          <a:ln w="38100">
            <a:pattFill prst="smCheck">
              <a:fgClr>
                <a:srgbClr val="E47200"/>
              </a:fgClr>
              <a:bgClr>
                <a:srgbClr val="FFFFFF"/>
              </a:bgClr>
            </a:pattFill>
            <a:round/>
            <a:headEnd/>
            <a:tailEnd type="triangle" w="med" len="med"/>
          </a:ln>
        </p:spPr>
      </p:cxnSp>
      <p:cxnSp>
        <p:nvCxnSpPr>
          <p:cNvPr id="28689" name="AutoShape 17"/>
          <p:cNvCxnSpPr>
            <a:cxnSpLocks noChangeShapeType="1"/>
            <a:endCxn id="28717" idx="2"/>
          </p:cNvCxnSpPr>
          <p:nvPr/>
        </p:nvCxnSpPr>
        <p:spPr bwMode="auto">
          <a:xfrm>
            <a:off x="3238500" y="1928813"/>
            <a:ext cx="4814888" cy="1471612"/>
          </a:xfrm>
          <a:prstGeom prst="straightConnector1">
            <a:avLst/>
          </a:prstGeom>
          <a:noFill/>
          <a:ln w="38100">
            <a:pattFill prst="smCheck">
              <a:fgClr>
                <a:srgbClr val="E47200"/>
              </a:fgClr>
              <a:bgClr>
                <a:srgbClr val="FFFFFF"/>
              </a:bgClr>
            </a:pattFill>
            <a:round/>
            <a:headEnd/>
            <a:tailEnd type="triangle" w="med" len="med"/>
          </a:ln>
        </p:spPr>
      </p:cxnSp>
      <p:cxnSp>
        <p:nvCxnSpPr>
          <p:cNvPr id="28690" name="AutoShape 18"/>
          <p:cNvCxnSpPr>
            <a:cxnSpLocks noChangeShapeType="1"/>
            <a:endCxn id="28717" idx="2"/>
          </p:cNvCxnSpPr>
          <p:nvPr/>
        </p:nvCxnSpPr>
        <p:spPr bwMode="auto">
          <a:xfrm>
            <a:off x="4929188" y="1223963"/>
            <a:ext cx="3124200" cy="2176462"/>
          </a:xfrm>
          <a:prstGeom prst="straightConnector1">
            <a:avLst/>
          </a:prstGeom>
          <a:noFill/>
          <a:ln w="38100">
            <a:pattFill prst="smCheck">
              <a:fgClr>
                <a:srgbClr val="E47200"/>
              </a:fgClr>
              <a:bgClr>
                <a:srgbClr val="FFFFFF"/>
              </a:bgClr>
            </a:pattFill>
            <a:round/>
            <a:headEnd/>
            <a:tailEnd type="triangle" w="med" len="med"/>
          </a:ln>
        </p:spPr>
      </p:cxnSp>
      <p:sp>
        <p:nvSpPr>
          <p:cNvPr id="28691" name="Oval 19"/>
          <p:cNvSpPr>
            <a:spLocks noChangeArrowheads="1"/>
          </p:cNvSpPr>
          <p:nvPr/>
        </p:nvSpPr>
        <p:spPr bwMode="auto">
          <a:xfrm>
            <a:off x="2085975" y="1717675"/>
            <a:ext cx="747713" cy="411163"/>
          </a:xfrm>
          <a:prstGeom prst="ellipse">
            <a:avLst/>
          </a:prstGeom>
          <a:gradFill rotWithShape="1">
            <a:gsLst>
              <a:gs pos="0">
                <a:srgbClr val="FFFFFF"/>
              </a:gs>
              <a:gs pos="100000">
                <a:srgbClr val="00B686"/>
              </a:gs>
            </a:gsLst>
            <a:path path="shape">
              <a:fillToRect l="50000" t="50000" r="50000" b="50000"/>
            </a:path>
          </a:gradFill>
          <a:ln w="28575">
            <a:solidFill>
              <a:srgbClr val="00B686"/>
            </a:solidFill>
            <a:round/>
            <a:headEnd/>
            <a:tailEnd/>
          </a:ln>
        </p:spPr>
        <p:txBody>
          <a:bodyPr wrap="none" anchor="ctr"/>
          <a:lstStyle/>
          <a:p>
            <a:pPr eaLnBrk="1" hangingPunct="1">
              <a:spcBef>
                <a:spcPct val="0"/>
              </a:spcBef>
              <a:buFontTx/>
              <a:buNone/>
            </a:pPr>
            <a:r>
              <a:rPr lang="en-US">
                <a:latin typeface="Arial" charset="0"/>
              </a:rPr>
              <a:t>sing</a:t>
            </a:r>
          </a:p>
        </p:txBody>
      </p:sp>
      <p:sp>
        <p:nvSpPr>
          <p:cNvPr id="28692" name="Oval 20"/>
          <p:cNvSpPr>
            <a:spLocks noChangeArrowheads="1"/>
          </p:cNvSpPr>
          <p:nvPr/>
        </p:nvSpPr>
        <p:spPr bwMode="auto">
          <a:xfrm>
            <a:off x="2085975" y="4708525"/>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28693" name="Oval 21"/>
          <p:cNvSpPr>
            <a:spLocks noChangeArrowheads="1"/>
          </p:cNvSpPr>
          <p:nvPr/>
        </p:nvSpPr>
        <p:spPr bwMode="auto">
          <a:xfrm>
            <a:off x="3781425" y="1022350"/>
            <a:ext cx="747713" cy="411163"/>
          </a:xfrm>
          <a:prstGeom prst="ellipse">
            <a:avLst/>
          </a:prstGeom>
          <a:gradFill rotWithShape="1">
            <a:gsLst>
              <a:gs pos="0">
                <a:srgbClr val="FFFFFF"/>
              </a:gs>
              <a:gs pos="100000">
                <a:srgbClr val="00B686"/>
              </a:gs>
            </a:gsLst>
            <a:path path="shape">
              <a:fillToRect l="50000" t="50000" r="50000" b="50000"/>
            </a:path>
          </a:gradFill>
          <a:ln w="28575">
            <a:solidFill>
              <a:srgbClr val="00B686"/>
            </a:solidFill>
            <a:round/>
            <a:headEnd/>
            <a:tailEnd/>
          </a:ln>
        </p:spPr>
        <p:txBody>
          <a:bodyPr wrap="none" anchor="ctr"/>
          <a:lstStyle/>
          <a:p>
            <a:pPr eaLnBrk="1" hangingPunct="1">
              <a:spcBef>
                <a:spcPct val="0"/>
              </a:spcBef>
              <a:buFontTx/>
              <a:buNone/>
            </a:pPr>
            <a:r>
              <a:rPr lang="en-US">
                <a:latin typeface="Arial" charset="0"/>
              </a:rPr>
              <a:t>sing</a:t>
            </a:r>
          </a:p>
        </p:txBody>
      </p:sp>
      <p:sp>
        <p:nvSpPr>
          <p:cNvPr id="28694" name="Oval 22"/>
          <p:cNvSpPr>
            <a:spLocks noChangeArrowheads="1"/>
          </p:cNvSpPr>
          <p:nvPr/>
        </p:nvSpPr>
        <p:spPr bwMode="auto">
          <a:xfrm>
            <a:off x="3781425" y="2422525"/>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28695" name="Oval 23"/>
          <p:cNvSpPr>
            <a:spLocks noChangeArrowheads="1"/>
          </p:cNvSpPr>
          <p:nvPr/>
        </p:nvSpPr>
        <p:spPr bwMode="auto">
          <a:xfrm>
            <a:off x="3781425" y="4051300"/>
            <a:ext cx="747713" cy="411163"/>
          </a:xfrm>
          <a:prstGeom prst="ellipse">
            <a:avLst/>
          </a:prstGeom>
          <a:gradFill rotWithShape="1">
            <a:gsLst>
              <a:gs pos="0">
                <a:srgbClr val="FFFFFF"/>
              </a:gs>
              <a:gs pos="100000">
                <a:srgbClr val="00B686"/>
              </a:gs>
            </a:gsLst>
            <a:path path="shape">
              <a:fillToRect l="50000" t="50000" r="50000" b="50000"/>
            </a:path>
          </a:gradFill>
          <a:ln w="28575">
            <a:solidFill>
              <a:srgbClr val="00B686"/>
            </a:solidFill>
            <a:round/>
            <a:headEnd/>
            <a:tailEnd/>
          </a:ln>
        </p:spPr>
        <p:txBody>
          <a:bodyPr wrap="none" anchor="ctr"/>
          <a:lstStyle/>
          <a:p>
            <a:pPr eaLnBrk="1" hangingPunct="1">
              <a:spcBef>
                <a:spcPct val="0"/>
              </a:spcBef>
              <a:buFontTx/>
              <a:buNone/>
            </a:pPr>
            <a:r>
              <a:rPr lang="en-US">
                <a:latin typeface="Arial" charset="0"/>
              </a:rPr>
              <a:t>sing</a:t>
            </a:r>
          </a:p>
        </p:txBody>
      </p:sp>
      <p:sp>
        <p:nvSpPr>
          <p:cNvPr id="28696" name="Oval 24"/>
          <p:cNvSpPr>
            <a:spLocks noChangeArrowheads="1"/>
          </p:cNvSpPr>
          <p:nvPr/>
        </p:nvSpPr>
        <p:spPr bwMode="auto">
          <a:xfrm>
            <a:off x="3781425" y="5556250"/>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28697" name="Oval 25"/>
          <p:cNvSpPr>
            <a:spLocks noChangeArrowheads="1"/>
          </p:cNvSpPr>
          <p:nvPr/>
        </p:nvSpPr>
        <p:spPr bwMode="auto">
          <a:xfrm>
            <a:off x="5800725" y="6127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8698" name="Oval 26"/>
          <p:cNvSpPr>
            <a:spLocks noChangeArrowheads="1"/>
          </p:cNvSpPr>
          <p:nvPr/>
        </p:nvSpPr>
        <p:spPr bwMode="auto">
          <a:xfrm>
            <a:off x="5800725" y="13652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8699" name="Oval 27"/>
          <p:cNvSpPr>
            <a:spLocks noChangeArrowheads="1"/>
          </p:cNvSpPr>
          <p:nvPr/>
        </p:nvSpPr>
        <p:spPr bwMode="auto">
          <a:xfrm>
            <a:off x="5800725" y="20224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8700" name="Oval 28"/>
          <p:cNvSpPr>
            <a:spLocks noChangeArrowheads="1"/>
          </p:cNvSpPr>
          <p:nvPr/>
        </p:nvSpPr>
        <p:spPr bwMode="auto">
          <a:xfrm>
            <a:off x="5800725" y="283210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8701" name="Oval 29"/>
          <p:cNvSpPr>
            <a:spLocks noChangeArrowheads="1"/>
          </p:cNvSpPr>
          <p:nvPr/>
        </p:nvSpPr>
        <p:spPr bwMode="auto">
          <a:xfrm>
            <a:off x="5800725" y="36131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8702" name="Oval 30"/>
          <p:cNvSpPr>
            <a:spLocks noChangeArrowheads="1"/>
          </p:cNvSpPr>
          <p:nvPr/>
        </p:nvSpPr>
        <p:spPr bwMode="auto">
          <a:xfrm>
            <a:off x="5800725" y="44894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28703" name="Oval 31"/>
          <p:cNvSpPr>
            <a:spLocks noChangeArrowheads="1"/>
          </p:cNvSpPr>
          <p:nvPr/>
        </p:nvSpPr>
        <p:spPr bwMode="auto">
          <a:xfrm>
            <a:off x="5800725" y="5146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28704" name="Oval 32"/>
          <p:cNvSpPr>
            <a:spLocks noChangeArrowheads="1"/>
          </p:cNvSpPr>
          <p:nvPr/>
        </p:nvSpPr>
        <p:spPr bwMode="auto">
          <a:xfrm>
            <a:off x="5800725" y="59658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cxnSp>
        <p:nvCxnSpPr>
          <p:cNvPr id="28705" name="AutoShape 33"/>
          <p:cNvCxnSpPr>
            <a:cxnSpLocks noChangeShapeType="1"/>
            <a:stCxn id="28743" idx="7"/>
            <a:endCxn id="28691" idx="3"/>
          </p:cNvCxnSpPr>
          <p:nvPr/>
        </p:nvCxnSpPr>
        <p:spPr bwMode="auto">
          <a:xfrm flipV="1">
            <a:off x="1376363" y="2082800"/>
            <a:ext cx="819150" cy="1250950"/>
          </a:xfrm>
          <a:prstGeom prst="straightConnector1">
            <a:avLst/>
          </a:prstGeom>
          <a:noFill/>
          <a:ln w="19050">
            <a:solidFill>
              <a:schemeClr val="tx1"/>
            </a:solidFill>
            <a:round/>
            <a:headEnd/>
            <a:tailEnd type="triangle" w="med" len="med"/>
          </a:ln>
        </p:spPr>
      </p:cxnSp>
      <p:cxnSp>
        <p:nvCxnSpPr>
          <p:cNvPr id="28706" name="AutoShape 34"/>
          <p:cNvCxnSpPr>
            <a:cxnSpLocks noChangeShapeType="1"/>
            <a:stCxn id="28743" idx="5"/>
            <a:endCxn id="28692" idx="1"/>
          </p:cNvCxnSpPr>
          <p:nvPr/>
        </p:nvCxnSpPr>
        <p:spPr bwMode="auto">
          <a:xfrm>
            <a:off x="1376363" y="3476625"/>
            <a:ext cx="819150" cy="1292225"/>
          </a:xfrm>
          <a:prstGeom prst="straightConnector1">
            <a:avLst/>
          </a:prstGeom>
          <a:noFill/>
          <a:ln w="19050">
            <a:solidFill>
              <a:schemeClr val="tx1"/>
            </a:solidFill>
            <a:round/>
            <a:headEnd/>
            <a:tailEnd type="triangle" w="med" len="med"/>
          </a:ln>
        </p:spPr>
      </p:cxnSp>
      <p:cxnSp>
        <p:nvCxnSpPr>
          <p:cNvPr id="28707" name="AutoShape 35"/>
          <p:cNvCxnSpPr>
            <a:cxnSpLocks noChangeShapeType="1"/>
            <a:stCxn id="28674" idx="4"/>
            <a:endCxn id="28692" idx="0"/>
          </p:cNvCxnSpPr>
          <p:nvPr/>
        </p:nvCxnSpPr>
        <p:spPr bwMode="auto">
          <a:xfrm flipH="1">
            <a:off x="2460625" y="2028825"/>
            <a:ext cx="677863" cy="2679700"/>
          </a:xfrm>
          <a:prstGeom prst="straightConnector1">
            <a:avLst/>
          </a:prstGeom>
          <a:noFill/>
          <a:ln w="38100">
            <a:solidFill>
              <a:srgbClr val="6699FF"/>
            </a:solidFill>
            <a:round/>
            <a:headEnd/>
            <a:tailEnd type="triangle" w="med" len="med"/>
          </a:ln>
        </p:spPr>
      </p:cxnSp>
      <p:cxnSp>
        <p:nvCxnSpPr>
          <p:cNvPr id="28708" name="AutoShape 36"/>
          <p:cNvCxnSpPr>
            <a:cxnSpLocks noChangeShapeType="1"/>
            <a:stCxn id="28744" idx="0"/>
            <a:endCxn id="28691" idx="4"/>
          </p:cNvCxnSpPr>
          <p:nvPr/>
        </p:nvCxnSpPr>
        <p:spPr bwMode="auto">
          <a:xfrm flipH="1" flipV="1">
            <a:off x="2460625" y="2143125"/>
            <a:ext cx="677863" cy="2667000"/>
          </a:xfrm>
          <a:prstGeom prst="straightConnector1">
            <a:avLst/>
          </a:prstGeom>
          <a:noFill/>
          <a:ln w="38100">
            <a:solidFill>
              <a:srgbClr val="00B686"/>
            </a:solidFill>
            <a:round/>
            <a:headEnd/>
            <a:tailEnd type="triangle" w="med" len="med"/>
          </a:ln>
        </p:spPr>
      </p:cxnSp>
      <p:cxnSp>
        <p:nvCxnSpPr>
          <p:cNvPr id="28709" name="AutoShape 37"/>
          <p:cNvCxnSpPr>
            <a:cxnSpLocks noChangeShapeType="1"/>
            <a:stCxn id="28675" idx="7"/>
            <a:endCxn id="28697" idx="2"/>
          </p:cNvCxnSpPr>
          <p:nvPr/>
        </p:nvCxnSpPr>
        <p:spPr bwMode="auto">
          <a:xfrm flipV="1">
            <a:off x="4899025" y="819150"/>
            <a:ext cx="887413" cy="333375"/>
          </a:xfrm>
          <a:prstGeom prst="straightConnector1">
            <a:avLst/>
          </a:prstGeom>
          <a:noFill/>
          <a:ln w="19050">
            <a:solidFill>
              <a:schemeClr val="tx1"/>
            </a:solidFill>
            <a:round/>
            <a:headEnd/>
            <a:tailEnd type="triangle" w="med" len="med"/>
          </a:ln>
        </p:spPr>
      </p:cxnSp>
      <p:cxnSp>
        <p:nvCxnSpPr>
          <p:cNvPr id="28710" name="AutoShape 38"/>
          <p:cNvCxnSpPr>
            <a:cxnSpLocks noChangeShapeType="1"/>
            <a:stCxn id="28675" idx="5"/>
            <a:endCxn id="28698" idx="2"/>
          </p:cNvCxnSpPr>
          <p:nvPr/>
        </p:nvCxnSpPr>
        <p:spPr bwMode="auto">
          <a:xfrm>
            <a:off x="4899025" y="1295400"/>
            <a:ext cx="887413" cy="276225"/>
          </a:xfrm>
          <a:prstGeom prst="straightConnector1">
            <a:avLst/>
          </a:prstGeom>
          <a:noFill/>
          <a:ln w="19050">
            <a:solidFill>
              <a:schemeClr val="tx1"/>
            </a:solidFill>
            <a:round/>
            <a:headEnd/>
            <a:tailEnd type="triangle" w="med" len="med"/>
          </a:ln>
        </p:spPr>
      </p:cxnSp>
      <p:cxnSp>
        <p:nvCxnSpPr>
          <p:cNvPr id="28711" name="AutoShape 39"/>
          <p:cNvCxnSpPr>
            <a:cxnSpLocks noChangeShapeType="1"/>
            <a:stCxn id="28745" idx="7"/>
            <a:endCxn id="28699" idx="2"/>
          </p:cNvCxnSpPr>
          <p:nvPr/>
        </p:nvCxnSpPr>
        <p:spPr bwMode="auto">
          <a:xfrm flipV="1">
            <a:off x="4900613" y="2228850"/>
            <a:ext cx="885825" cy="333375"/>
          </a:xfrm>
          <a:prstGeom prst="straightConnector1">
            <a:avLst/>
          </a:prstGeom>
          <a:noFill/>
          <a:ln w="19050">
            <a:solidFill>
              <a:schemeClr val="tx1"/>
            </a:solidFill>
            <a:round/>
            <a:headEnd/>
            <a:tailEnd type="triangle" w="med" len="med"/>
          </a:ln>
        </p:spPr>
      </p:cxnSp>
      <p:cxnSp>
        <p:nvCxnSpPr>
          <p:cNvPr id="28712" name="AutoShape 40"/>
          <p:cNvCxnSpPr>
            <a:cxnSpLocks noChangeShapeType="1"/>
            <a:stCxn id="28745" idx="5"/>
            <a:endCxn id="28700" idx="2"/>
          </p:cNvCxnSpPr>
          <p:nvPr/>
        </p:nvCxnSpPr>
        <p:spPr bwMode="auto">
          <a:xfrm>
            <a:off x="4900613" y="2705100"/>
            <a:ext cx="885825" cy="333375"/>
          </a:xfrm>
          <a:prstGeom prst="straightConnector1">
            <a:avLst/>
          </a:prstGeom>
          <a:noFill/>
          <a:ln w="19050">
            <a:solidFill>
              <a:schemeClr val="tx1"/>
            </a:solidFill>
            <a:round/>
            <a:headEnd/>
            <a:tailEnd type="triangle" w="med" len="med"/>
          </a:ln>
        </p:spPr>
      </p:cxnSp>
      <p:cxnSp>
        <p:nvCxnSpPr>
          <p:cNvPr id="28713" name="AutoShape 41"/>
          <p:cNvCxnSpPr>
            <a:cxnSpLocks noChangeShapeType="1"/>
            <a:stCxn id="28676" idx="7"/>
            <a:endCxn id="28701" idx="2"/>
          </p:cNvCxnSpPr>
          <p:nvPr/>
        </p:nvCxnSpPr>
        <p:spPr bwMode="auto">
          <a:xfrm flipV="1">
            <a:off x="4899025" y="3819525"/>
            <a:ext cx="887413" cy="361950"/>
          </a:xfrm>
          <a:prstGeom prst="straightConnector1">
            <a:avLst/>
          </a:prstGeom>
          <a:noFill/>
          <a:ln w="19050">
            <a:solidFill>
              <a:schemeClr val="tx1"/>
            </a:solidFill>
            <a:round/>
            <a:headEnd/>
            <a:tailEnd type="triangle" w="med" len="med"/>
          </a:ln>
        </p:spPr>
      </p:cxnSp>
      <p:cxnSp>
        <p:nvCxnSpPr>
          <p:cNvPr id="28714" name="AutoShape 42"/>
          <p:cNvCxnSpPr>
            <a:cxnSpLocks noChangeShapeType="1"/>
            <a:stCxn id="28676" idx="5"/>
            <a:endCxn id="28702" idx="2"/>
          </p:cNvCxnSpPr>
          <p:nvPr/>
        </p:nvCxnSpPr>
        <p:spPr bwMode="auto">
          <a:xfrm>
            <a:off x="4899025" y="4324350"/>
            <a:ext cx="887413" cy="371475"/>
          </a:xfrm>
          <a:prstGeom prst="straightConnector1">
            <a:avLst/>
          </a:prstGeom>
          <a:noFill/>
          <a:ln w="19050">
            <a:solidFill>
              <a:schemeClr val="tx1"/>
            </a:solidFill>
            <a:round/>
            <a:headEnd/>
            <a:tailEnd type="triangle" w="med" len="med"/>
          </a:ln>
        </p:spPr>
      </p:cxnSp>
      <p:cxnSp>
        <p:nvCxnSpPr>
          <p:cNvPr id="28715" name="AutoShape 43"/>
          <p:cNvCxnSpPr>
            <a:cxnSpLocks noChangeShapeType="1"/>
            <a:stCxn id="28746" idx="7"/>
            <a:endCxn id="28703" idx="2"/>
          </p:cNvCxnSpPr>
          <p:nvPr/>
        </p:nvCxnSpPr>
        <p:spPr bwMode="auto">
          <a:xfrm flipV="1">
            <a:off x="4900613" y="5353050"/>
            <a:ext cx="885825" cy="342900"/>
          </a:xfrm>
          <a:prstGeom prst="straightConnector1">
            <a:avLst/>
          </a:prstGeom>
          <a:noFill/>
          <a:ln w="19050">
            <a:solidFill>
              <a:schemeClr val="tx1"/>
            </a:solidFill>
            <a:round/>
            <a:headEnd/>
            <a:tailEnd type="triangle" w="med" len="med"/>
          </a:ln>
        </p:spPr>
      </p:cxnSp>
      <p:cxnSp>
        <p:nvCxnSpPr>
          <p:cNvPr id="28716" name="AutoShape 44"/>
          <p:cNvCxnSpPr>
            <a:cxnSpLocks noChangeShapeType="1"/>
            <a:stCxn id="28746" idx="5"/>
            <a:endCxn id="28704" idx="2"/>
          </p:cNvCxnSpPr>
          <p:nvPr/>
        </p:nvCxnSpPr>
        <p:spPr bwMode="auto">
          <a:xfrm>
            <a:off x="4900613" y="5838825"/>
            <a:ext cx="885825" cy="333375"/>
          </a:xfrm>
          <a:prstGeom prst="straightConnector1">
            <a:avLst/>
          </a:prstGeom>
          <a:noFill/>
          <a:ln w="19050">
            <a:solidFill>
              <a:schemeClr val="tx1"/>
            </a:solidFill>
            <a:round/>
            <a:headEnd/>
            <a:tailEnd type="triangle" w="med" len="med"/>
          </a:ln>
        </p:spPr>
      </p:cxnSp>
      <p:sp>
        <p:nvSpPr>
          <p:cNvPr id="28717" name="Oval 45"/>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8718" name="AutoShape 46"/>
          <p:cNvCxnSpPr>
            <a:cxnSpLocks noChangeShapeType="1"/>
            <a:stCxn id="28747" idx="6"/>
          </p:cNvCxnSpPr>
          <p:nvPr/>
        </p:nvCxnSpPr>
        <p:spPr bwMode="auto">
          <a:xfrm flipV="1">
            <a:off x="6972300" y="504825"/>
            <a:ext cx="409575" cy="309563"/>
          </a:xfrm>
          <a:prstGeom prst="straightConnector1">
            <a:avLst/>
          </a:prstGeom>
          <a:noFill/>
          <a:ln w="19050">
            <a:solidFill>
              <a:schemeClr val="tx1"/>
            </a:solidFill>
            <a:prstDash val="dash"/>
            <a:round/>
            <a:headEnd/>
            <a:tailEnd type="triangle" w="med" len="med"/>
          </a:ln>
        </p:spPr>
      </p:cxnSp>
      <p:cxnSp>
        <p:nvCxnSpPr>
          <p:cNvPr id="28719" name="AutoShape 47"/>
          <p:cNvCxnSpPr>
            <a:cxnSpLocks noChangeShapeType="1"/>
            <a:stCxn id="28748" idx="6"/>
          </p:cNvCxnSpPr>
          <p:nvPr/>
        </p:nvCxnSpPr>
        <p:spPr bwMode="auto">
          <a:xfrm flipV="1">
            <a:off x="6972300" y="1247775"/>
            <a:ext cx="428625" cy="319088"/>
          </a:xfrm>
          <a:prstGeom prst="straightConnector1">
            <a:avLst/>
          </a:prstGeom>
          <a:noFill/>
          <a:ln w="19050">
            <a:solidFill>
              <a:schemeClr val="tx1"/>
            </a:solidFill>
            <a:prstDash val="dash"/>
            <a:round/>
            <a:headEnd/>
            <a:tailEnd type="triangle" w="med" len="med"/>
          </a:ln>
        </p:spPr>
      </p:cxnSp>
      <p:cxnSp>
        <p:nvCxnSpPr>
          <p:cNvPr id="28720" name="AutoShape 48"/>
          <p:cNvCxnSpPr>
            <a:cxnSpLocks noChangeShapeType="1"/>
            <a:stCxn id="28749" idx="6"/>
          </p:cNvCxnSpPr>
          <p:nvPr/>
        </p:nvCxnSpPr>
        <p:spPr bwMode="auto">
          <a:xfrm flipV="1">
            <a:off x="6972300" y="1895475"/>
            <a:ext cx="428625" cy="338138"/>
          </a:xfrm>
          <a:prstGeom prst="straightConnector1">
            <a:avLst/>
          </a:prstGeom>
          <a:noFill/>
          <a:ln w="19050">
            <a:solidFill>
              <a:schemeClr val="tx1"/>
            </a:solidFill>
            <a:prstDash val="dash"/>
            <a:round/>
            <a:headEnd/>
            <a:tailEnd type="triangle" w="med" len="med"/>
          </a:ln>
        </p:spPr>
      </p:cxnSp>
      <p:cxnSp>
        <p:nvCxnSpPr>
          <p:cNvPr id="28721" name="AutoShape 49"/>
          <p:cNvCxnSpPr>
            <a:cxnSpLocks noChangeShapeType="1"/>
            <a:stCxn id="28750" idx="6"/>
          </p:cNvCxnSpPr>
          <p:nvPr/>
        </p:nvCxnSpPr>
        <p:spPr bwMode="auto">
          <a:xfrm flipV="1">
            <a:off x="6972300" y="2714625"/>
            <a:ext cx="409575" cy="319088"/>
          </a:xfrm>
          <a:prstGeom prst="straightConnector1">
            <a:avLst/>
          </a:prstGeom>
          <a:noFill/>
          <a:ln w="19050">
            <a:solidFill>
              <a:schemeClr val="tx1"/>
            </a:solidFill>
            <a:prstDash val="dash"/>
            <a:round/>
            <a:headEnd/>
            <a:tailEnd type="triangle" w="med" len="med"/>
          </a:ln>
        </p:spPr>
      </p:cxnSp>
      <p:cxnSp>
        <p:nvCxnSpPr>
          <p:cNvPr id="28722" name="AutoShape 50"/>
          <p:cNvCxnSpPr>
            <a:cxnSpLocks noChangeShapeType="1"/>
          </p:cNvCxnSpPr>
          <p:nvPr/>
        </p:nvCxnSpPr>
        <p:spPr bwMode="auto">
          <a:xfrm flipV="1">
            <a:off x="6962775" y="3486150"/>
            <a:ext cx="428625" cy="285750"/>
          </a:xfrm>
          <a:prstGeom prst="straightConnector1">
            <a:avLst/>
          </a:prstGeom>
          <a:noFill/>
          <a:ln w="19050">
            <a:solidFill>
              <a:schemeClr val="tx1"/>
            </a:solidFill>
            <a:prstDash val="dash"/>
            <a:round/>
            <a:headEnd/>
            <a:tailEnd type="triangle" w="med" len="med"/>
          </a:ln>
        </p:spPr>
      </p:cxnSp>
      <p:cxnSp>
        <p:nvCxnSpPr>
          <p:cNvPr id="28723" name="AutoShape 51"/>
          <p:cNvCxnSpPr>
            <a:cxnSpLocks noChangeShapeType="1"/>
            <a:stCxn id="28752" idx="6"/>
          </p:cNvCxnSpPr>
          <p:nvPr/>
        </p:nvCxnSpPr>
        <p:spPr bwMode="auto">
          <a:xfrm flipV="1">
            <a:off x="6972300" y="4352925"/>
            <a:ext cx="428625" cy="338138"/>
          </a:xfrm>
          <a:prstGeom prst="straightConnector1">
            <a:avLst/>
          </a:prstGeom>
          <a:noFill/>
          <a:ln w="19050">
            <a:solidFill>
              <a:schemeClr val="tx1"/>
            </a:solidFill>
            <a:prstDash val="dash"/>
            <a:round/>
            <a:headEnd/>
            <a:tailEnd type="triangle" w="med" len="med"/>
          </a:ln>
        </p:spPr>
      </p:cxnSp>
      <p:cxnSp>
        <p:nvCxnSpPr>
          <p:cNvPr id="28724" name="AutoShape 52"/>
          <p:cNvCxnSpPr>
            <a:cxnSpLocks noChangeShapeType="1"/>
          </p:cNvCxnSpPr>
          <p:nvPr/>
        </p:nvCxnSpPr>
        <p:spPr bwMode="auto">
          <a:xfrm flipV="1">
            <a:off x="6962775" y="5010150"/>
            <a:ext cx="428625" cy="266700"/>
          </a:xfrm>
          <a:prstGeom prst="straightConnector1">
            <a:avLst/>
          </a:prstGeom>
          <a:noFill/>
          <a:ln w="19050">
            <a:solidFill>
              <a:schemeClr val="tx1"/>
            </a:solidFill>
            <a:prstDash val="dash"/>
            <a:round/>
            <a:headEnd/>
            <a:tailEnd type="triangle" w="med" len="med"/>
          </a:ln>
        </p:spPr>
      </p:cxnSp>
      <p:cxnSp>
        <p:nvCxnSpPr>
          <p:cNvPr id="28725" name="AutoShape 53"/>
          <p:cNvCxnSpPr>
            <a:cxnSpLocks noChangeShapeType="1"/>
            <a:stCxn id="28754" idx="6"/>
          </p:cNvCxnSpPr>
          <p:nvPr/>
        </p:nvCxnSpPr>
        <p:spPr bwMode="auto">
          <a:xfrm flipV="1">
            <a:off x="6972300" y="5829300"/>
            <a:ext cx="428625" cy="338138"/>
          </a:xfrm>
          <a:prstGeom prst="straightConnector1">
            <a:avLst/>
          </a:prstGeom>
          <a:noFill/>
          <a:ln w="19050">
            <a:solidFill>
              <a:schemeClr val="tx1"/>
            </a:solidFill>
            <a:prstDash val="dash"/>
            <a:round/>
            <a:headEnd/>
            <a:tailEnd type="triangle" w="med" len="med"/>
          </a:ln>
        </p:spPr>
      </p:cxnSp>
      <p:cxnSp>
        <p:nvCxnSpPr>
          <p:cNvPr id="28726" name="AutoShape 54"/>
          <p:cNvCxnSpPr>
            <a:cxnSpLocks noChangeShapeType="1"/>
            <a:stCxn id="28747" idx="6"/>
          </p:cNvCxnSpPr>
          <p:nvPr/>
        </p:nvCxnSpPr>
        <p:spPr bwMode="auto">
          <a:xfrm>
            <a:off x="6972300" y="814388"/>
            <a:ext cx="381000" cy="195262"/>
          </a:xfrm>
          <a:prstGeom prst="straightConnector1">
            <a:avLst/>
          </a:prstGeom>
          <a:noFill/>
          <a:ln w="19050">
            <a:solidFill>
              <a:schemeClr val="tx1"/>
            </a:solidFill>
            <a:prstDash val="dash"/>
            <a:round/>
            <a:headEnd/>
            <a:tailEnd type="triangle" w="med" len="med"/>
          </a:ln>
        </p:spPr>
      </p:cxnSp>
      <p:cxnSp>
        <p:nvCxnSpPr>
          <p:cNvPr id="28727" name="AutoShape 55"/>
          <p:cNvCxnSpPr>
            <a:cxnSpLocks noChangeShapeType="1"/>
            <a:stCxn id="28748" idx="6"/>
          </p:cNvCxnSpPr>
          <p:nvPr/>
        </p:nvCxnSpPr>
        <p:spPr bwMode="auto">
          <a:xfrm>
            <a:off x="6972300" y="1566863"/>
            <a:ext cx="400050" cy="195262"/>
          </a:xfrm>
          <a:prstGeom prst="straightConnector1">
            <a:avLst/>
          </a:prstGeom>
          <a:noFill/>
          <a:ln w="19050">
            <a:solidFill>
              <a:schemeClr val="tx1"/>
            </a:solidFill>
            <a:prstDash val="dash"/>
            <a:round/>
            <a:headEnd/>
            <a:tailEnd type="triangle" w="med" len="med"/>
          </a:ln>
        </p:spPr>
      </p:cxnSp>
      <p:cxnSp>
        <p:nvCxnSpPr>
          <p:cNvPr id="28728" name="AutoShape 56"/>
          <p:cNvCxnSpPr>
            <a:cxnSpLocks noChangeShapeType="1"/>
            <a:stCxn id="28749" idx="6"/>
          </p:cNvCxnSpPr>
          <p:nvPr/>
        </p:nvCxnSpPr>
        <p:spPr bwMode="auto">
          <a:xfrm>
            <a:off x="6972300" y="2233613"/>
            <a:ext cx="400050" cy="185737"/>
          </a:xfrm>
          <a:prstGeom prst="straightConnector1">
            <a:avLst/>
          </a:prstGeom>
          <a:noFill/>
          <a:ln w="19050">
            <a:solidFill>
              <a:schemeClr val="tx1"/>
            </a:solidFill>
            <a:prstDash val="dash"/>
            <a:round/>
            <a:headEnd/>
            <a:tailEnd type="triangle" w="med" len="med"/>
          </a:ln>
        </p:spPr>
      </p:cxnSp>
      <p:cxnSp>
        <p:nvCxnSpPr>
          <p:cNvPr id="28729" name="AutoShape 57"/>
          <p:cNvCxnSpPr>
            <a:cxnSpLocks noChangeShapeType="1"/>
            <a:stCxn id="28750" idx="6"/>
          </p:cNvCxnSpPr>
          <p:nvPr/>
        </p:nvCxnSpPr>
        <p:spPr bwMode="auto">
          <a:xfrm>
            <a:off x="6972300" y="3033713"/>
            <a:ext cx="381000" cy="195262"/>
          </a:xfrm>
          <a:prstGeom prst="straightConnector1">
            <a:avLst/>
          </a:prstGeom>
          <a:noFill/>
          <a:ln w="19050">
            <a:solidFill>
              <a:schemeClr val="tx1"/>
            </a:solidFill>
            <a:prstDash val="dash"/>
            <a:round/>
            <a:headEnd/>
            <a:tailEnd type="triangle" w="med" len="med"/>
          </a:ln>
        </p:spPr>
      </p:cxnSp>
      <p:cxnSp>
        <p:nvCxnSpPr>
          <p:cNvPr id="28730" name="AutoShape 58"/>
          <p:cNvCxnSpPr>
            <a:cxnSpLocks noChangeShapeType="1"/>
            <a:stCxn id="28751" idx="6"/>
          </p:cNvCxnSpPr>
          <p:nvPr/>
        </p:nvCxnSpPr>
        <p:spPr bwMode="auto">
          <a:xfrm>
            <a:off x="6972300" y="3814763"/>
            <a:ext cx="400050" cy="204787"/>
          </a:xfrm>
          <a:prstGeom prst="straightConnector1">
            <a:avLst/>
          </a:prstGeom>
          <a:noFill/>
          <a:ln w="19050">
            <a:solidFill>
              <a:schemeClr val="tx1"/>
            </a:solidFill>
            <a:prstDash val="dash"/>
            <a:round/>
            <a:headEnd/>
            <a:tailEnd type="triangle" w="med" len="med"/>
          </a:ln>
        </p:spPr>
      </p:cxnSp>
      <p:cxnSp>
        <p:nvCxnSpPr>
          <p:cNvPr id="28731" name="AutoShape 59"/>
          <p:cNvCxnSpPr>
            <a:cxnSpLocks noChangeShapeType="1"/>
            <a:stCxn id="28752" idx="6"/>
          </p:cNvCxnSpPr>
          <p:nvPr/>
        </p:nvCxnSpPr>
        <p:spPr bwMode="auto">
          <a:xfrm>
            <a:off x="6972300" y="4691063"/>
            <a:ext cx="400050" cy="166687"/>
          </a:xfrm>
          <a:prstGeom prst="straightConnector1">
            <a:avLst/>
          </a:prstGeom>
          <a:noFill/>
          <a:ln w="19050">
            <a:solidFill>
              <a:schemeClr val="tx1"/>
            </a:solidFill>
            <a:prstDash val="dash"/>
            <a:round/>
            <a:headEnd/>
            <a:tailEnd type="triangle" w="med" len="med"/>
          </a:ln>
        </p:spPr>
      </p:cxnSp>
      <p:cxnSp>
        <p:nvCxnSpPr>
          <p:cNvPr id="28732" name="AutoShape 60"/>
          <p:cNvCxnSpPr>
            <a:cxnSpLocks noChangeShapeType="1"/>
            <a:stCxn id="28753" idx="6"/>
          </p:cNvCxnSpPr>
          <p:nvPr/>
        </p:nvCxnSpPr>
        <p:spPr bwMode="auto">
          <a:xfrm>
            <a:off x="6972300" y="5348288"/>
            <a:ext cx="400050" cy="166687"/>
          </a:xfrm>
          <a:prstGeom prst="straightConnector1">
            <a:avLst/>
          </a:prstGeom>
          <a:noFill/>
          <a:ln w="19050">
            <a:solidFill>
              <a:schemeClr val="tx1"/>
            </a:solidFill>
            <a:prstDash val="dash"/>
            <a:round/>
            <a:headEnd/>
            <a:tailEnd type="triangle" w="med" len="med"/>
          </a:ln>
        </p:spPr>
      </p:cxnSp>
      <p:cxnSp>
        <p:nvCxnSpPr>
          <p:cNvPr id="28733" name="AutoShape 61"/>
          <p:cNvCxnSpPr>
            <a:cxnSpLocks noChangeShapeType="1"/>
            <a:stCxn id="28754" idx="6"/>
          </p:cNvCxnSpPr>
          <p:nvPr/>
        </p:nvCxnSpPr>
        <p:spPr bwMode="auto">
          <a:xfrm>
            <a:off x="6972300" y="6167438"/>
            <a:ext cx="400050" cy="176212"/>
          </a:xfrm>
          <a:prstGeom prst="straightConnector1">
            <a:avLst/>
          </a:prstGeom>
          <a:noFill/>
          <a:ln w="19050">
            <a:solidFill>
              <a:schemeClr val="tx1"/>
            </a:solidFill>
            <a:prstDash val="dash"/>
            <a:round/>
            <a:headEnd/>
            <a:tailEnd type="triangle" w="med" len="med"/>
          </a:ln>
        </p:spPr>
      </p:cxnSp>
      <p:cxnSp>
        <p:nvCxnSpPr>
          <p:cNvPr id="28734" name="AutoShape 62"/>
          <p:cNvCxnSpPr>
            <a:cxnSpLocks noChangeShapeType="1"/>
            <a:stCxn id="28743" idx="6"/>
            <a:endCxn id="28717" idx="2"/>
          </p:cNvCxnSpPr>
          <p:nvPr/>
        </p:nvCxnSpPr>
        <p:spPr bwMode="auto">
          <a:xfrm flipV="1">
            <a:off x="1404938" y="3400425"/>
            <a:ext cx="6648450" cy="4763"/>
          </a:xfrm>
          <a:prstGeom prst="straightConnector1">
            <a:avLst/>
          </a:prstGeom>
          <a:noFill/>
          <a:ln w="38100">
            <a:pattFill prst="smCheck">
              <a:fgClr>
                <a:srgbClr val="E47200"/>
              </a:fgClr>
              <a:bgClr>
                <a:srgbClr val="FFFFFF"/>
              </a:bgClr>
            </a:pattFill>
            <a:round/>
            <a:headEnd/>
            <a:tailEnd type="triangle" w="med" len="med"/>
          </a:ln>
        </p:spPr>
      </p:cxnSp>
      <p:sp>
        <p:nvSpPr>
          <p:cNvPr id="28735" name="Text Box 64"/>
          <p:cNvSpPr txBox="1">
            <a:spLocks noChangeArrowheads="1"/>
          </p:cNvSpPr>
          <p:nvPr/>
        </p:nvSpPr>
        <p:spPr bwMode="auto">
          <a:xfrm rot="-1358732">
            <a:off x="4694238" y="773113"/>
            <a:ext cx="10588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a:t>
            </a:r>
          </a:p>
        </p:txBody>
      </p:sp>
      <p:sp>
        <p:nvSpPr>
          <p:cNvPr id="28736" name="Text Box 66"/>
          <p:cNvSpPr txBox="1">
            <a:spLocks noChangeArrowheads="1"/>
          </p:cNvSpPr>
          <p:nvPr/>
        </p:nvSpPr>
        <p:spPr bwMode="auto">
          <a:xfrm rot="831524">
            <a:off x="4687888" y="135413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a:t>
            </a:r>
          </a:p>
        </p:txBody>
      </p:sp>
      <p:sp>
        <p:nvSpPr>
          <p:cNvPr id="28737" name="Text Box 67"/>
          <p:cNvSpPr txBox="1">
            <a:spLocks noChangeArrowheads="1"/>
          </p:cNvSpPr>
          <p:nvPr/>
        </p:nvSpPr>
        <p:spPr bwMode="auto">
          <a:xfrm rot="-1396938">
            <a:off x="4764088" y="215423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a:t>
            </a:r>
          </a:p>
        </p:txBody>
      </p:sp>
      <p:sp>
        <p:nvSpPr>
          <p:cNvPr id="28738" name="Text Box 68"/>
          <p:cNvSpPr txBox="1">
            <a:spLocks noChangeArrowheads="1"/>
          </p:cNvSpPr>
          <p:nvPr/>
        </p:nvSpPr>
        <p:spPr bwMode="auto">
          <a:xfrm rot="-1443875">
            <a:off x="4741863" y="3754438"/>
            <a:ext cx="10588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a:t>
            </a:r>
          </a:p>
        </p:txBody>
      </p:sp>
      <p:sp>
        <p:nvSpPr>
          <p:cNvPr id="28739" name="Text Box 69"/>
          <p:cNvSpPr txBox="1">
            <a:spLocks noChangeArrowheads="1"/>
          </p:cNvSpPr>
          <p:nvPr/>
        </p:nvSpPr>
        <p:spPr bwMode="auto">
          <a:xfrm rot="-1159357">
            <a:off x="4716463" y="529748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a:t>
            </a:r>
          </a:p>
        </p:txBody>
      </p:sp>
      <p:sp>
        <p:nvSpPr>
          <p:cNvPr id="28740" name="Text Box 70"/>
          <p:cNvSpPr txBox="1">
            <a:spLocks noChangeArrowheads="1"/>
          </p:cNvSpPr>
          <p:nvPr/>
        </p:nvSpPr>
        <p:spPr bwMode="auto">
          <a:xfrm rot="1155647">
            <a:off x="4641850" y="2792413"/>
            <a:ext cx="1160463"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a:t>
            </a:r>
          </a:p>
        </p:txBody>
      </p:sp>
      <p:sp>
        <p:nvSpPr>
          <p:cNvPr id="28741" name="Text Box 71"/>
          <p:cNvSpPr txBox="1">
            <a:spLocks noChangeArrowheads="1"/>
          </p:cNvSpPr>
          <p:nvPr/>
        </p:nvSpPr>
        <p:spPr bwMode="auto">
          <a:xfrm rot="1229780">
            <a:off x="4687888" y="4440238"/>
            <a:ext cx="1109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a:t>
            </a:r>
          </a:p>
        </p:txBody>
      </p:sp>
      <p:sp>
        <p:nvSpPr>
          <p:cNvPr id="28742" name="Text Box 72"/>
          <p:cNvSpPr txBox="1">
            <a:spLocks noChangeArrowheads="1"/>
          </p:cNvSpPr>
          <p:nvPr/>
        </p:nvSpPr>
        <p:spPr bwMode="auto">
          <a:xfrm rot="1241509">
            <a:off x="4651375" y="5935663"/>
            <a:ext cx="1160463"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a:t>
            </a:r>
          </a:p>
        </p:txBody>
      </p:sp>
      <p:sp>
        <p:nvSpPr>
          <p:cNvPr id="28743" name="Oval 77"/>
          <p:cNvSpPr>
            <a:spLocks noChangeArrowheads="1"/>
          </p:cNvSpPr>
          <p:nvPr/>
        </p:nvSpPr>
        <p:spPr bwMode="auto">
          <a:xfrm>
            <a:off x="1204913" y="33051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44" name="Oval 78"/>
          <p:cNvSpPr>
            <a:spLocks noChangeArrowheads="1"/>
          </p:cNvSpPr>
          <p:nvPr/>
        </p:nvSpPr>
        <p:spPr bwMode="auto">
          <a:xfrm>
            <a:off x="3038475" y="48101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45" name="Oval 79"/>
          <p:cNvSpPr>
            <a:spLocks noChangeArrowheads="1"/>
          </p:cNvSpPr>
          <p:nvPr/>
        </p:nvSpPr>
        <p:spPr bwMode="auto">
          <a:xfrm>
            <a:off x="4729163" y="25336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46" name="Oval 80"/>
          <p:cNvSpPr>
            <a:spLocks noChangeArrowheads="1"/>
          </p:cNvSpPr>
          <p:nvPr/>
        </p:nvSpPr>
        <p:spPr bwMode="auto">
          <a:xfrm>
            <a:off x="4729163" y="5667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47" name="Oval 81"/>
          <p:cNvSpPr>
            <a:spLocks noChangeArrowheads="1"/>
          </p:cNvSpPr>
          <p:nvPr/>
        </p:nvSpPr>
        <p:spPr bwMode="auto">
          <a:xfrm>
            <a:off x="6772275" y="7143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48" name="Oval 82"/>
          <p:cNvSpPr>
            <a:spLocks noChangeArrowheads="1"/>
          </p:cNvSpPr>
          <p:nvPr/>
        </p:nvSpPr>
        <p:spPr bwMode="auto">
          <a:xfrm>
            <a:off x="6772275" y="14668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49" name="Oval 83"/>
          <p:cNvSpPr>
            <a:spLocks noChangeArrowheads="1"/>
          </p:cNvSpPr>
          <p:nvPr/>
        </p:nvSpPr>
        <p:spPr bwMode="auto">
          <a:xfrm>
            <a:off x="6772275" y="21336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50" name="Oval 84"/>
          <p:cNvSpPr>
            <a:spLocks noChangeArrowheads="1"/>
          </p:cNvSpPr>
          <p:nvPr/>
        </p:nvSpPr>
        <p:spPr bwMode="auto">
          <a:xfrm>
            <a:off x="6772275" y="29337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51" name="Oval 85"/>
          <p:cNvSpPr>
            <a:spLocks noChangeArrowheads="1"/>
          </p:cNvSpPr>
          <p:nvPr/>
        </p:nvSpPr>
        <p:spPr bwMode="auto">
          <a:xfrm>
            <a:off x="6772275" y="37147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52" name="Oval 86"/>
          <p:cNvSpPr>
            <a:spLocks noChangeArrowheads="1"/>
          </p:cNvSpPr>
          <p:nvPr/>
        </p:nvSpPr>
        <p:spPr bwMode="auto">
          <a:xfrm>
            <a:off x="6772275" y="459105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53" name="Oval 87"/>
          <p:cNvSpPr>
            <a:spLocks noChangeArrowheads="1"/>
          </p:cNvSpPr>
          <p:nvPr/>
        </p:nvSpPr>
        <p:spPr bwMode="auto">
          <a:xfrm>
            <a:off x="6772275" y="52482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54" name="Oval 88"/>
          <p:cNvSpPr>
            <a:spLocks noChangeArrowheads="1"/>
          </p:cNvSpPr>
          <p:nvPr/>
        </p:nvSpPr>
        <p:spPr bwMode="auto">
          <a:xfrm>
            <a:off x="6772275" y="60674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8755" name="Oval 89"/>
          <p:cNvSpPr>
            <a:spLocks noChangeArrowheads="1"/>
          </p:cNvSpPr>
          <p:nvPr/>
        </p:nvSpPr>
        <p:spPr bwMode="auto">
          <a:xfrm>
            <a:off x="1047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8756" name="AutoShape 90"/>
          <p:cNvCxnSpPr>
            <a:cxnSpLocks noChangeShapeType="1"/>
            <a:stCxn id="28755" idx="6"/>
            <a:endCxn id="28743" idx="2"/>
          </p:cNvCxnSpPr>
          <p:nvPr/>
        </p:nvCxnSpPr>
        <p:spPr bwMode="auto">
          <a:xfrm>
            <a:off x="866775" y="3400425"/>
            <a:ext cx="338138" cy="4763"/>
          </a:xfrm>
          <a:prstGeom prst="straightConnector1">
            <a:avLst/>
          </a:prstGeom>
          <a:noFill/>
          <a:ln w="19050">
            <a:solidFill>
              <a:schemeClr val="tx1"/>
            </a:solidFill>
            <a:round/>
            <a:headEnd/>
            <a:tailEnd/>
          </a:ln>
        </p:spPr>
      </p:cxnSp>
      <p:cxnSp>
        <p:nvCxnSpPr>
          <p:cNvPr id="28757" name="AutoShape 91"/>
          <p:cNvCxnSpPr>
            <a:cxnSpLocks noChangeShapeType="1"/>
            <a:stCxn id="28691" idx="6"/>
            <a:endCxn id="28674" idx="2"/>
          </p:cNvCxnSpPr>
          <p:nvPr/>
        </p:nvCxnSpPr>
        <p:spPr bwMode="auto">
          <a:xfrm>
            <a:off x="2847975" y="1924050"/>
            <a:ext cx="190500" cy="4763"/>
          </a:xfrm>
          <a:prstGeom prst="straightConnector1">
            <a:avLst/>
          </a:prstGeom>
          <a:noFill/>
          <a:ln w="19050">
            <a:solidFill>
              <a:schemeClr val="tx1"/>
            </a:solidFill>
            <a:round/>
            <a:headEnd/>
            <a:tailEnd type="triangle" w="med" len="med"/>
          </a:ln>
        </p:spPr>
      </p:cxnSp>
      <p:cxnSp>
        <p:nvCxnSpPr>
          <p:cNvPr id="28758" name="AutoShape 92"/>
          <p:cNvCxnSpPr>
            <a:cxnSpLocks noChangeShapeType="1"/>
            <a:stCxn id="28692" idx="6"/>
            <a:endCxn id="28744" idx="2"/>
          </p:cNvCxnSpPr>
          <p:nvPr/>
        </p:nvCxnSpPr>
        <p:spPr bwMode="auto">
          <a:xfrm flipV="1">
            <a:off x="2833688" y="4910138"/>
            <a:ext cx="204787" cy="4762"/>
          </a:xfrm>
          <a:prstGeom prst="straightConnector1">
            <a:avLst/>
          </a:prstGeom>
          <a:noFill/>
          <a:ln w="19050">
            <a:solidFill>
              <a:schemeClr val="tx1"/>
            </a:solidFill>
            <a:round/>
            <a:headEnd/>
            <a:tailEnd type="triangle" w="med" len="med"/>
          </a:ln>
        </p:spPr>
      </p:cxnSp>
      <p:cxnSp>
        <p:nvCxnSpPr>
          <p:cNvPr id="28759" name="AutoShape 93"/>
          <p:cNvCxnSpPr>
            <a:cxnSpLocks noChangeShapeType="1"/>
            <a:stCxn id="28693" idx="6"/>
            <a:endCxn id="28675" idx="2"/>
          </p:cNvCxnSpPr>
          <p:nvPr/>
        </p:nvCxnSpPr>
        <p:spPr bwMode="auto">
          <a:xfrm flipV="1">
            <a:off x="4543425" y="1223963"/>
            <a:ext cx="184150" cy="4762"/>
          </a:xfrm>
          <a:prstGeom prst="straightConnector1">
            <a:avLst/>
          </a:prstGeom>
          <a:noFill/>
          <a:ln w="19050">
            <a:solidFill>
              <a:schemeClr val="tx1"/>
            </a:solidFill>
            <a:round/>
            <a:headEnd/>
            <a:tailEnd type="triangle" w="med" len="med"/>
          </a:ln>
        </p:spPr>
      </p:cxnSp>
      <p:cxnSp>
        <p:nvCxnSpPr>
          <p:cNvPr id="28760" name="AutoShape 94"/>
          <p:cNvCxnSpPr>
            <a:cxnSpLocks noChangeShapeType="1"/>
            <a:stCxn id="28694" idx="6"/>
            <a:endCxn id="28745" idx="2"/>
          </p:cNvCxnSpPr>
          <p:nvPr/>
        </p:nvCxnSpPr>
        <p:spPr bwMode="auto">
          <a:xfrm>
            <a:off x="4529138" y="2628900"/>
            <a:ext cx="200025" cy="4763"/>
          </a:xfrm>
          <a:prstGeom prst="straightConnector1">
            <a:avLst/>
          </a:prstGeom>
          <a:noFill/>
          <a:ln w="19050">
            <a:solidFill>
              <a:schemeClr val="tx1"/>
            </a:solidFill>
            <a:round/>
            <a:headEnd/>
            <a:tailEnd type="triangle" w="med" len="med"/>
          </a:ln>
        </p:spPr>
      </p:cxnSp>
      <p:cxnSp>
        <p:nvCxnSpPr>
          <p:cNvPr id="28761" name="AutoShape 95"/>
          <p:cNvCxnSpPr>
            <a:cxnSpLocks noChangeShapeType="1"/>
            <a:stCxn id="28695" idx="6"/>
            <a:endCxn id="28676" idx="2"/>
          </p:cNvCxnSpPr>
          <p:nvPr/>
        </p:nvCxnSpPr>
        <p:spPr bwMode="auto">
          <a:xfrm flipV="1">
            <a:off x="4543425" y="4252913"/>
            <a:ext cx="184150" cy="4762"/>
          </a:xfrm>
          <a:prstGeom prst="straightConnector1">
            <a:avLst/>
          </a:prstGeom>
          <a:noFill/>
          <a:ln w="19050">
            <a:solidFill>
              <a:schemeClr val="tx1"/>
            </a:solidFill>
            <a:round/>
            <a:headEnd/>
            <a:tailEnd type="triangle" w="med" len="med"/>
          </a:ln>
        </p:spPr>
      </p:cxnSp>
      <p:cxnSp>
        <p:nvCxnSpPr>
          <p:cNvPr id="28762" name="AutoShape 96"/>
          <p:cNvCxnSpPr>
            <a:cxnSpLocks noChangeShapeType="1"/>
            <a:stCxn id="28696" idx="6"/>
            <a:endCxn id="28746" idx="2"/>
          </p:cNvCxnSpPr>
          <p:nvPr/>
        </p:nvCxnSpPr>
        <p:spPr bwMode="auto">
          <a:xfrm>
            <a:off x="4529138" y="5762625"/>
            <a:ext cx="200025" cy="4763"/>
          </a:xfrm>
          <a:prstGeom prst="straightConnector1">
            <a:avLst/>
          </a:prstGeom>
          <a:noFill/>
          <a:ln w="19050">
            <a:solidFill>
              <a:schemeClr val="tx1"/>
            </a:solidFill>
            <a:round/>
            <a:headEnd/>
            <a:tailEnd type="triangle" w="med" len="med"/>
          </a:ln>
        </p:spPr>
      </p:cxnSp>
      <p:cxnSp>
        <p:nvCxnSpPr>
          <p:cNvPr id="28763" name="AutoShape 97"/>
          <p:cNvCxnSpPr>
            <a:cxnSpLocks noChangeShapeType="1"/>
            <a:stCxn id="28697" idx="6"/>
            <a:endCxn id="28747" idx="2"/>
          </p:cNvCxnSpPr>
          <p:nvPr/>
        </p:nvCxnSpPr>
        <p:spPr bwMode="auto">
          <a:xfrm flipV="1">
            <a:off x="6562725" y="814388"/>
            <a:ext cx="209550" cy="4762"/>
          </a:xfrm>
          <a:prstGeom prst="straightConnector1">
            <a:avLst/>
          </a:prstGeom>
          <a:noFill/>
          <a:ln w="19050">
            <a:solidFill>
              <a:schemeClr val="tx1"/>
            </a:solidFill>
            <a:round/>
            <a:headEnd/>
            <a:tailEnd type="triangle" w="med" len="med"/>
          </a:ln>
        </p:spPr>
      </p:cxnSp>
      <p:cxnSp>
        <p:nvCxnSpPr>
          <p:cNvPr id="28764" name="AutoShape 98"/>
          <p:cNvCxnSpPr>
            <a:cxnSpLocks noChangeShapeType="1"/>
            <a:stCxn id="28698" idx="6"/>
            <a:endCxn id="28748" idx="2"/>
          </p:cNvCxnSpPr>
          <p:nvPr/>
        </p:nvCxnSpPr>
        <p:spPr bwMode="auto">
          <a:xfrm flipV="1">
            <a:off x="6562725" y="1566863"/>
            <a:ext cx="209550" cy="4762"/>
          </a:xfrm>
          <a:prstGeom prst="straightConnector1">
            <a:avLst/>
          </a:prstGeom>
          <a:noFill/>
          <a:ln w="19050">
            <a:solidFill>
              <a:schemeClr val="tx1"/>
            </a:solidFill>
            <a:round/>
            <a:headEnd/>
            <a:tailEnd type="triangle" w="med" len="med"/>
          </a:ln>
        </p:spPr>
      </p:cxnSp>
      <p:cxnSp>
        <p:nvCxnSpPr>
          <p:cNvPr id="28765" name="AutoShape 99"/>
          <p:cNvCxnSpPr>
            <a:cxnSpLocks noChangeShapeType="1"/>
            <a:stCxn id="28699" idx="6"/>
            <a:endCxn id="28749" idx="2"/>
          </p:cNvCxnSpPr>
          <p:nvPr/>
        </p:nvCxnSpPr>
        <p:spPr bwMode="auto">
          <a:xfrm>
            <a:off x="6562725" y="2228850"/>
            <a:ext cx="209550" cy="4763"/>
          </a:xfrm>
          <a:prstGeom prst="straightConnector1">
            <a:avLst/>
          </a:prstGeom>
          <a:noFill/>
          <a:ln w="19050">
            <a:solidFill>
              <a:schemeClr val="tx1"/>
            </a:solidFill>
            <a:round/>
            <a:headEnd/>
            <a:tailEnd type="triangle" w="med" len="med"/>
          </a:ln>
        </p:spPr>
      </p:cxnSp>
      <p:cxnSp>
        <p:nvCxnSpPr>
          <p:cNvPr id="28766" name="AutoShape 100"/>
          <p:cNvCxnSpPr>
            <a:cxnSpLocks noChangeShapeType="1"/>
            <a:stCxn id="28700" idx="6"/>
            <a:endCxn id="28750" idx="2"/>
          </p:cNvCxnSpPr>
          <p:nvPr/>
        </p:nvCxnSpPr>
        <p:spPr bwMode="auto">
          <a:xfrm flipV="1">
            <a:off x="6562725" y="3033713"/>
            <a:ext cx="209550" cy="4762"/>
          </a:xfrm>
          <a:prstGeom prst="straightConnector1">
            <a:avLst/>
          </a:prstGeom>
          <a:noFill/>
          <a:ln w="19050">
            <a:solidFill>
              <a:schemeClr val="tx1"/>
            </a:solidFill>
            <a:round/>
            <a:headEnd/>
            <a:tailEnd type="triangle" w="med" len="med"/>
          </a:ln>
        </p:spPr>
      </p:cxnSp>
      <p:cxnSp>
        <p:nvCxnSpPr>
          <p:cNvPr id="28767" name="AutoShape 101"/>
          <p:cNvCxnSpPr>
            <a:cxnSpLocks noChangeShapeType="1"/>
            <a:stCxn id="28701" idx="6"/>
            <a:endCxn id="28751" idx="2"/>
          </p:cNvCxnSpPr>
          <p:nvPr/>
        </p:nvCxnSpPr>
        <p:spPr bwMode="auto">
          <a:xfrm flipV="1">
            <a:off x="6562725" y="3814763"/>
            <a:ext cx="209550" cy="4762"/>
          </a:xfrm>
          <a:prstGeom prst="straightConnector1">
            <a:avLst/>
          </a:prstGeom>
          <a:noFill/>
          <a:ln w="19050">
            <a:solidFill>
              <a:schemeClr val="tx1"/>
            </a:solidFill>
            <a:round/>
            <a:headEnd/>
            <a:tailEnd type="triangle" w="med" len="med"/>
          </a:ln>
        </p:spPr>
      </p:cxnSp>
      <p:cxnSp>
        <p:nvCxnSpPr>
          <p:cNvPr id="28768" name="AutoShape 102"/>
          <p:cNvCxnSpPr>
            <a:cxnSpLocks noChangeShapeType="1"/>
            <a:stCxn id="28702" idx="6"/>
            <a:endCxn id="28752" idx="2"/>
          </p:cNvCxnSpPr>
          <p:nvPr/>
        </p:nvCxnSpPr>
        <p:spPr bwMode="auto">
          <a:xfrm flipV="1">
            <a:off x="6562725" y="4691063"/>
            <a:ext cx="209550" cy="4762"/>
          </a:xfrm>
          <a:prstGeom prst="straightConnector1">
            <a:avLst/>
          </a:prstGeom>
          <a:noFill/>
          <a:ln w="19050">
            <a:solidFill>
              <a:schemeClr val="tx1"/>
            </a:solidFill>
            <a:round/>
            <a:headEnd/>
            <a:tailEnd type="triangle" w="med" len="med"/>
          </a:ln>
        </p:spPr>
      </p:cxnSp>
      <p:cxnSp>
        <p:nvCxnSpPr>
          <p:cNvPr id="28769" name="AutoShape 103"/>
          <p:cNvCxnSpPr>
            <a:cxnSpLocks noChangeShapeType="1"/>
            <a:stCxn id="28703" idx="6"/>
            <a:endCxn id="28753" idx="2"/>
          </p:cNvCxnSpPr>
          <p:nvPr/>
        </p:nvCxnSpPr>
        <p:spPr bwMode="auto">
          <a:xfrm flipV="1">
            <a:off x="6562725" y="5348288"/>
            <a:ext cx="209550" cy="4762"/>
          </a:xfrm>
          <a:prstGeom prst="straightConnector1">
            <a:avLst/>
          </a:prstGeom>
          <a:noFill/>
          <a:ln w="19050">
            <a:solidFill>
              <a:schemeClr val="tx1"/>
            </a:solidFill>
            <a:round/>
            <a:headEnd/>
            <a:tailEnd type="triangle" w="med" len="med"/>
          </a:ln>
        </p:spPr>
      </p:cxnSp>
      <p:cxnSp>
        <p:nvCxnSpPr>
          <p:cNvPr id="28770" name="AutoShape 104"/>
          <p:cNvCxnSpPr>
            <a:cxnSpLocks noChangeShapeType="1"/>
            <a:stCxn id="28704" idx="6"/>
            <a:endCxn id="28754" idx="2"/>
          </p:cNvCxnSpPr>
          <p:nvPr/>
        </p:nvCxnSpPr>
        <p:spPr bwMode="auto">
          <a:xfrm flipV="1">
            <a:off x="6562725" y="6167438"/>
            <a:ext cx="209550" cy="4762"/>
          </a:xfrm>
          <a:prstGeom prst="straightConnector1">
            <a:avLst/>
          </a:prstGeom>
          <a:noFill/>
          <a:ln w="19050">
            <a:solidFill>
              <a:schemeClr val="tx1"/>
            </a:solidFill>
            <a:round/>
            <a:headEnd/>
            <a:tailEnd type="triangle" w="med" len="med"/>
          </a:ln>
        </p:spPr>
      </p:cxnSp>
      <p:cxnSp>
        <p:nvCxnSpPr>
          <p:cNvPr id="28771" name="AutoShape 105"/>
          <p:cNvCxnSpPr>
            <a:cxnSpLocks noChangeShapeType="1"/>
            <a:stCxn id="28751" idx="6"/>
            <a:endCxn id="28717" idx="2"/>
          </p:cNvCxnSpPr>
          <p:nvPr/>
        </p:nvCxnSpPr>
        <p:spPr bwMode="auto">
          <a:xfrm flipV="1">
            <a:off x="6972300" y="3400425"/>
            <a:ext cx="1081088" cy="414338"/>
          </a:xfrm>
          <a:prstGeom prst="straightConnector1">
            <a:avLst/>
          </a:prstGeom>
          <a:noFill/>
          <a:ln w="38100">
            <a:pattFill prst="smCheck">
              <a:fgClr>
                <a:srgbClr val="E47200"/>
              </a:fgClr>
              <a:bgClr>
                <a:srgbClr val="FFFFFF"/>
              </a:bgClr>
            </a:pattFill>
            <a:round/>
            <a:headEnd/>
            <a:tailEnd type="triangle" w="med" len="med"/>
          </a:ln>
        </p:spPr>
      </p:cxnSp>
      <p:sp>
        <p:nvSpPr>
          <p:cNvPr id="28772" name="Freeform 106"/>
          <p:cNvSpPr>
            <a:spLocks/>
          </p:cNvSpPr>
          <p:nvPr/>
        </p:nvSpPr>
        <p:spPr bwMode="auto">
          <a:xfrm>
            <a:off x="2476500" y="1606550"/>
            <a:ext cx="657225" cy="231775"/>
          </a:xfrm>
          <a:custGeom>
            <a:avLst/>
            <a:gdLst>
              <a:gd name="T0" fmla="*/ 657225 w 414"/>
              <a:gd name="T1" fmla="*/ 231775 h 146"/>
              <a:gd name="T2" fmla="*/ 333375 w 414"/>
              <a:gd name="T3" fmla="*/ 22225 h 146"/>
              <a:gd name="T4" fmla="*/ 0 w 414"/>
              <a:gd name="T5" fmla="*/ 98425 h 146"/>
              <a:gd name="T6" fmla="*/ 0 60000 65536"/>
              <a:gd name="T7" fmla="*/ 0 60000 65536"/>
              <a:gd name="T8" fmla="*/ 0 60000 65536"/>
              <a:gd name="T9" fmla="*/ 0 w 414"/>
              <a:gd name="T10" fmla="*/ 0 h 146"/>
              <a:gd name="T11" fmla="*/ 414 w 414"/>
              <a:gd name="T12" fmla="*/ 146 h 146"/>
            </a:gdLst>
            <a:ahLst/>
            <a:cxnLst>
              <a:cxn ang="T6">
                <a:pos x="T0" y="T1"/>
              </a:cxn>
              <a:cxn ang="T7">
                <a:pos x="T2" y="T3"/>
              </a:cxn>
              <a:cxn ang="T8">
                <a:pos x="T4" y="T5"/>
              </a:cxn>
            </a:cxnLst>
            <a:rect l="T9" t="T10" r="T11" b="T12"/>
            <a:pathLst>
              <a:path w="414" h="146">
                <a:moveTo>
                  <a:pt x="414" y="146"/>
                </a:moveTo>
                <a:cubicBezTo>
                  <a:pt x="346" y="87"/>
                  <a:pt x="279" y="28"/>
                  <a:pt x="210" y="14"/>
                </a:cubicBezTo>
                <a:cubicBezTo>
                  <a:pt x="141" y="0"/>
                  <a:pt x="70" y="31"/>
                  <a:pt x="0" y="62"/>
                </a:cubicBezTo>
              </a:path>
            </a:pathLst>
          </a:custGeom>
          <a:noFill/>
          <a:ln w="38100">
            <a:solidFill>
              <a:srgbClr val="00B686"/>
            </a:solidFill>
            <a:round/>
            <a:headEnd/>
            <a:tailEnd type="triangle" w="med" len="med"/>
          </a:ln>
        </p:spPr>
        <p:txBody>
          <a:bodyPr/>
          <a:lstStyle/>
          <a:p>
            <a:endParaRPr lang="en-US"/>
          </a:p>
        </p:txBody>
      </p:sp>
      <p:sp>
        <p:nvSpPr>
          <p:cNvPr id="28773" name="Freeform 108"/>
          <p:cNvSpPr>
            <a:spLocks/>
          </p:cNvSpPr>
          <p:nvPr/>
        </p:nvSpPr>
        <p:spPr bwMode="auto">
          <a:xfrm flipV="1">
            <a:off x="2476500" y="4987925"/>
            <a:ext cx="657225" cy="231775"/>
          </a:xfrm>
          <a:custGeom>
            <a:avLst/>
            <a:gdLst>
              <a:gd name="T0" fmla="*/ 657225 w 414"/>
              <a:gd name="T1" fmla="*/ 231775 h 146"/>
              <a:gd name="T2" fmla="*/ 333375 w 414"/>
              <a:gd name="T3" fmla="*/ 22225 h 146"/>
              <a:gd name="T4" fmla="*/ 0 w 414"/>
              <a:gd name="T5" fmla="*/ 98425 h 146"/>
              <a:gd name="T6" fmla="*/ 0 60000 65536"/>
              <a:gd name="T7" fmla="*/ 0 60000 65536"/>
              <a:gd name="T8" fmla="*/ 0 60000 65536"/>
              <a:gd name="T9" fmla="*/ 0 w 414"/>
              <a:gd name="T10" fmla="*/ 0 h 146"/>
              <a:gd name="T11" fmla="*/ 414 w 414"/>
              <a:gd name="T12" fmla="*/ 146 h 146"/>
            </a:gdLst>
            <a:ahLst/>
            <a:cxnLst>
              <a:cxn ang="T6">
                <a:pos x="T0" y="T1"/>
              </a:cxn>
              <a:cxn ang="T7">
                <a:pos x="T2" y="T3"/>
              </a:cxn>
              <a:cxn ang="T8">
                <a:pos x="T4" y="T5"/>
              </a:cxn>
            </a:cxnLst>
            <a:rect l="T9" t="T10" r="T11" b="T12"/>
            <a:pathLst>
              <a:path w="414" h="146">
                <a:moveTo>
                  <a:pt x="414" y="146"/>
                </a:moveTo>
                <a:cubicBezTo>
                  <a:pt x="346" y="87"/>
                  <a:pt x="279" y="28"/>
                  <a:pt x="210" y="14"/>
                </a:cubicBezTo>
                <a:cubicBezTo>
                  <a:pt x="141" y="0"/>
                  <a:pt x="70" y="31"/>
                  <a:pt x="0" y="62"/>
                </a:cubicBezTo>
              </a:path>
            </a:pathLst>
          </a:custGeom>
          <a:noFill/>
          <a:ln w="38100">
            <a:solidFill>
              <a:srgbClr val="6699FF"/>
            </a:solidFill>
            <a:round/>
            <a:headEnd/>
            <a:tailEnd type="triangle" w="med" len="med"/>
          </a:ln>
        </p:spPr>
        <p:txBody>
          <a:bodyPr/>
          <a:lstStyle/>
          <a:p>
            <a:endParaRPr lang="en-US"/>
          </a:p>
        </p:txBody>
      </p:sp>
      <p:sp>
        <p:nvSpPr>
          <p:cNvPr id="28774" name="Text Box 109"/>
          <p:cNvSpPr txBox="1">
            <a:spLocks noChangeArrowheads="1"/>
          </p:cNvSpPr>
          <p:nvPr/>
        </p:nvSpPr>
        <p:spPr bwMode="auto">
          <a:xfrm rot="2051558">
            <a:off x="5168900" y="1706563"/>
            <a:ext cx="903288"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P(&lt;/s&gt;|sing)</a:t>
            </a:r>
          </a:p>
        </p:txBody>
      </p:sp>
      <p:sp>
        <p:nvSpPr>
          <p:cNvPr id="28775" name="Text Box 110"/>
          <p:cNvSpPr txBox="1">
            <a:spLocks noChangeArrowheads="1"/>
          </p:cNvSpPr>
          <p:nvPr/>
        </p:nvSpPr>
        <p:spPr bwMode="auto">
          <a:xfrm>
            <a:off x="4113213" y="3151188"/>
            <a:ext cx="996950" cy="274637"/>
          </a:xfrm>
          <a:prstGeom prst="rect">
            <a:avLst/>
          </a:prstGeom>
          <a:noFill/>
          <a:ln w="38100">
            <a:noFill/>
            <a:miter lim="800000"/>
            <a:headEnd/>
            <a:tailEnd/>
          </a:ln>
        </p:spPr>
        <p:txBody>
          <a:bodyPr wrap="none">
            <a:spAutoFit/>
          </a:bodyPr>
          <a:lstStyle/>
          <a:p>
            <a:pPr>
              <a:buFontTx/>
              <a:buNone/>
            </a:pPr>
            <a:r>
              <a:rPr lang="en-US" sz="1200" b="1">
                <a:solidFill>
                  <a:srgbClr val="FF3300"/>
                </a:solidFill>
              </a:rPr>
              <a:t>P(&lt;/s&gt;|&lt;s&gt;)</a:t>
            </a:r>
          </a:p>
        </p:txBody>
      </p:sp>
      <p:sp>
        <p:nvSpPr>
          <p:cNvPr id="28776" name="Text Box 111"/>
          <p:cNvSpPr txBox="1">
            <a:spLocks noChangeArrowheads="1"/>
          </p:cNvSpPr>
          <p:nvPr/>
        </p:nvSpPr>
        <p:spPr bwMode="auto">
          <a:xfrm rot="971267">
            <a:off x="3790950" y="1985963"/>
            <a:ext cx="1049338" cy="274637"/>
          </a:xfrm>
          <a:prstGeom prst="rect">
            <a:avLst/>
          </a:prstGeom>
          <a:noFill/>
          <a:ln w="38100">
            <a:noFill/>
            <a:miter lim="800000"/>
            <a:headEnd/>
            <a:tailEnd/>
          </a:ln>
        </p:spPr>
        <p:txBody>
          <a:bodyPr wrap="none">
            <a:spAutoFit/>
          </a:bodyPr>
          <a:lstStyle/>
          <a:p>
            <a:pPr>
              <a:buFontTx/>
              <a:buNone/>
            </a:pPr>
            <a:r>
              <a:rPr lang="en-US" sz="1200" b="1">
                <a:solidFill>
                  <a:srgbClr val="FF3300"/>
                </a:solidFill>
                <a:latin typeface="Arial" charset="0"/>
              </a:rPr>
              <a:t>P(&lt;/s&gt;|sing)</a:t>
            </a:r>
          </a:p>
        </p:txBody>
      </p:sp>
      <p:sp>
        <p:nvSpPr>
          <p:cNvPr id="28777" name="Text Box 112"/>
          <p:cNvSpPr txBox="1">
            <a:spLocks noChangeArrowheads="1"/>
          </p:cNvSpPr>
          <p:nvPr/>
        </p:nvSpPr>
        <p:spPr bwMode="auto">
          <a:xfrm rot="-1054601">
            <a:off x="3773488" y="4525963"/>
            <a:ext cx="1100137" cy="274637"/>
          </a:xfrm>
          <a:prstGeom prst="rect">
            <a:avLst/>
          </a:prstGeom>
          <a:noFill/>
          <a:ln w="38100">
            <a:noFill/>
            <a:miter lim="800000"/>
            <a:headEnd/>
            <a:tailEnd/>
          </a:ln>
        </p:spPr>
        <p:txBody>
          <a:bodyPr wrap="none">
            <a:spAutoFit/>
          </a:bodyPr>
          <a:lstStyle/>
          <a:p>
            <a:pPr>
              <a:buFontTx/>
              <a:buNone/>
            </a:pPr>
            <a:r>
              <a:rPr lang="en-US" sz="1200" b="1">
                <a:solidFill>
                  <a:srgbClr val="FF3300"/>
                </a:solidFill>
                <a:latin typeface="Arial" charset="0"/>
              </a:rPr>
              <a:t>P(&lt;/s&gt;|song)</a:t>
            </a:r>
          </a:p>
        </p:txBody>
      </p:sp>
      <p:sp>
        <p:nvSpPr>
          <p:cNvPr id="28778" name="Text Box 113"/>
          <p:cNvSpPr txBox="1">
            <a:spLocks noChangeArrowheads="1"/>
          </p:cNvSpPr>
          <p:nvPr/>
        </p:nvSpPr>
        <p:spPr bwMode="auto">
          <a:xfrm rot="-3448177">
            <a:off x="1254919" y="2324894"/>
            <a:ext cx="1092200"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&lt;s&gt;)</a:t>
            </a:r>
          </a:p>
        </p:txBody>
      </p:sp>
      <p:sp>
        <p:nvSpPr>
          <p:cNvPr id="28779" name="Text Box 114"/>
          <p:cNvSpPr txBox="1">
            <a:spLocks noChangeArrowheads="1"/>
          </p:cNvSpPr>
          <p:nvPr/>
        </p:nvSpPr>
        <p:spPr bwMode="auto">
          <a:xfrm rot="4525878">
            <a:off x="1905000" y="2632075"/>
            <a:ext cx="1195388"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song)</a:t>
            </a:r>
          </a:p>
        </p:txBody>
      </p:sp>
      <p:sp>
        <p:nvSpPr>
          <p:cNvPr id="28780" name="Text Box 115"/>
          <p:cNvSpPr txBox="1">
            <a:spLocks noChangeArrowheads="1"/>
          </p:cNvSpPr>
          <p:nvPr/>
        </p:nvSpPr>
        <p:spPr bwMode="auto">
          <a:xfrm rot="-4642895">
            <a:off x="1901825" y="3868738"/>
            <a:ext cx="1195387"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sing)</a:t>
            </a:r>
          </a:p>
        </p:txBody>
      </p:sp>
      <p:sp>
        <p:nvSpPr>
          <p:cNvPr id="28781" name="Text Box 116"/>
          <p:cNvSpPr txBox="1">
            <a:spLocks noChangeArrowheads="1"/>
          </p:cNvSpPr>
          <p:nvPr/>
        </p:nvSpPr>
        <p:spPr bwMode="auto">
          <a:xfrm>
            <a:off x="2103438" y="5197475"/>
            <a:ext cx="1246187"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song)</a:t>
            </a:r>
          </a:p>
        </p:txBody>
      </p:sp>
      <p:sp>
        <p:nvSpPr>
          <p:cNvPr id="28782" name="Text Box 117"/>
          <p:cNvSpPr txBox="1">
            <a:spLocks noChangeArrowheads="1"/>
          </p:cNvSpPr>
          <p:nvPr/>
        </p:nvSpPr>
        <p:spPr bwMode="auto">
          <a:xfrm rot="3369586">
            <a:off x="1229519" y="4204494"/>
            <a:ext cx="1143000"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&lt;s&gt;)</a:t>
            </a:r>
          </a:p>
        </p:txBody>
      </p:sp>
      <p:sp>
        <p:nvSpPr>
          <p:cNvPr id="28783" name="Text Box 118"/>
          <p:cNvSpPr txBox="1">
            <a:spLocks noChangeArrowheads="1"/>
          </p:cNvSpPr>
          <p:nvPr/>
        </p:nvSpPr>
        <p:spPr bwMode="auto">
          <a:xfrm>
            <a:off x="2236788" y="1314450"/>
            <a:ext cx="1144587"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sing)</a:t>
            </a:r>
          </a:p>
        </p:txBody>
      </p:sp>
    </p:spTree>
    <p:extLst>
      <p:ext uri="{BB962C8B-B14F-4D97-AF65-F5344CB8AC3E}">
        <p14:creationId xmlns:p14="http://schemas.microsoft.com/office/powerpoint/2010/main" val="234070696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Oval 2"/>
          <p:cNvSpPr>
            <a:spLocks noChangeArrowheads="1"/>
          </p:cNvSpPr>
          <p:nvPr/>
        </p:nvSpPr>
        <p:spPr bwMode="auto">
          <a:xfrm>
            <a:off x="3038475" y="1828800"/>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cxnSp>
        <p:nvCxnSpPr>
          <p:cNvPr id="29699" name="AutoShape 3"/>
          <p:cNvCxnSpPr>
            <a:cxnSpLocks noChangeShapeType="1"/>
            <a:stCxn id="29715" idx="6"/>
            <a:endCxn id="29707" idx="2"/>
          </p:cNvCxnSpPr>
          <p:nvPr/>
        </p:nvCxnSpPr>
        <p:spPr bwMode="auto">
          <a:xfrm flipV="1">
            <a:off x="3238500" y="3400425"/>
            <a:ext cx="4814888" cy="1509713"/>
          </a:xfrm>
          <a:prstGeom prst="straightConnector1">
            <a:avLst/>
          </a:prstGeom>
          <a:noFill/>
          <a:ln w="38100">
            <a:pattFill prst="smCheck">
              <a:fgClr>
                <a:srgbClr val="E47200"/>
              </a:fgClr>
              <a:bgClr>
                <a:srgbClr val="FFFFFF"/>
              </a:bgClr>
            </a:pattFill>
            <a:round/>
            <a:headEnd/>
            <a:tailEnd type="triangle" w="med" len="med"/>
          </a:ln>
        </p:spPr>
      </p:cxnSp>
      <p:cxnSp>
        <p:nvCxnSpPr>
          <p:cNvPr id="29700" name="AutoShape 4"/>
          <p:cNvCxnSpPr>
            <a:cxnSpLocks noChangeShapeType="1"/>
            <a:endCxn id="29707" idx="2"/>
          </p:cNvCxnSpPr>
          <p:nvPr/>
        </p:nvCxnSpPr>
        <p:spPr bwMode="auto">
          <a:xfrm>
            <a:off x="3238500" y="1928813"/>
            <a:ext cx="4814888" cy="1471612"/>
          </a:xfrm>
          <a:prstGeom prst="straightConnector1">
            <a:avLst/>
          </a:prstGeom>
          <a:noFill/>
          <a:ln w="38100">
            <a:pattFill prst="smCheck">
              <a:fgClr>
                <a:srgbClr val="E47200"/>
              </a:fgClr>
              <a:bgClr>
                <a:srgbClr val="FFFFFF"/>
              </a:bgClr>
            </a:pattFill>
            <a:round/>
            <a:headEnd/>
            <a:tailEnd type="triangle" w="med" len="med"/>
          </a:ln>
        </p:spPr>
      </p:cxnSp>
      <p:sp>
        <p:nvSpPr>
          <p:cNvPr id="29701" name="Oval 5"/>
          <p:cNvSpPr>
            <a:spLocks noChangeArrowheads="1"/>
          </p:cNvSpPr>
          <p:nvPr/>
        </p:nvSpPr>
        <p:spPr bwMode="auto">
          <a:xfrm>
            <a:off x="2085975" y="1717675"/>
            <a:ext cx="747713" cy="411163"/>
          </a:xfrm>
          <a:prstGeom prst="ellipse">
            <a:avLst/>
          </a:prstGeom>
          <a:gradFill rotWithShape="1">
            <a:gsLst>
              <a:gs pos="0">
                <a:srgbClr val="FFFFFF"/>
              </a:gs>
              <a:gs pos="100000">
                <a:srgbClr val="00B686"/>
              </a:gs>
            </a:gsLst>
            <a:path path="shape">
              <a:fillToRect l="50000" t="50000" r="50000" b="50000"/>
            </a:path>
          </a:gradFill>
          <a:ln w="28575">
            <a:solidFill>
              <a:srgbClr val="00B686"/>
            </a:solidFill>
            <a:round/>
            <a:headEnd/>
            <a:tailEnd/>
          </a:ln>
        </p:spPr>
        <p:txBody>
          <a:bodyPr wrap="none" anchor="ctr"/>
          <a:lstStyle/>
          <a:p>
            <a:pPr eaLnBrk="1" hangingPunct="1">
              <a:spcBef>
                <a:spcPct val="0"/>
              </a:spcBef>
              <a:buFontTx/>
              <a:buNone/>
            </a:pPr>
            <a:r>
              <a:rPr lang="en-US">
                <a:latin typeface="Arial" charset="0"/>
              </a:rPr>
              <a:t>sing</a:t>
            </a:r>
          </a:p>
        </p:txBody>
      </p:sp>
      <p:sp>
        <p:nvSpPr>
          <p:cNvPr id="29702" name="Oval 6"/>
          <p:cNvSpPr>
            <a:spLocks noChangeArrowheads="1"/>
          </p:cNvSpPr>
          <p:nvPr/>
        </p:nvSpPr>
        <p:spPr bwMode="auto">
          <a:xfrm>
            <a:off x="2085975" y="4708525"/>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cxnSp>
        <p:nvCxnSpPr>
          <p:cNvPr id="29703" name="AutoShape 7"/>
          <p:cNvCxnSpPr>
            <a:cxnSpLocks noChangeShapeType="1"/>
            <a:stCxn id="29714" idx="7"/>
            <a:endCxn id="29701" idx="3"/>
          </p:cNvCxnSpPr>
          <p:nvPr/>
        </p:nvCxnSpPr>
        <p:spPr bwMode="auto">
          <a:xfrm flipV="1">
            <a:off x="1376363" y="2082800"/>
            <a:ext cx="819150" cy="1250950"/>
          </a:xfrm>
          <a:prstGeom prst="straightConnector1">
            <a:avLst/>
          </a:prstGeom>
          <a:noFill/>
          <a:ln w="19050">
            <a:solidFill>
              <a:schemeClr val="tx1"/>
            </a:solidFill>
            <a:round/>
            <a:headEnd/>
            <a:tailEnd type="triangle" w="med" len="med"/>
          </a:ln>
        </p:spPr>
      </p:cxnSp>
      <p:cxnSp>
        <p:nvCxnSpPr>
          <p:cNvPr id="29704" name="AutoShape 8"/>
          <p:cNvCxnSpPr>
            <a:cxnSpLocks noChangeShapeType="1"/>
            <a:stCxn id="29714" idx="5"/>
            <a:endCxn id="29702" idx="1"/>
          </p:cNvCxnSpPr>
          <p:nvPr/>
        </p:nvCxnSpPr>
        <p:spPr bwMode="auto">
          <a:xfrm>
            <a:off x="1376363" y="3476625"/>
            <a:ext cx="819150" cy="1292225"/>
          </a:xfrm>
          <a:prstGeom prst="straightConnector1">
            <a:avLst/>
          </a:prstGeom>
          <a:noFill/>
          <a:ln w="19050">
            <a:solidFill>
              <a:schemeClr val="tx1"/>
            </a:solidFill>
            <a:round/>
            <a:headEnd/>
            <a:tailEnd type="triangle" w="med" len="med"/>
          </a:ln>
        </p:spPr>
      </p:cxnSp>
      <p:cxnSp>
        <p:nvCxnSpPr>
          <p:cNvPr id="29705" name="AutoShape 9"/>
          <p:cNvCxnSpPr>
            <a:cxnSpLocks noChangeShapeType="1"/>
            <a:stCxn id="29698" idx="4"/>
            <a:endCxn id="29702" idx="0"/>
          </p:cNvCxnSpPr>
          <p:nvPr/>
        </p:nvCxnSpPr>
        <p:spPr bwMode="auto">
          <a:xfrm flipH="1">
            <a:off x="2460625" y="2028825"/>
            <a:ext cx="677863" cy="2679700"/>
          </a:xfrm>
          <a:prstGeom prst="straightConnector1">
            <a:avLst/>
          </a:prstGeom>
          <a:noFill/>
          <a:ln w="38100">
            <a:solidFill>
              <a:srgbClr val="6699FF"/>
            </a:solidFill>
            <a:round/>
            <a:headEnd/>
            <a:tailEnd type="triangle" w="med" len="med"/>
          </a:ln>
        </p:spPr>
      </p:cxnSp>
      <p:cxnSp>
        <p:nvCxnSpPr>
          <p:cNvPr id="29706" name="AutoShape 10"/>
          <p:cNvCxnSpPr>
            <a:cxnSpLocks noChangeShapeType="1"/>
            <a:stCxn id="29715" idx="0"/>
            <a:endCxn id="29701" idx="4"/>
          </p:cNvCxnSpPr>
          <p:nvPr/>
        </p:nvCxnSpPr>
        <p:spPr bwMode="auto">
          <a:xfrm flipH="1" flipV="1">
            <a:off x="2460625" y="2143125"/>
            <a:ext cx="677863" cy="2667000"/>
          </a:xfrm>
          <a:prstGeom prst="straightConnector1">
            <a:avLst/>
          </a:prstGeom>
          <a:noFill/>
          <a:ln w="38100">
            <a:solidFill>
              <a:srgbClr val="00B686"/>
            </a:solidFill>
            <a:round/>
            <a:headEnd/>
            <a:tailEnd type="triangle" w="med" len="med"/>
          </a:ln>
        </p:spPr>
      </p:cxnSp>
      <p:sp>
        <p:nvSpPr>
          <p:cNvPr id="29707" name="Oval 11"/>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9708" name="AutoShape 12"/>
          <p:cNvCxnSpPr>
            <a:cxnSpLocks noChangeShapeType="1"/>
            <a:stCxn id="29714" idx="6"/>
            <a:endCxn id="29707" idx="2"/>
          </p:cNvCxnSpPr>
          <p:nvPr/>
        </p:nvCxnSpPr>
        <p:spPr bwMode="auto">
          <a:xfrm flipV="1">
            <a:off x="1404938" y="3400425"/>
            <a:ext cx="6648450" cy="4763"/>
          </a:xfrm>
          <a:prstGeom prst="straightConnector1">
            <a:avLst/>
          </a:prstGeom>
          <a:noFill/>
          <a:ln w="38100">
            <a:pattFill prst="smCheck">
              <a:fgClr>
                <a:srgbClr val="E47200"/>
              </a:fgClr>
              <a:bgClr>
                <a:srgbClr val="FFFFFF"/>
              </a:bgClr>
            </a:pattFill>
            <a:round/>
            <a:headEnd/>
            <a:tailEnd type="triangle" w="med" len="med"/>
          </a:ln>
        </p:spPr>
      </p:cxnSp>
      <p:sp>
        <p:nvSpPr>
          <p:cNvPr id="29709" name="Text Box 13"/>
          <p:cNvSpPr txBox="1">
            <a:spLocks noChangeArrowheads="1"/>
          </p:cNvSpPr>
          <p:nvPr/>
        </p:nvSpPr>
        <p:spPr bwMode="auto">
          <a:xfrm rot="-3448177">
            <a:off x="1254919" y="2324894"/>
            <a:ext cx="1092200"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&lt;s&gt;)</a:t>
            </a:r>
          </a:p>
        </p:txBody>
      </p:sp>
      <p:sp>
        <p:nvSpPr>
          <p:cNvPr id="29710" name="Text Box 14"/>
          <p:cNvSpPr txBox="1">
            <a:spLocks noChangeArrowheads="1"/>
          </p:cNvSpPr>
          <p:nvPr/>
        </p:nvSpPr>
        <p:spPr bwMode="auto">
          <a:xfrm rot="4525878">
            <a:off x="1905000" y="2632075"/>
            <a:ext cx="1195388"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song)</a:t>
            </a:r>
          </a:p>
        </p:txBody>
      </p:sp>
      <p:sp>
        <p:nvSpPr>
          <p:cNvPr id="29711" name="Text Box 15"/>
          <p:cNvSpPr txBox="1">
            <a:spLocks noChangeArrowheads="1"/>
          </p:cNvSpPr>
          <p:nvPr/>
        </p:nvSpPr>
        <p:spPr bwMode="auto">
          <a:xfrm rot="-4642895">
            <a:off x="1901825" y="3868738"/>
            <a:ext cx="1195387"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sing)</a:t>
            </a:r>
          </a:p>
        </p:txBody>
      </p:sp>
      <p:sp>
        <p:nvSpPr>
          <p:cNvPr id="29712" name="Text Box 16"/>
          <p:cNvSpPr txBox="1">
            <a:spLocks noChangeArrowheads="1"/>
          </p:cNvSpPr>
          <p:nvPr/>
        </p:nvSpPr>
        <p:spPr bwMode="auto">
          <a:xfrm>
            <a:off x="2103438" y="5197475"/>
            <a:ext cx="1246187"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song)</a:t>
            </a:r>
          </a:p>
        </p:txBody>
      </p:sp>
      <p:sp>
        <p:nvSpPr>
          <p:cNvPr id="29713" name="Text Box 17"/>
          <p:cNvSpPr txBox="1">
            <a:spLocks noChangeArrowheads="1"/>
          </p:cNvSpPr>
          <p:nvPr/>
        </p:nvSpPr>
        <p:spPr bwMode="auto">
          <a:xfrm rot="3369586">
            <a:off x="1229519" y="4204494"/>
            <a:ext cx="1143000"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&lt;s&gt;)</a:t>
            </a:r>
          </a:p>
        </p:txBody>
      </p:sp>
      <p:sp>
        <p:nvSpPr>
          <p:cNvPr id="29714" name="Oval 18"/>
          <p:cNvSpPr>
            <a:spLocks noChangeArrowheads="1"/>
          </p:cNvSpPr>
          <p:nvPr/>
        </p:nvSpPr>
        <p:spPr bwMode="auto">
          <a:xfrm>
            <a:off x="1204913" y="330517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9715" name="Oval 19"/>
          <p:cNvSpPr>
            <a:spLocks noChangeArrowheads="1"/>
          </p:cNvSpPr>
          <p:nvPr/>
        </p:nvSpPr>
        <p:spPr bwMode="auto">
          <a:xfrm>
            <a:off x="3038475" y="4810125"/>
            <a:ext cx="200025" cy="200025"/>
          </a:xfrm>
          <a:prstGeom prst="ellipse">
            <a:avLst/>
          </a:prstGeom>
          <a:gradFill rotWithShape="1">
            <a:gsLst>
              <a:gs pos="0">
                <a:srgbClr val="5E1800"/>
              </a:gs>
              <a:gs pos="100000">
                <a:srgbClr val="CC3300"/>
              </a:gs>
            </a:gsLst>
            <a:lin ang="5400000" scaled="1"/>
          </a:gradFill>
          <a:ln w="38100">
            <a:noFill/>
            <a:round/>
            <a:headEnd/>
            <a:tailEnd/>
          </a:ln>
        </p:spPr>
        <p:txBody>
          <a:bodyPr wrap="none" anchor="ctr"/>
          <a:lstStyle/>
          <a:p>
            <a:endParaRPr lang="en-US"/>
          </a:p>
        </p:txBody>
      </p:sp>
      <p:sp>
        <p:nvSpPr>
          <p:cNvPr id="29716" name="Oval 20"/>
          <p:cNvSpPr>
            <a:spLocks noChangeArrowheads="1"/>
          </p:cNvSpPr>
          <p:nvPr/>
        </p:nvSpPr>
        <p:spPr bwMode="auto">
          <a:xfrm>
            <a:off x="1047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29717" name="AutoShape 21"/>
          <p:cNvCxnSpPr>
            <a:cxnSpLocks noChangeShapeType="1"/>
            <a:stCxn id="29716" idx="6"/>
            <a:endCxn id="29714" idx="2"/>
          </p:cNvCxnSpPr>
          <p:nvPr/>
        </p:nvCxnSpPr>
        <p:spPr bwMode="auto">
          <a:xfrm>
            <a:off x="866775" y="3400425"/>
            <a:ext cx="338138" cy="4763"/>
          </a:xfrm>
          <a:prstGeom prst="straightConnector1">
            <a:avLst/>
          </a:prstGeom>
          <a:noFill/>
          <a:ln w="19050">
            <a:solidFill>
              <a:schemeClr val="tx1"/>
            </a:solidFill>
            <a:round/>
            <a:headEnd/>
            <a:tailEnd/>
          </a:ln>
        </p:spPr>
      </p:cxnSp>
      <p:cxnSp>
        <p:nvCxnSpPr>
          <p:cNvPr id="29718" name="AutoShape 22"/>
          <p:cNvCxnSpPr>
            <a:cxnSpLocks noChangeShapeType="1"/>
            <a:stCxn id="29701" idx="6"/>
            <a:endCxn id="29698" idx="2"/>
          </p:cNvCxnSpPr>
          <p:nvPr/>
        </p:nvCxnSpPr>
        <p:spPr bwMode="auto">
          <a:xfrm>
            <a:off x="2847975" y="1924050"/>
            <a:ext cx="190500" cy="4763"/>
          </a:xfrm>
          <a:prstGeom prst="straightConnector1">
            <a:avLst/>
          </a:prstGeom>
          <a:noFill/>
          <a:ln w="19050">
            <a:solidFill>
              <a:schemeClr val="tx1"/>
            </a:solidFill>
            <a:round/>
            <a:headEnd/>
            <a:tailEnd type="triangle" w="med" len="med"/>
          </a:ln>
        </p:spPr>
      </p:cxnSp>
      <p:cxnSp>
        <p:nvCxnSpPr>
          <p:cNvPr id="29719" name="AutoShape 23"/>
          <p:cNvCxnSpPr>
            <a:cxnSpLocks noChangeShapeType="1"/>
            <a:stCxn id="29702" idx="6"/>
            <a:endCxn id="29715" idx="2"/>
          </p:cNvCxnSpPr>
          <p:nvPr/>
        </p:nvCxnSpPr>
        <p:spPr bwMode="auto">
          <a:xfrm flipV="1">
            <a:off x="2833688" y="4910138"/>
            <a:ext cx="204787" cy="4762"/>
          </a:xfrm>
          <a:prstGeom prst="straightConnector1">
            <a:avLst/>
          </a:prstGeom>
          <a:noFill/>
          <a:ln w="19050">
            <a:solidFill>
              <a:schemeClr val="tx1"/>
            </a:solidFill>
            <a:round/>
            <a:headEnd/>
            <a:tailEnd type="triangle" w="med" len="med"/>
          </a:ln>
        </p:spPr>
      </p:cxnSp>
      <p:sp>
        <p:nvSpPr>
          <p:cNvPr id="29720" name="Freeform 24"/>
          <p:cNvSpPr>
            <a:spLocks/>
          </p:cNvSpPr>
          <p:nvPr/>
        </p:nvSpPr>
        <p:spPr bwMode="auto">
          <a:xfrm>
            <a:off x="2476500" y="1606550"/>
            <a:ext cx="657225" cy="231775"/>
          </a:xfrm>
          <a:custGeom>
            <a:avLst/>
            <a:gdLst>
              <a:gd name="T0" fmla="*/ 657225 w 414"/>
              <a:gd name="T1" fmla="*/ 231775 h 146"/>
              <a:gd name="T2" fmla="*/ 333375 w 414"/>
              <a:gd name="T3" fmla="*/ 22225 h 146"/>
              <a:gd name="T4" fmla="*/ 0 w 414"/>
              <a:gd name="T5" fmla="*/ 98425 h 146"/>
              <a:gd name="T6" fmla="*/ 0 60000 65536"/>
              <a:gd name="T7" fmla="*/ 0 60000 65536"/>
              <a:gd name="T8" fmla="*/ 0 60000 65536"/>
              <a:gd name="T9" fmla="*/ 0 w 414"/>
              <a:gd name="T10" fmla="*/ 0 h 146"/>
              <a:gd name="T11" fmla="*/ 414 w 414"/>
              <a:gd name="T12" fmla="*/ 146 h 146"/>
            </a:gdLst>
            <a:ahLst/>
            <a:cxnLst>
              <a:cxn ang="T6">
                <a:pos x="T0" y="T1"/>
              </a:cxn>
              <a:cxn ang="T7">
                <a:pos x="T2" y="T3"/>
              </a:cxn>
              <a:cxn ang="T8">
                <a:pos x="T4" y="T5"/>
              </a:cxn>
            </a:cxnLst>
            <a:rect l="T9" t="T10" r="T11" b="T12"/>
            <a:pathLst>
              <a:path w="414" h="146">
                <a:moveTo>
                  <a:pt x="414" y="146"/>
                </a:moveTo>
                <a:cubicBezTo>
                  <a:pt x="346" y="87"/>
                  <a:pt x="279" y="28"/>
                  <a:pt x="210" y="14"/>
                </a:cubicBezTo>
                <a:cubicBezTo>
                  <a:pt x="141" y="0"/>
                  <a:pt x="70" y="31"/>
                  <a:pt x="0" y="62"/>
                </a:cubicBezTo>
              </a:path>
            </a:pathLst>
          </a:custGeom>
          <a:noFill/>
          <a:ln w="38100">
            <a:solidFill>
              <a:srgbClr val="00B686"/>
            </a:solidFill>
            <a:round/>
            <a:headEnd/>
            <a:tailEnd type="triangle" w="med" len="med"/>
          </a:ln>
        </p:spPr>
        <p:txBody>
          <a:bodyPr/>
          <a:lstStyle/>
          <a:p>
            <a:endParaRPr lang="en-US"/>
          </a:p>
        </p:txBody>
      </p:sp>
      <p:sp>
        <p:nvSpPr>
          <p:cNvPr id="29721" name="Text Box 25"/>
          <p:cNvSpPr txBox="1">
            <a:spLocks noChangeArrowheads="1"/>
          </p:cNvSpPr>
          <p:nvPr/>
        </p:nvSpPr>
        <p:spPr bwMode="auto">
          <a:xfrm>
            <a:off x="2236788" y="1314450"/>
            <a:ext cx="1144587"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sing)</a:t>
            </a:r>
          </a:p>
        </p:txBody>
      </p:sp>
      <p:sp>
        <p:nvSpPr>
          <p:cNvPr id="29722" name="Freeform 26"/>
          <p:cNvSpPr>
            <a:spLocks/>
          </p:cNvSpPr>
          <p:nvPr/>
        </p:nvSpPr>
        <p:spPr bwMode="auto">
          <a:xfrm flipV="1">
            <a:off x="2476500" y="4987925"/>
            <a:ext cx="657225" cy="231775"/>
          </a:xfrm>
          <a:custGeom>
            <a:avLst/>
            <a:gdLst>
              <a:gd name="T0" fmla="*/ 657225 w 414"/>
              <a:gd name="T1" fmla="*/ 231775 h 146"/>
              <a:gd name="T2" fmla="*/ 333375 w 414"/>
              <a:gd name="T3" fmla="*/ 22225 h 146"/>
              <a:gd name="T4" fmla="*/ 0 w 414"/>
              <a:gd name="T5" fmla="*/ 98425 h 146"/>
              <a:gd name="T6" fmla="*/ 0 60000 65536"/>
              <a:gd name="T7" fmla="*/ 0 60000 65536"/>
              <a:gd name="T8" fmla="*/ 0 60000 65536"/>
              <a:gd name="T9" fmla="*/ 0 w 414"/>
              <a:gd name="T10" fmla="*/ 0 h 146"/>
              <a:gd name="T11" fmla="*/ 414 w 414"/>
              <a:gd name="T12" fmla="*/ 146 h 146"/>
            </a:gdLst>
            <a:ahLst/>
            <a:cxnLst>
              <a:cxn ang="T6">
                <a:pos x="T0" y="T1"/>
              </a:cxn>
              <a:cxn ang="T7">
                <a:pos x="T2" y="T3"/>
              </a:cxn>
              <a:cxn ang="T8">
                <a:pos x="T4" y="T5"/>
              </a:cxn>
            </a:cxnLst>
            <a:rect l="T9" t="T10" r="T11" b="T12"/>
            <a:pathLst>
              <a:path w="414" h="146">
                <a:moveTo>
                  <a:pt x="414" y="146"/>
                </a:moveTo>
                <a:cubicBezTo>
                  <a:pt x="346" y="87"/>
                  <a:pt x="279" y="28"/>
                  <a:pt x="210" y="14"/>
                </a:cubicBezTo>
                <a:cubicBezTo>
                  <a:pt x="141" y="0"/>
                  <a:pt x="70" y="31"/>
                  <a:pt x="0" y="62"/>
                </a:cubicBezTo>
              </a:path>
            </a:pathLst>
          </a:custGeom>
          <a:noFill/>
          <a:ln w="38100">
            <a:solidFill>
              <a:srgbClr val="6699FF"/>
            </a:solidFill>
            <a:round/>
            <a:headEnd/>
            <a:tailEnd type="triangle" w="med" len="med"/>
          </a:ln>
        </p:spPr>
        <p:txBody>
          <a:bodyPr/>
          <a:lstStyle/>
          <a:p>
            <a:endParaRPr lang="en-US"/>
          </a:p>
        </p:txBody>
      </p:sp>
      <p:sp>
        <p:nvSpPr>
          <p:cNvPr id="29723" name="Text Box 27"/>
          <p:cNvSpPr txBox="1">
            <a:spLocks noChangeArrowheads="1"/>
          </p:cNvSpPr>
          <p:nvPr/>
        </p:nvSpPr>
        <p:spPr bwMode="auto">
          <a:xfrm rot="1039212">
            <a:off x="4854575" y="2333625"/>
            <a:ext cx="1135063"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P(&lt;/s&gt; | sing)</a:t>
            </a:r>
          </a:p>
        </p:txBody>
      </p:sp>
      <p:sp>
        <p:nvSpPr>
          <p:cNvPr id="29724" name="Text Box 28"/>
          <p:cNvSpPr txBox="1">
            <a:spLocks noChangeArrowheads="1"/>
          </p:cNvSpPr>
          <p:nvPr/>
        </p:nvSpPr>
        <p:spPr bwMode="auto">
          <a:xfrm>
            <a:off x="4062413" y="3124200"/>
            <a:ext cx="1082675"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P(&lt;/s&gt; | &lt;s&gt;)</a:t>
            </a:r>
          </a:p>
        </p:txBody>
      </p:sp>
      <p:sp>
        <p:nvSpPr>
          <p:cNvPr id="29725" name="Text Box 29"/>
          <p:cNvSpPr txBox="1">
            <a:spLocks noChangeArrowheads="1"/>
          </p:cNvSpPr>
          <p:nvPr/>
        </p:nvSpPr>
        <p:spPr bwMode="auto">
          <a:xfrm rot="-908459">
            <a:off x="4937125" y="4171950"/>
            <a:ext cx="1185863"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P(&lt;/s&gt; | song)</a:t>
            </a:r>
          </a:p>
        </p:txBody>
      </p:sp>
      <p:sp>
        <p:nvSpPr>
          <p:cNvPr id="30" name="Rectangle 3"/>
          <p:cNvSpPr>
            <a:spLocks noChangeArrowheads="1"/>
          </p:cNvSpPr>
          <p:nvPr/>
        </p:nvSpPr>
        <p:spPr bwMode="auto">
          <a:xfrm>
            <a:off x="266700" y="169863"/>
            <a:ext cx="8280400" cy="668337"/>
          </a:xfrm>
          <a:prstGeom prst="rect">
            <a:avLst/>
          </a:prstGeom>
          <a:noFill/>
          <a:ln w="9525">
            <a:noFill/>
            <a:miter lim="800000"/>
            <a:headEnd/>
            <a:tailEnd/>
          </a:ln>
        </p:spPr>
        <p:txBody>
          <a:bodyPr lIns="92075" tIns="46038" rIns="92075" bIns="46038" anchor="b"/>
          <a:lstStyle/>
          <a:p>
            <a:pPr>
              <a:spcBef>
                <a:spcPct val="0"/>
              </a:spcBef>
              <a:buFontTx/>
              <a:buNone/>
            </a:pPr>
            <a:r>
              <a:rPr lang="en-US" sz="3600" dirty="0">
                <a:solidFill>
                  <a:srgbClr val="0000CC"/>
                </a:solidFill>
                <a:latin typeface="Garamond" pitchFamily="18" charset="0"/>
              </a:rPr>
              <a:t>The two-word example </a:t>
            </a:r>
            <a:r>
              <a:rPr lang="en-US" sz="3600" dirty="0" smtClean="0">
                <a:solidFill>
                  <a:srgbClr val="0000CC"/>
                </a:solidFill>
                <a:latin typeface="Garamond" pitchFamily="18" charset="0"/>
              </a:rPr>
              <a:t>with </a:t>
            </a:r>
            <a:r>
              <a:rPr lang="en-US" sz="3600" dirty="0">
                <a:solidFill>
                  <a:srgbClr val="0000CC"/>
                </a:solidFill>
                <a:latin typeface="Garamond" pitchFamily="18" charset="0"/>
              </a:rPr>
              <a:t>a </a:t>
            </a:r>
            <a:r>
              <a:rPr lang="en-US" sz="3600" dirty="0" smtClean="0">
                <a:solidFill>
                  <a:srgbClr val="0000CC"/>
                </a:solidFill>
                <a:latin typeface="Garamond" pitchFamily="18" charset="0"/>
              </a:rPr>
              <a:t>bigram LM</a:t>
            </a:r>
            <a:endParaRPr lang="en-US" sz="3600" dirty="0">
              <a:solidFill>
                <a:srgbClr val="0000CC"/>
              </a:solidFill>
              <a:latin typeface="Garamond" pitchFamily="18" charset="0"/>
            </a:endParaRPr>
          </a:p>
        </p:txBody>
      </p:sp>
    </p:spTree>
    <p:extLst>
      <p:ext uri="{BB962C8B-B14F-4D97-AF65-F5344CB8AC3E}">
        <p14:creationId xmlns:p14="http://schemas.microsoft.com/office/powerpoint/2010/main" val="385993587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22" name="AutoShape 2"/>
          <p:cNvCxnSpPr>
            <a:cxnSpLocks noChangeShapeType="1"/>
            <a:stCxn id="30746" idx="6"/>
            <a:endCxn id="30765" idx="2"/>
          </p:cNvCxnSpPr>
          <p:nvPr/>
        </p:nvCxnSpPr>
        <p:spPr bwMode="auto">
          <a:xfrm>
            <a:off x="6548438" y="3038475"/>
            <a:ext cx="1504950" cy="361950"/>
          </a:xfrm>
          <a:prstGeom prst="straightConnector1">
            <a:avLst/>
          </a:prstGeom>
          <a:noFill/>
          <a:ln w="38100">
            <a:pattFill prst="smCheck">
              <a:fgClr>
                <a:srgbClr val="E47200"/>
              </a:fgClr>
              <a:bgClr>
                <a:srgbClr val="FFFFFF"/>
              </a:bgClr>
            </a:pattFill>
            <a:round/>
            <a:headEnd/>
            <a:tailEnd type="triangle" w="med" len="med"/>
          </a:ln>
        </p:spPr>
      </p:cxnSp>
      <p:cxnSp>
        <p:nvCxnSpPr>
          <p:cNvPr id="30723" name="AutoShape 3"/>
          <p:cNvCxnSpPr>
            <a:cxnSpLocks noChangeShapeType="1"/>
            <a:stCxn id="30740" idx="6"/>
            <a:endCxn id="30765" idx="2"/>
          </p:cNvCxnSpPr>
          <p:nvPr/>
        </p:nvCxnSpPr>
        <p:spPr bwMode="auto">
          <a:xfrm flipV="1">
            <a:off x="4529138" y="3400425"/>
            <a:ext cx="3524250" cy="857250"/>
          </a:xfrm>
          <a:prstGeom prst="straightConnector1">
            <a:avLst/>
          </a:prstGeom>
          <a:noFill/>
          <a:ln w="38100">
            <a:pattFill prst="smCheck">
              <a:fgClr>
                <a:srgbClr val="E47200"/>
              </a:fgClr>
              <a:bgClr>
                <a:srgbClr val="FFFFFF"/>
              </a:bgClr>
            </a:pattFill>
            <a:round/>
            <a:headEnd/>
            <a:tailEnd type="triangle" w="med" len="med"/>
          </a:ln>
        </p:spPr>
      </p:cxnSp>
      <p:cxnSp>
        <p:nvCxnSpPr>
          <p:cNvPr id="30724" name="AutoShape 4"/>
          <p:cNvCxnSpPr>
            <a:cxnSpLocks noChangeShapeType="1"/>
            <a:stCxn id="30743" idx="6"/>
            <a:endCxn id="30765" idx="2"/>
          </p:cNvCxnSpPr>
          <p:nvPr/>
        </p:nvCxnSpPr>
        <p:spPr bwMode="auto">
          <a:xfrm>
            <a:off x="6548438" y="819150"/>
            <a:ext cx="1504950" cy="2581275"/>
          </a:xfrm>
          <a:prstGeom prst="straightConnector1">
            <a:avLst/>
          </a:prstGeom>
          <a:noFill/>
          <a:ln w="38100">
            <a:pattFill prst="smCheck">
              <a:fgClr>
                <a:srgbClr val="E47200"/>
              </a:fgClr>
              <a:bgClr>
                <a:srgbClr val="FFFFFF"/>
              </a:bgClr>
            </a:pattFill>
            <a:round/>
            <a:headEnd/>
            <a:tailEnd type="triangle" w="med" len="med"/>
          </a:ln>
        </p:spPr>
      </p:cxnSp>
      <p:cxnSp>
        <p:nvCxnSpPr>
          <p:cNvPr id="30725" name="AutoShape 5"/>
          <p:cNvCxnSpPr>
            <a:cxnSpLocks noChangeShapeType="1"/>
            <a:stCxn id="30744" idx="6"/>
            <a:endCxn id="30765" idx="2"/>
          </p:cNvCxnSpPr>
          <p:nvPr/>
        </p:nvCxnSpPr>
        <p:spPr bwMode="auto">
          <a:xfrm>
            <a:off x="6548438" y="1571625"/>
            <a:ext cx="1504950" cy="1828800"/>
          </a:xfrm>
          <a:prstGeom prst="straightConnector1">
            <a:avLst/>
          </a:prstGeom>
          <a:noFill/>
          <a:ln w="38100">
            <a:pattFill prst="smCheck">
              <a:fgClr>
                <a:srgbClr val="E47200"/>
              </a:fgClr>
              <a:bgClr>
                <a:srgbClr val="FFFFFF"/>
              </a:bgClr>
            </a:pattFill>
            <a:round/>
            <a:headEnd/>
            <a:tailEnd type="triangle" w="med" len="med"/>
          </a:ln>
        </p:spPr>
      </p:cxnSp>
      <p:cxnSp>
        <p:nvCxnSpPr>
          <p:cNvPr id="30726" name="AutoShape 6"/>
          <p:cNvCxnSpPr>
            <a:cxnSpLocks noChangeShapeType="1"/>
            <a:stCxn id="30745" idx="6"/>
            <a:endCxn id="30765" idx="2"/>
          </p:cNvCxnSpPr>
          <p:nvPr/>
        </p:nvCxnSpPr>
        <p:spPr bwMode="auto">
          <a:xfrm>
            <a:off x="6548438" y="2228850"/>
            <a:ext cx="1504950" cy="1171575"/>
          </a:xfrm>
          <a:prstGeom prst="straightConnector1">
            <a:avLst/>
          </a:prstGeom>
          <a:noFill/>
          <a:ln w="38100">
            <a:pattFill prst="smCheck">
              <a:fgClr>
                <a:srgbClr val="E47200"/>
              </a:fgClr>
              <a:bgClr>
                <a:srgbClr val="FFFFFF"/>
              </a:bgClr>
            </a:pattFill>
            <a:round/>
            <a:headEnd/>
            <a:tailEnd type="triangle" w="med" len="med"/>
          </a:ln>
        </p:spPr>
      </p:cxnSp>
      <p:cxnSp>
        <p:nvCxnSpPr>
          <p:cNvPr id="30727" name="AutoShape 7"/>
          <p:cNvCxnSpPr>
            <a:cxnSpLocks noChangeShapeType="1"/>
            <a:stCxn id="30747" idx="6"/>
            <a:endCxn id="30765" idx="2"/>
          </p:cNvCxnSpPr>
          <p:nvPr/>
        </p:nvCxnSpPr>
        <p:spPr bwMode="auto">
          <a:xfrm flipV="1">
            <a:off x="6548438" y="3400425"/>
            <a:ext cx="1504950" cy="419100"/>
          </a:xfrm>
          <a:prstGeom prst="straightConnector1">
            <a:avLst/>
          </a:prstGeom>
          <a:noFill/>
          <a:ln w="38100">
            <a:pattFill prst="smCheck">
              <a:fgClr>
                <a:srgbClr val="E47200"/>
              </a:fgClr>
              <a:bgClr>
                <a:srgbClr val="FFFFFF"/>
              </a:bgClr>
            </a:pattFill>
            <a:round/>
            <a:headEnd/>
            <a:tailEnd type="triangle" w="med" len="med"/>
          </a:ln>
        </p:spPr>
      </p:cxnSp>
      <p:cxnSp>
        <p:nvCxnSpPr>
          <p:cNvPr id="30728" name="AutoShape 8"/>
          <p:cNvCxnSpPr>
            <a:cxnSpLocks noChangeShapeType="1"/>
            <a:stCxn id="30748" idx="6"/>
            <a:endCxn id="30765" idx="2"/>
          </p:cNvCxnSpPr>
          <p:nvPr/>
        </p:nvCxnSpPr>
        <p:spPr bwMode="auto">
          <a:xfrm flipV="1">
            <a:off x="6548438" y="3400425"/>
            <a:ext cx="1504950" cy="1295400"/>
          </a:xfrm>
          <a:prstGeom prst="straightConnector1">
            <a:avLst/>
          </a:prstGeom>
          <a:noFill/>
          <a:ln w="38100">
            <a:pattFill prst="smCheck">
              <a:fgClr>
                <a:srgbClr val="E47200"/>
              </a:fgClr>
              <a:bgClr>
                <a:srgbClr val="FFFFFF"/>
              </a:bgClr>
            </a:pattFill>
            <a:round/>
            <a:headEnd/>
            <a:tailEnd type="triangle" w="med" len="med"/>
          </a:ln>
        </p:spPr>
      </p:cxnSp>
      <p:cxnSp>
        <p:nvCxnSpPr>
          <p:cNvPr id="30729" name="AutoShape 9"/>
          <p:cNvCxnSpPr>
            <a:cxnSpLocks noChangeShapeType="1"/>
            <a:stCxn id="30749" idx="6"/>
            <a:endCxn id="30765" idx="2"/>
          </p:cNvCxnSpPr>
          <p:nvPr/>
        </p:nvCxnSpPr>
        <p:spPr bwMode="auto">
          <a:xfrm flipV="1">
            <a:off x="6548438" y="3400425"/>
            <a:ext cx="1504950" cy="1952625"/>
          </a:xfrm>
          <a:prstGeom prst="straightConnector1">
            <a:avLst/>
          </a:prstGeom>
          <a:noFill/>
          <a:ln w="38100">
            <a:pattFill prst="smCheck">
              <a:fgClr>
                <a:srgbClr val="E47200"/>
              </a:fgClr>
              <a:bgClr>
                <a:srgbClr val="FFFFFF"/>
              </a:bgClr>
            </a:pattFill>
            <a:round/>
            <a:headEnd/>
            <a:tailEnd type="triangle" w="med" len="med"/>
          </a:ln>
        </p:spPr>
      </p:cxnSp>
      <p:cxnSp>
        <p:nvCxnSpPr>
          <p:cNvPr id="30730" name="AutoShape 10"/>
          <p:cNvCxnSpPr>
            <a:cxnSpLocks noChangeShapeType="1"/>
            <a:stCxn id="30750" idx="6"/>
            <a:endCxn id="30765" idx="2"/>
          </p:cNvCxnSpPr>
          <p:nvPr/>
        </p:nvCxnSpPr>
        <p:spPr bwMode="auto">
          <a:xfrm flipV="1">
            <a:off x="6548438" y="3400425"/>
            <a:ext cx="1504950" cy="2771775"/>
          </a:xfrm>
          <a:prstGeom prst="straightConnector1">
            <a:avLst/>
          </a:prstGeom>
          <a:noFill/>
          <a:ln w="38100">
            <a:pattFill prst="smCheck">
              <a:fgClr>
                <a:srgbClr val="E47200"/>
              </a:fgClr>
              <a:bgClr>
                <a:srgbClr val="FFFFFF"/>
              </a:bgClr>
            </a:pattFill>
            <a:round/>
            <a:headEnd/>
            <a:tailEnd type="triangle" w="med" len="med"/>
          </a:ln>
        </p:spPr>
      </p:cxnSp>
      <p:cxnSp>
        <p:nvCxnSpPr>
          <p:cNvPr id="30731" name="AutoShape 11"/>
          <p:cNvCxnSpPr>
            <a:cxnSpLocks noChangeShapeType="1"/>
            <a:stCxn id="30739" idx="6"/>
            <a:endCxn id="30765" idx="2"/>
          </p:cNvCxnSpPr>
          <p:nvPr/>
        </p:nvCxnSpPr>
        <p:spPr bwMode="auto">
          <a:xfrm>
            <a:off x="4529138" y="2628900"/>
            <a:ext cx="3524250" cy="771525"/>
          </a:xfrm>
          <a:prstGeom prst="straightConnector1">
            <a:avLst/>
          </a:prstGeom>
          <a:noFill/>
          <a:ln w="38100">
            <a:pattFill prst="smCheck">
              <a:fgClr>
                <a:srgbClr val="E47200"/>
              </a:fgClr>
              <a:bgClr>
                <a:srgbClr val="FFFFFF"/>
              </a:bgClr>
            </a:pattFill>
            <a:round/>
            <a:headEnd/>
            <a:tailEnd type="triangle" w="med" len="med"/>
          </a:ln>
        </p:spPr>
      </p:cxnSp>
      <p:cxnSp>
        <p:nvCxnSpPr>
          <p:cNvPr id="30732" name="AutoShape 12"/>
          <p:cNvCxnSpPr>
            <a:cxnSpLocks noChangeShapeType="1"/>
            <a:stCxn id="30741" idx="6"/>
            <a:endCxn id="30765" idx="2"/>
          </p:cNvCxnSpPr>
          <p:nvPr/>
        </p:nvCxnSpPr>
        <p:spPr bwMode="auto">
          <a:xfrm flipV="1">
            <a:off x="4529138" y="3400425"/>
            <a:ext cx="3524250" cy="2362200"/>
          </a:xfrm>
          <a:prstGeom prst="straightConnector1">
            <a:avLst/>
          </a:prstGeom>
          <a:noFill/>
          <a:ln w="38100">
            <a:pattFill prst="smCheck">
              <a:fgClr>
                <a:srgbClr val="E47200"/>
              </a:fgClr>
              <a:bgClr>
                <a:srgbClr val="FFFFFF"/>
              </a:bgClr>
            </a:pattFill>
            <a:round/>
            <a:headEnd/>
            <a:tailEnd type="triangle" w="med" len="med"/>
          </a:ln>
        </p:spPr>
      </p:cxnSp>
      <p:cxnSp>
        <p:nvCxnSpPr>
          <p:cNvPr id="30733" name="AutoShape 13"/>
          <p:cNvCxnSpPr>
            <a:cxnSpLocks noChangeShapeType="1"/>
            <a:stCxn id="30737" idx="6"/>
            <a:endCxn id="30765" idx="2"/>
          </p:cNvCxnSpPr>
          <p:nvPr/>
        </p:nvCxnSpPr>
        <p:spPr bwMode="auto">
          <a:xfrm flipV="1">
            <a:off x="2847975" y="3400425"/>
            <a:ext cx="5205413" cy="1514475"/>
          </a:xfrm>
          <a:prstGeom prst="straightConnector1">
            <a:avLst/>
          </a:prstGeom>
          <a:noFill/>
          <a:ln w="38100">
            <a:pattFill prst="smCheck">
              <a:fgClr>
                <a:srgbClr val="E47200"/>
              </a:fgClr>
              <a:bgClr>
                <a:srgbClr val="FFFFFF"/>
              </a:bgClr>
            </a:pattFill>
            <a:round/>
            <a:headEnd/>
            <a:tailEnd type="triangle" w="med" len="med"/>
          </a:ln>
        </p:spPr>
      </p:cxnSp>
      <p:cxnSp>
        <p:nvCxnSpPr>
          <p:cNvPr id="30734" name="AutoShape 14"/>
          <p:cNvCxnSpPr>
            <a:cxnSpLocks noChangeShapeType="1"/>
            <a:stCxn id="30736" idx="6"/>
            <a:endCxn id="30765" idx="2"/>
          </p:cNvCxnSpPr>
          <p:nvPr/>
        </p:nvCxnSpPr>
        <p:spPr bwMode="auto">
          <a:xfrm>
            <a:off x="2847975" y="1924050"/>
            <a:ext cx="5205413" cy="1476375"/>
          </a:xfrm>
          <a:prstGeom prst="straightConnector1">
            <a:avLst/>
          </a:prstGeom>
          <a:noFill/>
          <a:ln w="38100">
            <a:pattFill prst="smCheck">
              <a:fgClr>
                <a:srgbClr val="E47200"/>
              </a:fgClr>
              <a:bgClr>
                <a:srgbClr val="FFFFFF"/>
              </a:bgClr>
            </a:pattFill>
            <a:round/>
            <a:headEnd/>
            <a:tailEnd type="triangle" w="med" len="med"/>
          </a:ln>
        </p:spPr>
      </p:cxnSp>
      <p:cxnSp>
        <p:nvCxnSpPr>
          <p:cNvPr id="30735" name="AutoShape 15"/>
          <p:cNvCxnSpPr>
            <a:cxnSpLocks noChangeShapeType="1"/>
            <a:stCxn id="30738" idx="6"/>
            <a:endCxn id="30765" idx="2"/>
          </p:cNvCxnSpPr>
          <p:nvPr/>
        </p:nvCxnSpPr>
        <p:spPr bwMode="auto">
          <a:xfrm>
            <a:off x="4529138" y="1228725"/>
            <a:ext cx="3524250" cy="2171700"/>
          </a:xfrm>
          <a:prstGeom prst="straightConnector1">
            <a:avLst/>
          </a:prstGeom>
          <a:noFill/>
          <a:ln w="38100">
            <a:pattFill prst="smCheck">
              <a:fgClr>
                <a:srgbClr val="E47200"/>
              </a:fgClr>
              <a:bgClr>
                <a:srgbClr val="FFFFFF"/>
              </a:bgClr>
            </a:pattFill>
            <a:round/>
            <a:headEnd/>
            <a:tailEnd type="triangle" w="med" len="med"/>
          </a:ln>
        </p:spPr>
      </p:cxnSp>
      <p:sp>
        <p:nvSpPr>
          <p:cNvPr id="30736" name="Oval 16"/>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30737" name="Oval 17"/>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30738" name="Oval 18"/>
          <p:cNvSpPr>
            <a:spLocks noChangeArrowheads="1"/>
          </p:cNvSpPr>
          <p:nvPr/>
        </p:nvSpPr>
        <p:spPr bwMode="auto">
          <a:xfrm>
            <a:off x="3781425" y="1022350"/>
            <a:ext cx="747713" cy="411163"/>
          </a:xfrm>
          <a:prstGeom prst="ellipse">
            <a:avLst/>
          </a:prstGeom>
          <a:gradFill rotWithShape="1">
            <a:gsLst>
              <a:gs pos="0">
                <a:srgbClr val="FFFFFF"/>
              </a:gs>
              <a:gs pos="100000">
                <a:schemeClr val="accent1"/>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0739" name="Oval 19"/>
          <p:cNvSpPr>
            <a:spLocks noChangeArrowheads="1"/>
          </p:cNvSpPr>
          <p:nvPr/>
        </p:nvSpPr>
        <p:spPr bwMode="auto">
          <a:xfrm>
            <a:off x="3781425" y="2422525"/>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0740" name="Oval 20"/>
          <p:cNvSpPr>
            <a:spLocks noChangeArrowheads="1"/>
          </p:cNvSpPr>
          <p:nvPr/>
        </p:nvSpPr>
        <p:spPr bwMode="auto">
          <a:xfrm>
            <a:off x="3781425" y="4051300"/>
            <a:ext cx="747713" cy="411163"/>
          </a:xfrm>
          <a:prstGeom prst="ellipse">
            <a:avLst/>
          </a:prstGeom>
          <a:gradFill rotWithShape="1">
            <a:gsLst>
              <a:gs pos="0">
                <a:srgbClr val="FFFFFF"/>
              </a:gs>
              <a:gs pos="100000">
                <a:srgbClr val="FF4207"/>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0741" name="Oval 21"/>
          <p:cNvSpPr>
            <a:spLocks noChangeArrowheads="1"/>
          </p:cNvSpPr>
          <p:nvPr/>
        </p:nvSpPr>
        <p:spPr bwMode="auto">
          <a:xfrm>
            <a:off x="3781425" y="5556250"/>
            <a:ext cx="747713" cy="411163"/>
          </a:xfrm>
          <a:prstGeom prst="ellipse">
            <a:avLst/>
          </a:prstGeom>
          <a:gradFill rotWithShape="1">
            <a:gsLst>
              <a:gs pos="0">
                <a:srgbClr val="FFFFFF"/>
              </a:gs>
              <a:gs pos="100000">
                <a:srgbClr val="E9E400"/>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0742" name="Oval 22"/>
          <p:cNvSpPr>
            <a:spLocks noChangeArrowheads="1"/>
          </p:cNvSpPr>
          <p:nvPr/>
        </p:nvSpPr>
        <p:spPr bwMode="auto">
          <a:xfrm>
            <a:off x="819150"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sp>
        <p:nvSpPr>
          <p:cNvPr id="30743" name="Oval 23"/>
          <p:cNvSpPr>
            <a:spLocks noChangeArrowheads="1"/>
          </p:cNvSpPr>
          <p:nvPr/>
        </p:nvSpPr>
        <p:spPr bwMode="auto">
          <a:xfrm>
            <a:off x="5800725" y="612775"/>
            <a:ext cx="747713" cy="411163"/>
          </a:xfrm>
          <a:prstGeom prst="ellipse">
            <a:avLst/>
          </a:prstGeom>
          <a:gradFill rotWithShape="1">
            <a:gsLst>
              <a:gs pos="0">
                <a:srgbClr val="FFFFFF"/>
              </a:gs>
              <a:gs pos="100000">
                <a:schemeClr val="accent1"/>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0744" name="Oval 24"/>
          <p:cNvSpPr>
            <a:spLocks noChangeArrowheads="1"/>
          </p:cNvSpPr>
          <p:nvPr/>
        </p:nvSpPr>
        <p:spPr bwMode="auto">
          <a:xfrm>
            <a:off x="5800725" y="1365250"/>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0745" name="Oval 25"/>
          <p:cNvSpPr>
            <a:spLocks noChangeArrowheads="1"/>
          </p:cNvSpPr>
          <p:nvPr/>
        </p:nvSpPr>
        <p:spPr bwMode="auto">
          <a:xfrm>
            <a:off x="5800725" y="2022475"/>
            <a:ext cx="747713" cy="411163"/>
          </a:xfrm>
          <a:prstGeom prst="ellipse">
            <a:avLst/>
          </a:prstGeom>
          <a:gradFill rotWithShape="1">
            <a:gsLst>
              <a:gs pos="0">
                <a:srgbClr val="FFFFFF"/>
              </a:gs>
              <a:gs pos="100000">
                <a:srgbClr val="FF4207"/>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0746" name="Oval 26"/>
          <p:cNvSpPr>
            <a:spLocks noChangeArrowheads="1"/>
          </p:cNvSpPr>
          <p:nvPr/>
        </p:nvSpPr>
        <p:spPr bwMode="auto">
          <a:xfrm>
            <a:off x="5800725" y="2832100"/>
            <a:ext cx="747713" cy="411163"/>
          </a:xfrm>
          <a:prstGeom prst="ellipse">
            <a:avLst/>
          </a:prstGeom>
          <a:gradFill rotWithShape="1">
            <a:gsLst>
              <a:gs pos="0">
                <a:srgbClr val="FFFFFF"/>
              </a:gs>
              <a:gs pos="100000">
                <a:srgbClr val="E9E400"/>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0747" name="Oval 27"/>
          <p:cNvSpPr>
            <a:spLocks noChangeArrowheads="1"/>
          </p:cNvSpPr>
          <p:nvPr/>
        </p:nvSpPr>
        <p:spPr bwMode="auto">
          <a:xfrm>
            <a:off x="5800725" y="3613150"/>
            <a:ext cx="747713" cy="411163"/>
          </a:xfrm>
          <a:prstGeom prst="ellipse">
            <a:avLst/>
          </a:prstGeom>
          <a:gradFill rotWithShape="1">
            <a:gsLst>
              <a:gs pos="0">
                <a:srgbClr val="FFFFFF"/>
              </a:gs>
              <a:gs pos="100000">
                <a:schemeClr val="accent1"/>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0748" name="Oval 28"/>
          <p:cNvSpPr>
            <a:spLocks noChangeArrowheads="1"/>
          </p:cNvSpPr>
          <p:nvPr/>
        </p:nvSpPr>
        <p:spPr bwMode="auto">
          <a:xfrm>
            <a:off x="5800725" y="4489450"/>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0749" name="Oval 29"/>
          <p:cNvSpPr>
            <a:spLocks noChangeArrowheads="1"/>
          </p:cNvSpPr>
          <p:nvPr/>
        </p:nvSpPr>
        <p:spPr bwMode="auto">
          <a:xfrm>
            <a:off x="5800725" y="5146675"/>
            <a:ext cx="747713" cy="411163"/>
          </a:xfrm>
          <a:prstGeom prst="ellipse">
            <a:avLst/>
          </a:prstGeom>
          <a:gradFill rotWithShape="1">
            <a:gsLst>
              <a:gs pos="0">
                <a:srgbClr val="FFFFFF"/>
              </a:gs>
              <a:gs pos="100000">
                <a:srgbClr val="FF4207"/>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0750" name="Oval 30"/>
          <p:cNvSpPr>
            <a:spLocks noChangeArrowheads="1"/>
          </p:cNvSpPr>
          <p:nvPr/>
        </p:nvSpPr>
        <p:spPr bwMode="auto">
          <a:xfrm>
            <a:off x="5800725" y="5965825"/>
            <a:ext cx="747713" cy="411163"/>
          </a:xfrm>
          <a:prstGeom prst="ellipse">
            <a:avLst/>
          </a:prstGeom>
          <a:gradFill rotWithShape="1">
            <a:gsLst>
              <a:gs pos="0">
                <a:srgbClr val="FFFFFF"/>
              </a:gs>
              <a:gs pos="100000">
                <a:srgbClr val="E9E400"/>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cxnSp>
        <p:nvCxnSpPr>
          <p:cNvPr id="30751" name="AutoShape 31"/>
          <p:cNvCxnSpPr>
            <a:cxnSpLocks noChangeShapeType="1"/>
            <a:stCxn id="30742" idx="7"/>
            <a:endCxn id="30736" idx="3"/>
          </p:cNvCxnSpPr>
          <p:nvPr/>
        </p:nvCxnSpPr>
        <p:spPr bwMode="auto">
          <a:xfrm flipV="1">
            <a:off x="1457325" y="2082800"/>
            <a:ext cx="738188" cy="1157288"/>
          </a:xfrm>
          <a:prstGeom prst="straightConnector1">
            <a:avLst/>
          </a:prstGeom>
          <a:noFill/>
          <a:ln w="19050">
            <a:solidFill>
              <a:schemeClr val="tx1"/>
            </a:solidFill>
            <a:round/>
            <a:headEnd/>
            <a:tailEnd type="triangle" w="med" len="med"/>
          </a:ln>
        </p:spPr>
      </p:cxnSp>
      <p:cxnSp>
        <p:nvCxnSpPr>
          <p:cNvPr id="30752" name="AutoShape 32"/>
          <p:cNvCxnSpPr>
            <a:cxnSpLocks noChangeShapeType="1"/>
            <a:stCxn id="30742" idx="5"/>
            <a:endCxn id="30737" idx="1"/>
          </p:cNvCxnSpPr>
          <p:nvPr/>
        </p:nvCxnSpPr>
        <p:spPr bwMode="auto">
          <a:xfrm>
            <a:off x="1457325" y="3559175"/>
            <a:ext cx="738188" cy="1195388"/>
          </a:xfrm>
          <a:prstGeom prst="straightConnector1">
            <a:avLst/>
          </a:prstGeom>
          <a:noFill/>
          <a:ln w="19050">
            <a:solidFill>
              <a:schemeClr val="tx1"/>
            </a:solidFill>
            <a:round/>
            <a:headEnd/>
            <a:tailEnd type="triangle" w="med" len="med"/>
          </a:ln>
        </p:spPr>
      </p:cxnSp>
      <p:cxnSp>
        <p:nvCxnSpPr>
          <p:cNvPr id="30753" name="AutoShape 33"/>
          <p:cNvCxnSpPr>
            <a:cxnSpLocks noChangeShapeType="1"/>
            <a:stCxn id="30736" idx="7"/>
            <a:endCxn id="30738" idx="2"/>
          </p:cNvCxnSpPr>
          <p:nvPr/>
        </p:nvCxnSpPr>
        <p:spPr bwMode="auto">
          <a:xfrm flipV="1">
            <a:off x="2724150" y="1228725"/>
            <a:ext cx="1057275" cy="534988"/>
          </a:xfrm>
          <a:prstGeom prst="straightConnector1">
            <a:avLst/>
          </a:prstGeom>
          <a:noFill/>
          <a:ln w="19050">
            <a:solidFill>
              <a:schemeClr val="tx1"/>
            </a:solidFill>
            <a:round/>
            <a:headEnd/>
            <a:tailEnd type="triangle" w="med" len="med"/>
          </a:ln>
        </p:spPr>
      </p:cxnSp>
      <p:cxnSp>
        <p:nvCxnSpPr>
          <p:cNvPr id="30754" name="AutoShape 34"/>
          <p:cNvCxnSpPr>
            <a:cxnSpLocks noChangeShapeType="1"/>
            <a:stCxn id="30736" idx="5"/>
            <a:endCxn id="30739" idx="2"/>
          </p:cNvCxnSpPr>
          <p:nvPr/>
        </p:nvCxnSpPr>
        <p:spPr bwMode="auto">
          <a:xfrm>
            <a:off x="2724150" y="2082800"/>
            <a:ext cx="1057275" cy="546100"/>
          </a:xfrm>
          <a:prstGeom prst="straightConnector1">
            <a:avLst/>
          </a:prstGeom>
          <a:noFill/>
          <a:ln w="19050">
            <a:solidFill>
              <a:schemeClr val="tx1"/>
            </a:solidFill>
            <a:round/>
            <a:headEnd/>
            <a:tailEnd type="triangle" w="med" len="med"/>
          </a:ln>
        </p:spPr>
      </p:cxnSp>
      <p:cxnSp>
        <p:nvCxnSpPr>
          <p:cNvPr id="30755" name="AutoShape 35"/>
          <p:cNvCxnSpPr>
            <a:cxnSpLocks noChangeShapeType="1"/>
            <a:stCxn id="30737" idx="7"/>
            <a:endCxn id="30740" idx="2"/>
          </p:cNvCxnSpPr>
          <p:nvPr/>
        </p:nvCxnSpPr>
        <p:spPr bwMode="auto">
          <a:xfrm flipV="1">
            <a:off x="2724150" y="4257675"/>
            <a:ext cx="1057275" cy="496888"/>
          </a:xfrm>
          <a:prstGeom prst="straightConnector1">
            <a:avLst/>
          </a:prstGeom>
          <a:noFill/>
          <a:ln w="19050">
            <a:solidFill>
              <a:schemeClr val="tx1"/>
            </a:solidFill>
            <a:round/>
            <a:headEnd/>
            <a:tailEnd type="triangle" w="med" len="med"/>
          </a:ln>
        </p:spPr>
      </p:cxnSp>
      <p:cxnSp>
        <p:nvCxnSpPr>
          <p:cNvPr id="30756" name="AutoShape 36"/>
          <p:cNvCxnSpPr>
            <a:cxnSpLocks noChangeShapeType="1"/>
            <a:stCxn id="30737" idx="5"/>
            <a:endCxn id="30741" idx="2"/>
          </p:cNvCxnSpPr>
          <p:nvPr/>
        </p:nvCxnSpPr>
        <p:spPr bwMode="auto">
          <a:xfrm>
            <a:off x="2724150" y="5073650"/>
            <a:ext cx="1057275" cy="688975"/>
          </a:xfrm>
          <a:prstGeom prst="straightConnector1">
            <a:avLst/>
          </a:prstGeom>
          <a:noFill/>
          <a:ln w="19050">
            <a:solidFill>
              <a:schemeClr val="tx1"/>
            </a:solidFill>
            <a:round/>
            <a:headEnd/>
            <a:tailEnd type="triangle" w="med" len="med"/>
          </a:ln>
        </p:spPr>
      </p:cxnSp>
      <p:cxnSp>
        <p:nvCxnSpPr>
          <p:cNvPr id="30757" name="AutoShape 37"/>
          <p:cNvCxnSpPr>
            <a:cxnSpLocks noChangeShapeType="1"/>
            <a:stCxn id="30738" idx="7"/>
            <a:endCxn id="30743" idx="2"/>
          </p:cNvCxnSpPr>
          <p:nvPr/>
        </p:nvCxnSpPr>
        <p:spPr bwMode="auto">
          <a:xfrm flipV="1">
            <a:off x="4419600" y="819150"/>
            <a:ext cx="1381125" cy="263525"/>
          </a:xfrm>
          <a:prstGeom prst="straightConnector1">
            <a:avLst/>
          </a:prstGeom>
          <a:noFill/>
          <a:ln w="19050">
            <a:solidFill>
              <a:schemeClr val="tx1"/>
            </a:solidFill>
            <a:round/>
            <a:headEnd/>
            <a:tailEnd type="triangle" w="med" len="med"/>
          </a:ln>
        </p:spPr>
      </p:cxnSp>
      <p:cxnSp>
        <p:nvCxnSpPr>
          <p:cNvPr id="30758" name="AutoShape 38"/>
          <p:cNvCxnSpPr>
            <a:cxnSpLocks noChangeShapeType="1"/>
            <a:stCxn id="30738" idx="5"/>
            <a:endCxn id="30744" idx="2"/>
          </p:cNvCxnSpPr>
          <p:nvPr/>
        </p:nvCxnSpPr>
        <p:spPr bwMode="auto">
          <a:xfrm>
            <a:off x="4419600" y="1373188"/>
            <a:ext cx="1381125" cy="198437"/>
          </a:xfrm>
          <a:prstGeom prst="straightConnector1">
            <a:avLst/>
          </a:prstGeom>
          <a:noFill/>
          <a:ln w="19050">
            <a:solidFill>
              <a:schemeClr val="tx1"/>
            </a:solidFill>
            <a:round/>
            <a:headEnd/>
            <a:tailEnd type="triangle" w="med" len="med"/>
          </a:ln>
        </p:spPr>
      </p:cxnSp>
      <p:cxnSp>
        <p:nvCxnSpPr>
          <p:cNvPr id="30759" name="AutoShape 39"/>
          <p:cNvCxnSpPr>
            <a:cxnSpLocks noChangeShapeType="1"/>
            <a:stCxn id="30739" idx="7"/>
            <a:endCxn id="30745" idx="2"/>
          </p:cNvCxnSpPr>
          <p:nvPr/>
        </p:nvCxnSpPr>
        <p:spPr bwMode="auto">
          <a:xfrm flipV="1">
            <a:off x="4419600" y="2228850"/>
            <a:ext cx="1381125" cy="254000"/>
          </a:xfrm>
          <a:prstGeom prst="straightConnector1">
            <a:avLst/>
          </a:prstGeom>
          <a:noFill/>
          <a:ln w="19050">
            <a:solidFill>
              <a:schemeClr val="tx1"/>
            </a:solidFill>
            <a:round/>
            <a:headEnd/>
            <a:tailEnd type="triangle" w="med" len="med"/>
          </a:ln>
        </p:spPr>
      </p:cxnSp>
      <p:cxnSp>
        <p:nvCxnSpPr>
          <p:cNvPr id="30760" name="AutoShape 40"/>
          <p:cNvCxnSpPr>
            <a:cxnSpLocks noChangeShapeType="1"/>
            <a:stCxn id="30739" idx="5"/>
            <a:endCxn id="30746" idx="2"/>
          </p:cNvCxnSpPr>
          <p:nvPr/>
        </p:nvCxnSpPr>
        <p:spPr bwMode="auto">
          <a:xfrm>
            <a:off x="4419600" y="2773363"/>
            <a:ext cx="1381125" cy="265112"/>
          </a:xfrm>
          <a:prstGeom prst="straightConnector1">
            <a:avLst/>
          </a:prstGeom>
          <a:noFill/>
          <a:ln w="19050">
            <a:solidFill>
              <a:schemeClr val="tx1"/>
            </a:solidFill>
            <a:round/>
            <a:headEnd/>
            <a:tailEnd type="triangle" w="med" len="med"/>
          </a:ln>
        </p:spPr>
      </p:cxnSp>
      <p:cxnSp>
        <p:nvCxnSpPr>
          <p:cNvPr id="30761" name="AutoShape 41"/>
          <p:cNvCxnSpPr>
            <a:cxnSpLocks noChangeShapeType="1"/>
            <a:stCxn id="30740" idx="7"/>
            <a:endCxn id="30747" idx="2"/>
          </p:cNvCxnSpPr>
          <p:nvPr/>
        </p:nvCxnSpPr>
        <p:spPr bwMode="auto">
          <a:xfrm flipV="1">
            <a:off x="4419600" y="3819525"/>
            <a:ext cx="1381125" cy="292100"/>
          </a:xfrm>
          <a:prstGeom prst="straightConnector1">
            <a:avLst/>
          </a:prstGeom>
          <a:noFill/>
          <a:ln w="19050">
            <a:solidFill>
              <a:schemeClr val="tx1"/>
            </a:solidFill>
            <a:round/>
            <a:headEnd/>
            <a:tailEnd type="triangle" w="med" len="med"/>
          </a:ln>
        </p:spPr>
      </p:cxnSp>
      <p:cxnSp>
        <p:nvCxnSpPr>
          <p:cNvPr id="30762" name="AutoShape 42"/>
          <p:cNvCxnSpPr>
            <a:cxnSpLocks noChangeShapeType="1"/>
            <a:stCxn id="30740" idx="5"/>
            <a:endCxn id="30748" idx="2"/>
          </p:cNvCxnSpPr>
          <p:nvPr/>
        </p:nvCxnSpPr>
        <p:spPr bwMode="auto">
          <a:xfrm>
            <a:off x="4419600" y="4402138"/>
            <a:ext cx="1381125" cy="293687"/>
          </a:xfrm>
          <a:prstGeom prst="straightConnector1">
            <a:avLst/>
          </a:prstGeom>
          <a:noFill/>
          <a:ln w="19050">
            <a:solidFill>
              <a:schemeClr val="tx1"/>
            </a:solidFill>
            <a:round/>
            <a:headEnd/>
            <a:tailEnd type="triangle" w="med" len="med"/>
          </a:ln>
        </p:spPr>
      </p:cxnSp>
      <p:cxnSp>
        <p:nvCxnSpPr>
          <p:cNvPr id="30763" name="AutoShape 43"/>
          <p:cNvCxnSpPr>
            <a:cxnSpLocks noChangeShapeType="1"/>
            <a:stCxn id="30741" idx="7"/>
            <a:endCxn id="30749" idx="2"/>
          </p:cNvCxnSpPr>
          <p:nvPr/>
        </p:nvCxnSpPr>
        <p:spPr bwMode="auto">
          <a:xfrm flipV="1">
            <a:off x="4419600" y="5353050"/>
            <a:ext cx="1381125" cy="263525"/>
          </a:xfrm>
          <a:prstGeom prst="straightConnector1">
            <a:avLst/>
          </a:prstGeom>
          <a:noFill/>
          <a:ln w="19050">
            <a:solidFill>
              <a:schemeClr val="tx1"/>
            </a:solidFill>
            <a:round/>
            <a:headEnd/>
            <a:tailEnd type="triangle" w="med" len="med"/>
          </a:ln>
        </p:spPr>
      </p:cxnSp>
      <p:cxnSp>
        <p:nvCxnSpPr>
          <p:cNvPr id="30764" name="AutoShape 44"/>
          <p:cNvCxnSpPr>
            <a:cxnSpLocks noChangeShapeType="1"/>
            <a:stCxn id="30741" idx="5"/>
            <a:endCxn id="30750" idx="2"/>
          </p:cNvCxnSpPr>
          <p:nvPr/>
        </p:nvCxnSpPr>
        <p:spPr bwMode="auto">
          <a:xfrm>
            <a:off x="4419600" y="5907088"/>
            <a:ext cx="1381125" cy="265112"/>
          </a:xfrm>
          <a:prstGeom prst="straightConnector1">
            <a:avLst/>
          </a:prstGeom>
          <a:noFill/>
          <a:ln w="19050">
            <a:solidFill>
              <a:schemeClr val="tx1"/>
            </a:solidFill>
            <a:round/>
            <a:headEnd/>
            <a:tailEnd type="triangle" w="med" len="med"/>
          </a:ln>
        </p:spPr>
      </p:cxnSp>
      <p:sp>
        <p:nvSpPr>
          <p:cNvPr id="30765" name="Oval 45"/>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30766" name="AutoShape 46"/>
          <p:cNvCxnSpPr>
            <a:cxnSpLocks noChangeShapeType="1"/>
            <a:stCxn id="30743" idx="6"/>
          </p:cNvCxnSpPr>
          <p:nvPr/>
        </p:nvCxnSpPr>
        <p:spPr bwMode="auto">
          <a:xfrm flipV="1">
            <a:off x="6548438" y="495300"/>
            <a:ext cx="828675" cy="323850"/>
          </a:xfrm>
          <a:prstGeom prst="straightConnector1">
            <a:avLst/>
          </a:prstGeom>
          <a:noFill/>
          <a:ln w="19050">
            <a:solidFill>
              <a:schemeClr val="tx1"/>
            </a:solidFill>
            <a:prstDash val="dash"/>
            <a:round/>
            <a:headEnd/>
            <a:tailEnd type="triangle" w="med" len="med"/>
          </a:ln>
        </p:spPr>
      </p:cxnSp>
      <p:cxnSp>
        <p:nvCxnSpPr>
          <p:cNvPr id="30767" name="AutoShape 47"/>
          <p:cNvCxnSpPr>
            <a:cxnSpLocks noChangeShapeType="1"/>
          </p:cNvCxnSpPr>
          <p:nvPr/>
        </p:nvCxnSpPr>
        <p:spPr bwMode="auto">
          <a:xfrm flipV="1">
            <a:off x="6562725" y="1238250"/>
            <a:ext cx="828675" cy="323850"/>
          </a:xfrm>
          <a:prstGeom prst="straightConnector1">
            <a:avLst/>
          </a:prstGeom>
          <a:noFill/>
          <a:ln w="19050">
            <a:solidFill>
              <a:schemeClr val="tx1"/>
            </a:solidFill>
            <a:prstDash val="dash"/>
            <a:round/>
            <a:headEnd/>
            <a:tailEnd type="triangle" w="med" len="med"/>
          </a:ln>
        </p:spPr>
      </p:cxnSp>
      <p:cxnSp>
        <p:nvCxnSpPr>
          <p:cNvPr id="30768" name="AutoShape 48"/>
          <p:cNvCxnSpPr>
            <a:cxnSpLocks noChangeShapeType="1"/>
          </p:cNvCxnSpPr>
          <p:nvPr/>
        </p:nvCxnSpPr>
        <p:spPr bwMode="auto">
          <a:xfrm flipV="1">
            <a:off x="6562725" y="1895475"/>
            <a:ext cx="828675" cy="323850"/>
          </a:xfrm>
          <a:prstGeom prst="straightConnector1">
            <a:avLst/>
          </a:prstGeom>
          <a:noFill/>
          <a:ln w="19050">
            <a:solidFill>
              <a:schemeClr val="tx1"/>
            </a:solidFill>
            <a:prstDash val="dash"/>
            <a:round/>
            <a:headEnd/>
            <a:tailEnd type="triangle" w="med" len="med"/>
          </a:ln>
        </p:spPr>
      </p:cxnSp>
      <p:cxnSp>
        <p:nvCxnSpPr>
          <p:cNvPr id="30769" name="AutoShape 49"/>
          <p:cNvCxnSpPr>
            <a:cxnSpLocks noChangeShapeType="1"/>
          </p:cNvCxnSpPr>
          <p:nvPr/>
        </p:nvCxnSpPr>
        <p:spPr bwMode="auto">
          <a:xfrm flipV="1">
            <a:off x="6562725" y="2705100"/>
            <a:ext cx="828675" cy="323850"/>
          </a:xfrm>
          <a:prstGeom prst="straightConnector1">
            <a:avLst/>
          </a:prstGeom>
          <a:noFill/>
          <a:ln w="19050">
            <a:solidFill>
              <a:schemeClr val="tx1"/>
            </a:solidFill>
            <a:prstDash val="dash"/>
            <a:round/>
            <a:headEnd/>
            <a:tailEnd type="triangle" w="med" len="med"/>
          </a:ln>
        </p:spPr>
      </p:cxnSp>
      <p:cxnSp>
        <p:nvCxnSpPr>
          <p:cNvPr id="30770" name="AutoShape 50"/>
          <p:cNvCxnSpPr>
            <a:cxnSpLocks noChangeShapeType="1"/>
          </p:cNvCxnSpPr>
          <p:nvPr/>
        </p:nvCxnSpPr>
        <p:spPr bwMode="auto">
          <a:xfrm flipV="1">
            <a:off x="6562725" y="3486150"/>
            <a:ext cx="828675" cy="323850"/>
          </a:xfrm>
          <a:prstGeom prst="straightConnector1">
            <a:avLst/>
          </a:prstGeom>
          <a:noFill/>
          <a:ln w="19050">
            <a:solidFill>
              <a:schemeClr val="tx1"/>
            </a:solidFill>
            <a:prstDash val="dash"/>
            <a:round/>
            <a:headEnd/>
            <a:tailEnd type="triangle" w="med" len="med"/>
          </a:ln>
        </p:spPr>
      </p:cxnSp>
      <p:cxnSp>
        <p:nvCxnSpPr>
          <p:cNvPr id="30771" name="AutoShape 51"/>
          <p:cNvCxnSpPr>
            <a:cxnSpLocks noChangeShapeType="1"/>
          </p:cNvCxnSpPr>
          <p:nvPr/>
        </p:nvCxnSpPr>
        <p:spPr bwMode="auto">
          <a:xfrm flipV="1">
            <a:off x="6562725" y="4343400"/>
            <a:ext cx="828675" cy="323850"/>
          </a:xfrm>
          <a:prstGeom prst="straightConnector1">
            <a:avLst/>
          </a:prstGeom>
          <a:noFill/>
          <a:ln w="19050">
            <a:solidFill>
              <a:schemeClr val="tx1"/>
            </a:solidFill>
            <a:prstDash val="dash"/>
            <a:round/>
            <a:headEnd/>
            <a:tailEnd type="triangle" w="med" len="med"/>
          </a:ln>
        </p:spPr>
      </p:cxnSp>
      <p:cxnSp>
        <p:nvCxnSpPr>
          <p:cNvPr id="30772" name="AutoShape 52"/>
          <p:cNvCxnSpPr>
            <a:cxnSpLocks noChangeShapeType="1"/>
          </p:cNvCxnSpPr>
          <p:nvPr/>
        </p:nvCxnSpPr>
        <p:spPr bwMode="auto">
          <a:xfrm flipV="1">
            <a:off x="6562725" y="5010150"/>
            <a:ext cx="828675" cy="323850"/>
          </a:xfrm>
          <a:prstGeom prst="straightConnector1">
            <a:avLst/>
          </a:prstGeom>
          <a:noFill/>
          <a:ln w="19050">
            <a:solidFill>
              <a:schemeClr val="tx1"/>
            </a:solidFill>
            <a:prstDash val="dash"/>
            <a:round/>
            <a:headEnd/>
            <a:tailEnd type="triangle" w="med" len="med"/>
          </a:ln>
        </p:spPr>
      </p:cxnSp>
      <p:cxnSp>
        <p:nvCxnSpPr>
          <p:cNvPr id="30773" name="AutoShape 53"/>
          <p:cNvCxnSpPr>
            <a:cxnSpLocks noChangeShapeType="1"/>
          </p:cNvCxnSpPr>
          <p:nvPr/>
        </p:nvCxnSpPr>
        <p:spPr bwMode="auto">
          <a:xfrm flipV="1">
            <a:off x="6562725" y="5829300"/>
            <a:ext cx="828675" cy="323850"/>
          </a:xfrm>
          <a:prstGeom prst="straightConnector1">
            <a:avLst/>
          </a:prstGeom>
          <a:noFill/>
          <a:ln w="19050">
            <a:solidFill>
              <a:schemeClr val="tx1"/>
            </a:solidFill>
            <a:prstDash val="dash"/>
            <a:round/>
            <a:headEnd/>
            <a:tailEnd type="triangle" w="med" len="med"/>
          </a:ln>
        </p:spPr>
      </p:cxnSp>
      <p:cxnSp>
        <p:nvCxnSpPr>
          <p:cNvPr id="30774" name="AutoShape 54"/>
          <p:cNvCxnSpPr>
            <a:cxnSpLocks noChangeShapeType="1"/>
            <a:stCxn id="30743" idx="6"/>
          </p:cNvCxnSpPr>
          <p:nvPr/>
        </p:nvCxnSpPr>
        <p:spPr bwMode="auto">
          <a:xfrm>
            <a:off x="6548438" y="819150"/>
            <a:ext cx="800100" cy="180975"/>
          </a:xfrm>
          <a:prstGeom prst="straightConnector1">
            <a:avLst/>
          </a:prstGeom>
          <a:noFill/>
          <a:ln w="19050">
            <a:solidFill>
              <a:schemeClr val="tx1"/>
            </a:solidFill>
            <a:prstDash val="dash"/>
            <a:round/>
            <a:headEnd/>
            <a:tailEnd type="triangle" w="med" len="med"/>
          </a:ln>
        </p:spPr>
      </p:cxnSp>
      <p:cxnSp>
        <p:nvCxnSpPr>
          <p:cNvPr id="30775" name="AutoShape 55"/>
          <p:cNvCxnSpPr>
            <a:cxnSpLocks noChangeShapeType="1"/>
          </p:cNvCxnSpPr>
          <p:nvPr/>
        </p:nvCxnSpPr>
        <p:spPr bwMode="auto">
          <a:xfrm>
            <a:off x="6562725" y="1571625"/>
            <a:ext cx="800100" cy="180975"/>
          </a:xfrm>
          <a:prstGeom prst="straightConnector1">
            <a:avLst/>
          </a:prstGeom>
          <a:noFill/>
          <a:ln w="19050">
            <a:solidFill>
              <a:schemeClr val="tx1"/>
            </a:solidFill>
            <a:prstDash val="dash"/>
            <a:round/>
            <a:headEnd/>
            <a:tailEnd type="triangle" w="med" len="med"/>
          </a:ln>
        </p:spPr>
      </p:cxnSp>
      <p:cxnSp>
        <p:nvCxnSpPr>
          <p:cNvPr id="30776" name="AutoShape 56"/>
          <p:cNvCxnSpPr>
            <a:cxnSpLocks noChangeShapeType="1"/>
          </p:cNvCxnSpPr>
          <p:nvPr/>
        </p:nvCxnSpPr>
        <p:spPr bwMode="auto">
          <a:xfrm>
            <a:off x="6562725" y="2238375"/>
            <a:ext cx="800100" cy="180975"/>
          </a:xfrm>
          <a:prstGeom prst="straightConnector1">
            <a:avLst/>
          </a:prstGeom>
          <a:noFill/>
          <a:ln w="19050">
            <a:solidFill>
              <a:schemeClr val="tx1"/>
            </a:solidFill>
            <a:prstDash val="dash"/>
            <a:round/>
            <a:headEnd/>
            <a:tailEnd type="triangle" w="med" len="med"/>
          </a:ln>
        </p:spPr>
      </p:cxnSp>
      <p:cxnSp>
        <p:nvCxnSpPr>
          <p:cNvPr id="30777" name="AutoShape 57"/>
          <p:cNvCxnSpPr>
            <a:cxnSpLocks noChangeShapeType="1"/>
          </p:cNvCxnSpPr>
          <p:nvPr/>
        </p:nvCxnSpPr>
        <p:spPr bwMode="auto">
          <a:xfrm>
            <a:off x="6562725" y="3038475"/>
            <a:ext cx="800100" cy="180975"/>
          </a:xfrm>
          <a:prstGeom prst="straightConnector1">
            <a:avLst/>
          </a:prstGeom>
          <a:noFill/>
          <a:ln w="19050">
            <a:solidFill>
              <a:schemeClr val="tx1"/>
            </a:solidFill>
            <a:prstDash val="dash"/>
            <a:round/>
            <a:headEnd/>
            <a:tailEnd type="triangle" w="med" len="med"/>
          </a:ln>
        </p:spPr>
      </p:cxnSp>
      <p:cxnSp>
        <p:nvCxnSpPr>
          <p:cNvPr id="30778" name="AutoShape 58"/>
          <p:cNvCxnSpPr>
            <a:cxnSpLocks noChangeShapeType="1"/>
          </p:cNvCxnSpPr>
          <p:nvPr/>
        </p:nvCxnSpPr>
        <p:spPr bwMode="auto">
          <a:xfrm>
            <a:off x="6562725" y="3810000"/>
            <a:ext cx="800100" cy="180975"/>
          </a:xfrm>
          <a:prstGeom prst="straightConnector1">
            <a:avLst/>
          </a:prstGeom>
          <a:noFill/>
          <a:ln w="19050">
            <a:solidFill>
              <a:schemeClr val="tx1"/>
            </a:solidFill>
            <a:prstDash val="dash"/>
            <a:round/>
            <a:headEnd/>
            <a:tailEnd type="triangle" w="med" len="med"/>
          </a:ln>
        </p:spPr>
      </p:cxnSp>
      <p:cxnSp>
        <p:nvCxnSpPr>
          <p:cNvPr id="30779" name="AutoShape 59"/>
          <p:cNvCxnSpPr>
            <a:cxnSpLocks noChangeShapeType="1"/>
          </p:cNvCxnSpPr>
          <p:nvPr/>
        </p:nvCxnSpPr>
        <p:spPr bwMode="auto">
          <a:xfrm>
            <a:off x="6562725" y="4667250"/>
            <a:ext cx="800100" cy="180975"/>
          </a:xfrm>
          <a:prstGeom prst="straightConnector1">
            <a:avLst/>
          </a:prstGeom>
          <a:noFill/>
          <a:ln w="19050">
            <a:solidFill>
              <a:schemeClr val="tx1"/>
            </a:solidFill>
            <a:prstDash val="dash"/>
            <a:round/>
            <a:headEnd/>
            <a:tailEnd type="triangle" w="med" len="med"/>
          </a:ln>
        </p:spPr>
      </p:cxnSp>
      <p:cxnSp>
        <p:nvCxnSpPr>
          <p:cNvPr id="30780" name="AutoShape 60"/>
          <p:cNvCxnSpPr>
            <a:cxnSpLocks noChangeShapeType="1"/>
          </p:cNvCxnSpPr>
          <p:nvPr/>
        </p:nvCxnSpPr>
        <p:spPr bwMode="auto">
          <a:xfrm>
            <a:off x="6562725" y="5324475"/>
            <a:ext cx="800100" cy="180975"/>
          </a:xfrm>
          <a:prstGeom prst="straightConnector1">
            <a:avLst/>
          </a:prstGeom>
          <a:noFill/>
          <a:ln w="19050">
            <a:solidFill>
              <a:schemeClr val="tx1"/>
            </a:solidFill>
            <a:prstDash val="dash"/>
            <a:round/>
            <a:headEnd/>
            <a:tailEnd type="triangle" w="med" len="med"/>
          </a:ln>
        </p:spPr>
      </p:cxnSp>
      <p:cxnSp>
        <p:nvCxnSpPr>
          <p:cNvPr id="30781" name="AutoShape 61"/>
          <p:cNvCxnSpPr>
            <a:cxnSpLocks noChangeShapeType="1"/>
          </p:cNvCxnSpPr>
          <p:nvPr/>
        </p:nvCxnSpPr>
        <p:spPr bwMode="auto">
          <a:xfrm>
            <a:off x="6562725" y="6162675"/>
            <a:ext cx="800100" cy="180975"/>
          </a:xfrm>
          <a:prstGeom prst="straightConnector1">
            <a:avLst/>
          </a:prstGeom>
          <a:noFill/>
          <a:ln w="19050">
            <a:solidFill>
              <a:schemeClr val="tx1"/>
            </a:solidFill>
            <a:prstDash val="dash"/>
            <a:round/>
            <a:headEnd/>
            <a:tailEnd type="triangle" w="med" len="med"/>
          </a:ln>
        </p:spPr>
      </p:cxnSp>
      <p:cxnSp>
        <p:nvCxnSpPr>
          <p:cNvPr id="30782" name="AutoShape 62"/>
          <p:cNvCxnSpPr>
            <a:cxnSpLocks noChangeShapeType="1"/>
            <a:stCxn id="30742" idx="6"/>
            <a:endCxn id="30765" idx="2"/>
          </p:cNvCxnSpPr>
          <p:nvPr/>
        </p:nvCxnSpPr>
        <p:spPr bwMode="auto">
          <a:xfrm>
            <a:off x="1581150" y="3400425"/>
            <a:ext cx="6472238" cy="0"/>
          </a:xfrm>
          <a:prstGeom prst="straightConnector1">
            <a:avLst/>
          </a:prstGeom>
          <a:noFill/>
          <a:ln w="38100">
            <a:pattFill prst="smCheck">
              <a:fgClr>
                <a:srgbClr val="E47200"/>
              </a:fgClr>
              <a:bgClr>
                <a:srgbClr val="FFFFFF"/>
              </a:bgClr>
            </a:pattFill>
            <a:round/>
            <a:headEnd/>
            <a:tailEnd type="triangle" w="med" len="med"/>
          </a:ln>
        </p:spPr>
      </p:cxnSp>
      <p:sp>
        <p:nvSpPr>
          <p:cNvPr id="30783" name="Text Box 63"/>
          <p:cNvSpPr txBox="1">
            <a:spLocks noChangeArrowheads="1"/>
          </p:cNvSpPr>
          <p:nvPr/>
        </p:nvSpPr>
        <p:spPr bwMode="auto">
          <a:xfrm rot="-3448177">
            <a:off x="1177132" y="2429669"/>
            <a:ext cx="109220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&lt;s&gt;)</a:t>
            </a:r>
          </a:p>
        </p:txBody>
      </p:sp>
      <p:sp>
        <p:nvSpPr>
          <p:cNvPr id="30784" name="Text Box 64"/>
          <p:cNvSpPr txBox="1">
            <a:spLocks noChangeArrowheads="1"/>
          </p:cNvSpPr>
          <p:nvPr/>
        </p:nvSpPr>
        <p:spPr bwMode="auto">
          <a:xfrm rot="-1640041">
            <a:off x="2452688" y="1230313"/>
            <a:ext cx="1449387"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&lt;s&gt; sing)</a:t>
            </a:r>
          </a:p>
        </p:txBody>
      </p:sp>
      <p:sp>
        <p:nvSpPr>
          <p:cNvPr id="30785" name="Text Box 65"/>
          <p:cNvSpPr txBox="1">
            <a:spLocks noChangeArrowheads="1"/>
          </p:cNvSpPr>
          <p:nvPr/>
        </p:nvSpPr>
        <p:spPr bwMode="auto">
          <a:xfrm rot="-649443">
            <a:off x="4297363" y="687388"/>
            <a:ext cx="14160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 sing)</a:t>
            </a:r>
          </a:p>
        </p:txBody>
      </p:sp>
      <p:sp>
        <p:nvSpPr>
          <p:cNvPr id="30786" name="Text Box 66"/>
          <p:cNvSpPr txBox="1">
            <a:spLocks noChangeArrowheads="1"/>
          </p:cNvSpPr>
          <p:nvPr/>
        </p:nvSpPr>
        <p:spPr bwMode="auto">
          <a:xfrm rot="1918421">
            <a:off x="4725988" y="1706563"/>
            <a:ext cx="1198562"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P(&lt;/s&gt;|sing sing)</a:t>
            </a:r>
          </a:p>
        </p:txBody>
      </p:sp>
      <p:sp>
        <p:nvSpPr>
          <p:cNvPr id="30787" name="Text Box 67"/>
          <p:cNvSpPr txBox="1">
            <a:spLocks noChangeArrowheads="1"/>
          </p:cNvSpPr>
          <p:nvPr/>
        </p:nvSpPr>
        <p:spPr bwMode="auto">
          <a:xfrm rot="400625">
            <a:off x="4443413" y="1239838"/>
            <a:ext cx="14668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 sing)</a:t>
            </a:r>
          </a:p>
        </p:txBody>
      </p:sp>
      <p:sp>
        <p:nvSpPr>
          <p:cNvPr id="30788" name="Text Box 68"/>
          <p:cNvSpPr txBox="1">
            <a:spLocks noChangeArrowheads="1"/>
          </p:cNvSpPr>
          <p:nvPr/>
        </p:nvSpPr>
        <p:spPr bwMode="auto">
          <a:xfrm rot="-649443">
            <a:off x="4271963" y="2106613"/>
            <a:ext cx="14668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 song)</a:t>
            </a:r>
          </a:p>
        </p:txBody>
      </p:sp>
      <p:sp>
        <p:nvSpPr>
          <p:cNvPr id="30789" name="Text Box 69"/>
          <p:cNvSpPr txBox="1">
            <a:spLocks noChangeArrowheads="1"/>
          </p:cNvSpPr>
          <p:nvPr/>
        </p:nvSpPr>
        <p:spPr bwMode="auto">
          <a:xfrm rot="-649443">
            <a:off x="4271963" y="3725863"/>
            <a:ext cx="14668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 sing)</a:t>
            </a:r>
          </a:p>
        </p:txBody>
      </p:sp>
      <p:sp>
        <p:nvSpPr>
          <p:cNvPr id="30790" name="Text Box 70"/>
          <p:cNvSpPr txBox="1">
            <a:spLocks noChangeArrowheads="1"/>
          </p:cNvSpPr>
          <p:nvPr/>
        </p:nvSpPr>
        <p:spPr bwMode="auto">
          <a:xfrm rot="-649443">
            <a:off x="4237038" y="5249863"/>
            <a:ext cx="15176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P(sing|song song)</a:t>
            </a:r>
          </a:p>
        </p:txBody>
      </p:sp>
      <p:sp>
        <p:nvSpPr>
          <p:cNvPr id="30791" name="Text Box 71"/>
          <p:cNvSpPr txBox="1">
            <a:spLocks noChangeArrowheads="1"/>
          </p:cNvSpPr>
          <p:nvPr/>
        </p:nvSpPr>
        <p:spPr bwMode="auto">
          <a:xfrm rot="558571">
            <a:off x="4303713" y="2878138"/>
            <a:ext cx="15176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P(song|sing song)</a:t>
            </a:r>
          </a:p>
        </p:txBody>
      </p:sp>
      <p:sp>
        <p:nvSpPr>
          <p:cNvPr id="30792" name="Text Box 72"/>
          <p:cNvSpPr txBox="1">
            <a:spLocks noChangeArrowheads="1"/>
          </p:cNvSpPr>
          <p:nvPr/>
        </p:nvSpPr>
        <p:spPr bwMode="auto">
          <a:xfrm rot="794784">
            <a:off x="4265613" y="4525963"/>
            <a:ext cx="15176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 sing)</a:t>
            </a:r>
          </a:p>
        </p:txBody>
      </p:sp>
      <p:sp>
        <p:nvSpPr>
          <p:cNvPr id="30793" name="Text Box 73"/>
          <p:cNvSpPr txBox="1">
            <a:spLocks noChangeArrowheads="1"/>
          </p:cNvSpPr>
          <p:nvPr/>
        </p:nvSpPr>
        <p:spPr bwMode="auto">
          <a:xfrm rot="558280">
            <a:off x="4278313" y="6021388"/>
            <a:ext cx="15684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 song)</a:t>
            </a:r>
          </a:p>
        </p:txBody>
      </p:sp>
      <p:sp>
        <p:nvSpPr>
          <p:cNvPr id="30794" name="Text Box 74"/>
          <p:cNvSpPr txBox="1">
            <a:spLocks noChangeArrowheads="1"/>
          </p:cNvSpPr>
          <p:nvPr/>
        </p:nvSpPr>
        <p:spPr bwMode="auto">
          <a:xfrm rot="-1482033">
            <a:off x="2425700" y="4259263"/>
            <a:ext cx="1457325"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&lt;s&gt; song)</a:t>
            </a:r>
          </a:p>
        </p:txBody>
      </p:sp>
      <p:sp>
        <p:nvSpPr>
          <p:cNvPr id="30795" name="Text Box 75"/>
          <p:cNvSpPr txBox="1">
            <a:spLocks noChangeArrowheads="1"/>
          </p:cNvSpPr>
          <p:nvPr/>
        </p:nvSpPr>
        <p:spPr bwMode="auto">
          <a:xfrm rot="1650257">
            <a:off x="2459038" y="2332038"/>
            <a:ext cx="1500187"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&lt;s&gt; sing)</a:t>
            </a:r>
          </a:p>
        </p:txBody>
      </p:sp>
      <p:sp>
        <p:nvSpPr>
          <p:cNvPr id="30796" name="Text Box 76"/>
          <p:cNvSpPr txBox="1">
            <a:spLocks noChangeArrowheads="1"/>
          </p:cNvSpPr>
          <p:nvPr/>
        </p:nvSpPr>
        <p:spPr bwMode="auto">
          <a:xfrm rot="2005091">
            <a:off x="2417763" y="5345113"/>
            <a:ext cx="1500187"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&lt;s&gt; sing)</a:t>
            </a:r>
          </a:p>
        </p:txBody>
      </p:sp>
      <p:sp>
        <p:nvSpPr>
          <p:cNvPr id="30797" name="Text Box 77"/>
          <p:cNvSpPr txBox="1">
            <a:spLocks noChangeArrowheads="1"/>
          </p:cNvSpPr>
          <p:nvPr/>
        </p:nvSpPr>
        <p:spPr bwMode="auto">
          <a:xfrm rot="3369586">
            <a:off x="1118394" y="4009231"/>
            <a:ext cx="1143000"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&lt;s&gt;)</a:t>
            </a:r>
          </a:p>
        </p:txBody>
      </p:sp>
      <p:sp>
        <p:nvSpPr>
          <p:cNvPr id="30798" name="Rectangle 78"/>
          <p:cNvSpPr>
            <a:spLocks noChangeArrowheads="1"/>
          </p:cNvSpPr>
          <p:nvPr/>
        </p:nvSpPr>
        <p:spPr bwMode="auto">
          <a:xfrm>
            <a:off x="549275" y="6265863"/>
            <a:ext cx="8077200" cy="379412"/>
          </a:xfrm>
          <a:prstGeom prst="rect">
            <a:avLst/>
          </a:prstGeom>
          <a:noFill/>
          <a:ln w="9525">
            <a:noFill/>
            <a:miter lim="800000"/>
            <a:headEnd/>
            <a:tailEnd/>
          </a:ln>
        </p:spPr>
        <p:txBody>
          <a:bodyPr lIns="92075" tIns="46038" rIns="92075" bIns="46038"/>
          <a:lstStyle/>
          <a:p>
            <a:pPr marL="342900" indent="-342900" algn="l">
              <a:lnSpc>
                <a:spcPct val="90000"/>
              </a:lnSpc>
              <a:buClr>
                <a:srgbClr val="CC3300"/>
              </a:buClr>
              <a:buSzPct val="75000"/>
              <a:buFont typeface="Monotype Sorts" pitchFamily="2" charset="2"/>
              <a:buChar char="u"/>
            </a:pPr>
            <a:r>
              <a:rPr lang="en-US" sz="2000" dirty="0">
                <a:latin typeface="+mj-lt"/>
              </a:rPr>
              <a:t>The structure is recursive and can be collapsed</a:t>
            </a:r>
          </a:p>
        </p:txBody>
      </p:sp>
      <p:sp>
        <p:nvSpPr>
          <p:cNvPr id="30799" name="Rectangle 79"/>
          <p:cNvSpPr>
            <a:spLocks noChangeArrowheads="1"/>
          </p:cNvSpPr>
          <p:nvPr/>
        </p:nvSpPr>
        <p:spPr bwMode="auto">
          <a:xfrm>
            <a:off x="266700" y="169863"/>
            <a:ext cx="8280400" cy="339725"/>
          </a:xfrm>
          <a:prstGeom prst="rect">
            <a:avLst/>
          </a:prstGeom>
          <a:solidFill>
            <a:srgbClr val="FFFF66"/>
          </a:solidFill>
          <a:ln w="9525">
            <a:noFill/>
            <a:miter lim="800000"/>
            <a:headEnd/>
            <a:tailEnd/>
          </a:ln>
        </p:spPr>
        <p:txBody>
          <a:bodyPr lIns="92075" tIns="46038" rIns="92075" bIns="46038" anchor="b"/>
          <a:lstStyle/>
          <a:p>
            <a:pPr>
              <a:spcBef>
                <a:spcPct val="0"/>
              </a:spcBef>
              <a:buFontTx/>
              <a:buNone/>
            </a:pPr>
            <a:r>
              <a:rPr lang="en-US" sz="2400">
                <a:solidFill>
                  <a:schemeClr val="tx2"/>
                </a:solidFill>
                <a:latin typeface="Times New Roman" pitchFamily="18" charset="0"/>
              </a:rPr>
              <a:t>The two-word example as a full tree with a </a:t>
            </a:r>
            <a:r>
              <a:rPr lang="en-US" sz="2400">
                <a:solidFill>
                  <a:srgbClr val="0000CC"/>
                </a:solidFill>
                <a:latin typeface="Times New Roman" pitchFamily="18" charset="0"/>
              </a:rPr>
              <a:t>trigram</a:t>
            </a:r>
            <a:r>
              <a:rPr lang="en-US" sz="2400">
                <a:solidFill>
                  <a:schemeClr val="tx2"/>
                </a:solidFill>
                <a:latin typeface="Times New Roman" pitchFamily="18" charset="0"/>
              </a:rPr>
              <a:t> LM</a:t>
            </a:r>
          </a:p>
        </p:txBody>
      </p:sp>
    </p:spTree>
    <p:extLst>
      <p:ext uri="{BB962C8B-B14F-4D97-AF65-F5344CB8AC3E}">
        <p14:creationId xmlns:p14="http://schemas.microsoft.com/office/powerpoint/2010/main" val="1577436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C00000"/>
                </a:solidFill>
              </a:rPr>
              <a:t>A Controversy</a:t>
            </a:r>
            <a:endParaRPr lang="en-US" b="1" dirty="0">
              <a:solidFill>
                <a:srgbClr val="C00000"/>
              </a:solidFill>
            </a:endParaRPr>
          </a:p>
        </p:txBody>
      </p:sp>
      <p:sp>
        <p:nvSpPr>
          <p:cNvPr id="3" name="Content Placeholder 2"/>
          <p:cNvSpPr>
            <a:spLocks noGrp="1"/>
          </p:cNvSpPr>
          <p:nvPr>
            <p:ph idx="1"/>
          </p:nvPr>
        </p:nvSpPr>
        <p:spPr>
          <a:xfrm>
            <a:off x="457200" y="5638800"/>
            <a:ext cx="8229600" cy="1066800"/>
          </a:xfrm>
        </p:spPr>
        <p:txBody>
          <a:bodyPr/>
          <a:lstStyle/>
          <a:p>
            <a:r>
              <a:rPr lang="en-US" dirty="0" smtClean="0"/>
              <a:t>Electronic Journal of Vedic Studies, 2004</a:t>
            </a:r>
            <a:endParaRPr lang="en-US" dirty="0"/>
          </a:p>
        </p:txBody>
      </p:sp>
      <p:pic>
        <p:nvPicPr>
          <p:cNvPr id="4" name="Picture 3"/>
          <p:cNvPicPr>
            <a:picLocks noChangeAspect="1"/>
          </p:cNvPicPr>
          <p:nvPr/>
        </p:nvPicPr>
        <p:blipFill rotWithShape="1">
          <a:blip r:embed="rId2"/>
          <a:srcRect l="13673" t="24217" r="20800" b="15431"/>
          <a:stretch/>
        </p:blipFill>
        <p:spPr>
          <a:xfrm>
            <a:off x="304800" y="914400"/>
            <a:ext cx="8686800" cy="4500390"/>
          </a:xfrm>
          <a:prstGeom prst="rect">
            <a:avLst/>
          </a:prstGeom>
        </p:spPr>
      </p:pic>
    </p:spTree>
    <p:extLst>
      <p:ext uri="{BB962C8B-B14F-4D97-AF65-F5344CB8AC3E}">
        <p14:creationId xmlns:p14="http://schemas.microsoft.com/office/powerpoint/2010/main" val="363057052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46" name="AutoShape 2"/>
          <p:cNvCxnSpPr>
            <a:cxnSpLocks noChangeShapeType="1"/>
            <a:stCxn id="31770" idx="6"/>
            <a:endCxn id="31782" idx="2"/>
          </p:cNvCxnSpPr>
          <p:nvPr/>
        </p:nvCxnSpPr>
        <p:spPr bwMode="auto">
          <a:xfrm>
            <a:off x="6548438" y="3038475"/>
            <a:ext cx="1504950" cy="361950"/>
          </a:xfrm>
          <a:prstGeom prst="straightConnector1">
            <a:avLst/>
          </a:prstGeom>
          <a:noFill/>
          <a:ln w="38100">
            <a:pattFill prst="smCheck">
              <a:fgClr>
                <a:srgbClr val="E47200"/>
              </a:fgClr>
              <a:bgClr>
                <a:srgbClr val="FFFFFF"/>
              </a:bgClr>
            </a:pattFill>
            <a:round/>
            <a:headEnd/>
            <a:tailEnd type="triangle" w="med" len="med"/>
          </a:ln>
        </p:spPr>
      </p:cxnSp>
      <p:cxnSp>
        <p:nvCxnSpPr>
          <p:cNvPr id="31747" name="AutoShape 3"/>
          <p:cNvCxnSpPr>
            <a:cxnSpLocks noChangeShapeType="1"/>
            <a:stCxn id="31764" idx="6"/>
            <a:endCxn id="31782" idx="2"/>
          </p:cNvCxnSpPr>
          <p:nvPr/>
        </p:nvCxnSpPr>
        <p:spPr bwMode="auto">
          <a:xfrm flipV="1">
            <a:off x="4529138" y="3400425"/>
            <a:ext cx="3524250" cy="857250"/>
          </a:xfrm>
          <a:prstGeom prst="straightConnector1">
            <a:avLst/>
          </a:prstGeom>
          <a:noFill/>
          <a:ln w="38100">
            <a:pattFill prst="smCheck">
              <a:fgClr>
                <a:srgbClr val="E47200"/>
              </a:fgClr>
              <a:bgClr>
                <a:srgbClr val="FFFFFF"/>
              </a:bgClr>
            </a:pattFill>
            <a:round/>
            <a:headEnd/>
            <a:tailEnd type="triangle" w="med" len="med"/>
          </a:ln>
        </p:spPr>
      </p:cxnSp>
      <p:cxnSp>
        <p:nvCxnSpPr>
          <p:cNvPr id="31748" name="AutoShape 4"/>
          <p:cNvCxnSpPr>
            <a:cxnSpLocks noChangeShapeType="1"/>
            <a:stCxn id="31767" idx="6"/>
            <a:endCxn id="31782" idx="2"/>
          </p:cNvCxnSpPr>
          <p:nvPr/>
        </p:nvCxnSpPr>
        <p:spPr bwMode="auto">
          <a:xfrm>
            <a:off x="6548438" y="819150"/>
            <a:ext cx="1504950" cy="2581275"/>
          </a:xfrm>
          <a:prstGeom prst="straightConnector1">
            <a:avLst/>
          </a:prstGeom>
          <a:noFill/>
          <a:ln w="38100">
            <a:pattFill prst="smCheck">
              <a:fgClr>
                <a:srgbClr val="E47200"/>
              </a:fgClr>
              <a:bgClr>
                <a:srgbClr val="FFFFFF"/>
              </a:bgClr>
            </a:pattFill>
            <a:round/>
            <a:headEnd/>
            <a:tailEnd type="triangle" w="med" len="med"/>
          </a:ln>
        </p:spPr>
      </p:cxnSp>
      <p:cxnSp>
        <p:nvCxnSpPr>
          <p:cNvPr id="31749" name="AutoShape 5"/>
          <p:cNvCxnSpPr>
            <a:cxnSpLocks noChangeShapeType="1"/>
            <a:stCxn id="31768" idx="6"/>
            <a:endCxn id="31782" idx="2"/>
          </p:cNvCxnSpPr>
          <p:nvPr/>
        </p:nvCxnSpPr>
        <p:spPr bwMode="auto">
          <a:xfrm>
            <a:off x="6548438" y="1571625"/>
            <a:ext cx="1504950" cy="1828800"/>
          </a:xfrm>
          <a:prstGeom prst="straightConnector1">
            <a:avLst/>
          </a:prstGeom>
          <a:noFill/>
          <a:ln w="38100">
            <a:pattFill prst="smCheck">
              <a:fgClr>
                <a:srgbClr val="E47200"/>
              </a:fgClr>
              <a:bgClr>
                <a:srgbClr val="FFFFFF"/>
              </a:bgClr>
            </a:pattFill>
            <a:round/>
            <a:headEnd/>
            <a:tailEnd type="triangle" w="med" len="med"/>
          </a:ln>
        </p:spPr>
      </p:cxnSp>
      <p:cxnSp>
        <p:nvCxnSpPr>
          <p:cNvPr id="31750" name="AutoShape 6"/>
          <p:cNvCxnSpPr>
            <a:cxnSpLocks noChangeShapeType="1"/>
            <a:stCxn id="31769" idx="6"/>
            <a:endCxn id="31782" idx="2"/>
          </p:cNvCxnSpPr>
          <p:nvPr/>
        </p:nvCxnSpPr>
        <p:spPr bwMode="auto">
          <a:xfrm>
            <a:off x="6548438" y="2228850"/>
            <a:ext cx="1504950" cy="1171575"/>
          </a:xfrm>
          <a:prstGeom prst="straightConnector1">
            <a:avLst/>
          </a:prstGeom>
          <a:noFill/>
          <a:ln w="38100">
            <a:pattFill prst="smCheck">
              <a:fgClr>
                <a:srgbClr val="E47200"/>
              </a:fgClr>
              <a:bgClr>
                <a:srgbClr val="FFFFFF"/>
              </a:bgClr>
            </a:pattFill>
            <a:round/>
            <a:headEnd/>
            <a:tailEnd type="triangle" w="med" len="med"/>
          </a:ln>
        </p:spPr>
      </p:cxnSp>
      <p:cxnSp>
        <p:nvCxnSpPr>
          <p:cNvPr id="31751" name="AutoShape 7"/>
          <p:cNvCxnSpPr>
            <a:cxnSpLocks noChangeShapeType="1"/>
            <a:stCxn id="31771" idx="6"/>
            <a:endCxn id="31782" idx="2"/>
          </p:cNvCxnSpPr>
          <p:nvPr/>
        </p:nvCxnSpPr>
        <p:spPr bwMode="auto">
          <a:xfrm flipV="1">
            <a:off x="6548438" y="3400425"/>
            <a:ext cx="1504950" cy="419100"/>
          </a:xfrm>
          <a:prstGeom prst="straightConnector1">
            <a:avLst/>
          </a:prstGeom>
          <a:noFill/>
          <a:ln w="38100">
            <a:pattFill prst="smCheck">
              <a:fgClr>
                <a:srgbClr val="E47200"/>
              </a:fgClr>
              <a:bgClr>
                <a:srgbClr val="FFFFFF"/>
              </a:bgClr>
            </a:pattFill>
            <a:round/>
            <a:headEnd/>
            <a:tailEnd type="triangle" w="med" len="med"/>
          </a:ln>
        </p:spPr>
      </p:cxnSp>
      <p:cxnSp>
        <p:nvCxnSpPr>
          <p:cNvPr id="31752" name="AutoShape 8"/>
          <p:cNvCxnSpPr>
            <a:cxnSpLocks noChangeShapeType="1"/>
            <a:stCxn id="31772" idx="6"/>
            <a:endCxn id="31782" idx="2"/>
          </p:cNvCxnSpPr>
          <p:nvPr/>
        </p:nvCxnSpPr>
        <p:spPr bwMode="auto">
          <a:xfrm flipV="1">
            <a:off x="6548438" y="3400425"/>
            <a:ext cx="1504950" cy="1295400"/>
          </a:xfrm>
          <a:prstGeom prst="straightConnector1">
            <a:avLst/>
          </a:prstGeom>
          <a:noFill/>
          <a:ln w="38100">
            <a:pattFill prst="smCheck">
              <a:fgClr>
                <a:srgbClr val="E47200"/>
              </a:fgClr>
              <a:bgClr>
                <a:srgbClr val="FFFFFF"/>
              </a:bgClr>
            </a:pattFill>
            <a:round/>
            <a:headEnd/>
            <a:tailEnd type="triangle" w="med" len="med"/>
          </a:ln>
        </p:spPr>
      </p:cxnSp>
      <p:cxnSp>
        <p:nvCxnSpPr>
          <p:cNvPr id="31753" name="AutoShape 9"/>
          <p:cNvCxnSpPr>
            <a:cxnSpLocks noChangeShapeType="1"/>
            <a:stCxn id="31773" idx="6"/>
            <a:endCxn id="31782" idx="2"/>
          </p:cNvCxnSpPr>
          <p:nvPr/>
        </p:nvCxnSpPr>
        <p:spPr bwMode="auto">
          <a:xfrm flipV="1">
            <a:off x="6548438" y="3400425"/>
            <a:ext cx="1504950" cy="1952625"/>
          </a:xfrm>
          <a:prstGeom prst="straightConnector1">
            <a:avLst/>
          </a:prstGeom>
          <a:noFill/>
          <a:ln w="38100">
            <a:pattFill prst="smCheck">
              <a:fgClr>
                <a:srgbClr val="E47200"/>
              </a:fgClr>
              <a:bgClr>
                <a:srgbClr val="FFFFFF"/>
              </a:bgClr>
            </a:pattFill>
            <a:round/>
            <a:headEnd/>
            <a:tailEnd type="triangle" w="med" len="med"/>
          </a:ln>
        </p:spPr>
      </p:cxnSp>
      <p:cxnSp>
        <p:nvCxnSpPr>
          <p:cNvPr id="31754" name="AutoShape 10"/>
          <p:cNvCxnSpPr>
            <a:cxnSpLocks noChangeShapeType="1"/>
            <a:stCxn id="31774" idx="6"/>
            <a:endCxn id="31782" idx="2"/>
          </p:cNvCxnSpPr>
          <p:nvPr/>
        </p:nvCxnSpPr>
        <p:spPr bwMode="auto">
          <a:xfrm flipV="1">
            <a:off x="6548438" y="3400425"/>
            <a:ext cx="1504950" cy="2771775"/>
          </a:xfrm>
          <a:prstGeom prst="straightConnector1">
            <a:avLst/>
          </a:prstGeom>
          <a:noFill/>
          <a:ln w="38100">
            <a:pattFill prst="smCheck">
              <a:fgClr>
                <a:srgbClr val="E47200"/>
              </a:fgClr>
              <a:bgClr>
                <a:srgbClr val="FFFFFF"/>
              </a:bgClr>
            </a:pattFill>
            <a:round/>
            <a:headEnd/>
            <a:tailEnd type="triangle" w="med" len="med"/>
          </a:ln>
        </p:spPr>
      </p:cxnSp>
      <p:cxnSp>
        <p:nvCxnSpPr>
          <p:cNvPr id="31755" name="AutoShape 11"/>
          <p:cNvCxnSpPr>
            <a:cxnSpLocks noChangeShapeType="1"/>
            <a:stCxn id="31763" idx="6"/>
            <a:endCxn id="31782" idx="2"/>
          </p:cNvCxnSpPr>
          <p:nvPr/>
        </p:nvCxnSpPr>
        <p:spPr bwMode="auto">
          <a:xfrm>
            <a:off x="4529138" y="2628900"/>
            <a:ext cx="3524250" cy="771525"/>
          </a:xfrm>
          <a:prstGeom prst="straightConnector1">
            <a:avLst/>
          </a:prstGeom>
          <a:noFill/>
          <a:ln w="38100">
            <a:pattFill prst="smCheck">
              <a:fgClr>
                <a:srgbClr val="E47200"/>
              </a:fgClr>
              <a:bgClr>
                <a:srgbClr val="FFFFFF"/>
              </a:bgClr>
            </a:pattFill>
            <a:round/>
            <a:headEnd/>
            <a:tailEnd type="triangle" w="med" len="med"/>
          </a:ln>
        </p:spPr>
      </p:cxnSp>
      <p:cxnSp>
        <p:nvCxnSpPr>
          <p:cNvPr id="31756" name="AutoShape 12"/>
          <p:cNvCxnSpPr>
            <a:cxnSpLocks noChangeShapeType="1"/>
            <a:stCxn id="31765" idx="6"/>
            <a:endCxn id="31782" idx="2"/>
          </p:cNvCxnSpPr>
          <p:nvPr/>
        </p:nvCxnSpPr>
        <p:spPr bwMode="auto">
          <a:xfrm flipV="1">
            <a:off x="4529138" y="3400425"/>
            <a:ext cx="3524250" cy="2362200"/>
          </a:xfrm>
          <a:prstGeom prst="straightConnector1">
            <a:avLst/>
          </a:prstGeom>
          <a:noFill/>
          <a:ln w="38100">
            <a:pattFill prst="smCheck">
              <a:fgClr>
                <a:srgbClr val="E47200"/>
              </a:fgClr>
              <a:bgClr>
                <a:srgbClr val="FFFFFF"/>
              </a:bgClr>
            </a:pattFill>
            <a:round/>
            <a:headEnd/>
            <a:tailEnd type="triangle" w="med" len="med"/>
          </a:ln>
        </p:spPr>
      </p:cxnSp>
      <p:cxnSp>
        <p:nvCxnSpPr>
          <p:cNvPr id="31757" name="AutoShape 13"/>
          <p:cNvCxnSpPr>
            <a:cxnSpLocks noChangeShapeType="1"/>
            <a:stCxn id="31761" idx="6"/>
            <a:endCxn id="31782" idx="2"/>
          </p:cNvCxnSpPr>
          <p:nvPr/>
        </p:nvCxnSpPr>
        <p:spPr bwMode="auto">
          <a:xfrm flipV="1">
            <a:off x="2847975" y="3400425"/>
            <a:ext cx="5205413" cy="1514475"/>
          </a:xfrm>
          <a:prstGeom prst="straightConnector1">
            <a:avLst/>
          </a:prstGeom>
          <a:noFill/>
          <a:ln w="38100">
            <a:pattFill prst="smCheck">
              <a:fgClr>
                <a:srgbClr val="E47200"/>
              </a:fgClr>
              <a:bgClr>
                <a:srgbClr val="FFFFFF"/>
              </a:bgClr>
            </a:pattFill>
            <a:round/>
            <a:headEnd/>
            <a:tailEnd type="triangle" w="med" len="med"/>
          </a:ln>
        </p:spPr>
      </p:cxnSp>
      <p:cxnSp>
        <p:nvCxnSpPr>
          <p:cNvPr id="31758" name="AutoShape 14"/>
          <p:cNvCxnSpPr>
            <a:cxnSpLocks noChangeShapeType="1"/>
            <a:stCxn id="31760" idx="6"/>
            <a:endCxn id="31782" idx="2"/>
          </p:cNvCxnSpPr>
          <p:nvPr/>
        </p:nvCxnSpPr>
        <p:spPr bwMode="auto">
          <a:xfrm>
            <a:off x="2847975" y="1924050"/>
            <a:ext cx="5205413" cy="1476375"/>
          </a:xfrm>
          <a:prstGeom prst="straightConnector1">
            <a:avLst/>
          </a:prstGeom>
          <a:noFill/>
          <a:ln w="38100">
            <a:pattFill prst="smCheck">
              <a:fgClr>
                <a:srgbClr val="E47200"/>
              </a:fgClr>
              <a:bgClr>
                <a:srgbClr val="FFFFFF"/>
              </a:bgClr>
            </a:pattFill>
            <a:round/>
            <a:headEnd/>
            <a:tailEnd type="triangle" w="med" len="med"/>
          </a:ln>
        </p:spPr>
      </p:cxnSp>
      <p:cxnSp>
        <p:nvCxnSpPr>
          <p:cNvPr id="31759" name="AutoShape 15"/>
          <p:cNvCxnSpPr>
            <a:cxnSpLocks noChangeShapeType="1"/>
            <a:stCxn id="31762" idx="6"/>
            <a:endCxn id="31782" idx="2"/>
          </p:cNvCxnSpPr>
          <p:nvPr/>
        </p:nvCxnSpPr>
        <p:spPr bwMode="auto">
          <a:xfrm>
            <a:off x="4529138" y="1228725"/>
            <a:ext cx="3524250" cy="2171700"/>
          </a:xfrm>
          <a:prstGeom prst="straightConnector1">
            <a:avLst/>
          </a:prstGeom>
          <a:noFill/>
          <a:ln w="38100">
            <a:pattFill prst="smCheck">
              <a:fgClr>
                <a:srgbClr val="E47200"/>
              </a:fgClr>
              <a:bgClr>
                <a:srgbClr val="FFFFFF"/>
              </a:bgClr>
            </a:pattFill>
            <a:round/>
            <a:headEnd/>
            <a:tailEnd type="triangle" w="med" len="med"/>
          </a:ln>
        </p:spPr>
      </p:cxnSp>
      <p:sp>
        <p:nvSpPr>
          <p:cNvPr id="31760" name="Oval 16"/>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31761" name="Oval 17"/>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31762" name="Oval 18"/>
          <p:cNvSpPr>
            <a:spLocks noChangeArrowheads="1"/>
          </p:cNvSpPr>
          <p:nvPr/>
        </p:nvSpPr>
        <p:spPr bwMode="auto">
          <a:xfrm>
            <a:off x="3781425" y="1022350"/>
            <a:ext cx="747713" cy="411163"/>
          </a:xfrm>
          <a:prstGeom prst="ellipse">
            <a:avLst/>
          </a:prstGeom>
          <a:gradFill rotWithShape="1">
            <a:gsLst>
              <a:gs pos="0">
                <a:srgbClr val="FFFFFF"/>
              </a:gs>
              <a:gs pos="100000">
                <a:schemeClr val="accent1"/>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1763" name="Oval 19"/>
          <p:cNvSpPr>
            <a:spLocks noChangeArrowheads="1"/>
          </p:cNvSpPr>
          <p:nvPr/>
        </p:nvSpPr>
        <p:spPr bwMode="auto">
          <a:xfrm>
            <a:off x="3781425" y="2422525"/>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1764" name="Oval 20"/>
          <p:cNvSpPr>
            <a:spLocks noChangeArrowheads="1"/>
          </p:cNvSpPr>
          <p:nvPr/>
        </p:nvSpPr>
        <p:spPr bwMode="auto">
          <a:xfrm>
            <a:off x="3781425" y="4051300"/>
            <a:ext cx="747713" cy="411163"/>
          </a:xfrm>
          <a:prstGeom prst="ellipse">
            <a:avLst/>
          </a:prstGeom>
          <a:gradFill rotWithShape="1">
            <a:gsLst>
              <a:gs pos="0">
                <a:srgbClr val="FFFFFF"/>
              </a:gs>
              <a:gs pos="100000">
                <a:srgbClr val="FF4207"/>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1765" name="Oval 21"/>
          <p:cNvSpPr>
            <a:spLocks noChangeArrowheads="1"/>
          </p:cNvSpPr>
          <p:nvPr/>
        </p:nvSpPr>
        <p:spPr bwMode="auto">
          <a:xfrm>
            <a:off x="3781425" y="5556250"/>
            <a:ext cx="747713" cy="411163"/>
          </a:xfrm>
          <a:prstGeom prst="ellipse">
            <a:avLst/>
          </a:prstGeom>
          <a:gradFill rotWithShape="1">
            <a:gsLst>
              <a:gs pos="0">
                <a:srgbClr val="FFFFFF"/>
              </a:gs>
              <a:gs pos="100000">
                <a:srgbClr val="E9E400"/>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1766" name="Oval 22"/>
          <p:cNvSpPr>
            <a:spLocks noChangeArrowheads="1"/>
          </p:cNvSpPr>
          <p:nvPr/>
        </p:nvSpPr>
        <p:spPr bwMode="auto">
          <a:xfrm>
            <a:off x="819150"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sp>
        <p:nvSpPr>
          <p:cNvPr id="31767" name="Oval 23"/>
          <p:cNvSpPr>
            <a:spLocks noChangeArrowheads="1"/>
          </p:cNvSpPr>
          <p:nvPr/>
        </p:nvSpPr>
        <p:spPr bwMode="auto">
          <a:xfrm>
            <a:off x="5800725" y="612775"/>
            <a:ext cx="747713" cy="411163"/>
          </a:xfrm>
          <a:prstGeom prst="ellipse">
            <a:avLst/>
          </a:prstGeom>
          <a:gradFill rotWithShape="1">
            <a:gsLst>
              <a:gs pos="0">
                <a:srgbClr val="FFFFFF"/>
              </a:gs>
              <a:gs pos="100000">
                <a:schemeClr val="accent1"/>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1768" name="Oval 24"/>
          <p:cNvSpPr>
            <a:spLocks noChangeArrowheads="1"/>
          </p:cNvSpPr>
          <p:nvPr/>
        </p:nvSpPr>
        <p:spPr bwMode="auto">
          <a:xfrm>
            <a:off x="5800725" y="1365250"/>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1769" name="Oval 25"/>
          <p:cNvSpPr>
            <a:spLocks noChangeArrowheads="1"/>
          </p:cNvSpPr>
          <p:nvPr/>
        </p:nvSpPr>
        <p:spPr bwMode="auto">
          <a:xfrm>
            <a:off x="5800725" y="2022475"/>
            <a:ext cx="747713" cy="411163"/>
          </a:xfrm>
          <a:prstGeom prst="ellipse">
            <a:avLst/>
          </a:prstGeom>
          <a:gradFill rotWithShape="1">
            <a:gsLst>
              <a:gs pos="0">
                <a:srgbClr val="FFFFFF"/>
              </a:gs>
              <a:gs pos="100000">
                <a:srgbClr val="FF4207"/>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1770" name="Oval 26"/>
          <p:cNvSpPr>
            <a:spLocks noChangeArrowheads="1"/>
          </p:cNvSpPr>
          <p:nvPr/>
        </p:nvSpPr>
        <p:spPr bwMode="auto">
          <a:xfrm>
            <a:off x="5800725" y="2832100"/>
            <a:ext cx="747713" cy="411163"/>
          </a:xfrm>
          <a:prstGeom prst="ellipse">
            <a:avLst/>
          </a:prstGeom>
          <a:gradFill rotWithShape="1">
            <a:gsLst>
              <a:gs pos="0">
                <a:srgbClr val="FFFFFF"/>
              </a:gs>
              <a:gs pos="100000">
                <a:srgbClr val="E9E400"/>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1771" name="Oval 27"/>
          <p:cNvSpPr>
            <a:spLocks noChangeArrowheads="1"/>
          </p:cNvSpPr>
          <p:nvPr/>
        </p:nvSpPr>
        <p:spPr bwMode="auto">
          <a:xfrm>
            <a:off x="5800725" y="3613150"/>
            <a:ext cx="747713" cy="411163"/>
          </a:xfrm>
          <a:prstGeom prst="ellipse">
            <a:avLst/>
          </a:prstGeom>
          <a:gradFill rotWithShape="1">
            <a:gsLst>
              <a:gs pos="0">
                <a:srgbClr val="FFFFFF"/>
              </a:gs>
              <a:gs pos="100000">
                <a:schemeClr val="accent1"/>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1772" name="Oval 28"/>
          <p:cNvSpPr>
            <a:spLocks noChangeArrowheads="1"/>
          </p:cNvSpPr>
          <p:nvPr/>
        </p:nvSpPr>
        <p:spPr bwMode="auto">
          <a:xfrm>
            <a:off x="5800725" y="4489450"/>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1773" name="Oval 29"/>
          <p:cNvSpPr>
            <a:spLocks noChangeArrowheads="1"/>
          </p:cNvSpPr>
          <p:nvPr/>
        </p:nvSpPr>
        <p:spPr bwMode="auto">
          <a:xfrm>
            <a:off x="5800725" y="5146675"/>
            <a:ext cx="747713" cy="411163"/>
          </a:xfrm>
          <a:prstGeom prst="ellipse">
            <a:avLst/>
          </a:prstGeom>
          <a:gradFill rotWithShape="1">
            <a:gsLst>
              <a:gs pos="0">
                <a:srgbClr val="FFFFFF"/>
              </a:gs>
              <a:gs pos="100000">
                <a:srgbClr val="FF4207"/>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1774" name="Oval 30"/>
          <p:cNvSpPr>
            <a:spLocks noChangeArrowheads="1"/>
          </p:cNvSpPr>
          <p:nvPr/>
        </p:nvSpPr>
        <p:spPr bwMode="auto">
          <a:xfrm>
            <a:off x="5800725" y="5965825"/>
            <a:ext cx="747713" cy="411163"/>
          </a:xfrm>
          <a:prstGeom prst="ellipse">
            <a:avLst/>
          </a:prstGeom>
          <a:gradFill rotWithShape="1">
            <a:gsLst>
              <a:gs pos="0">
                <a:srgbClr val="FFFFFF"/>
              </a:gs>
              <a:gs pos="100000">
                <a:srgbClr val="E9E400"/>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cxnSp>
        <p:nvCxnSpPr>
          <p:cNvPr id="31775" name="AutoShape 31"/>
          <p:cNvCxnSpPr>
            <a:cxnSpLocks noChangeShapeType="1"/>
            <a:stCxn id="31766" idx="7"/>
            <a:endCxn id="31760" idx="3"/>
          </p:cNvCxnSpPr>
          <p:nvPr/>
        </p:nvCxnSpPr>
        <p:spPr bwMode="auto">
          <a:xfrm flipV="1">
            <a:off x="1457325" y="2082800"/>
            <a:ext cx="738188" cy="1157288"/>
          </a:xfrm>
          <a:prstGeom prst="straightConnector1">
            <a:avLst/>
          </a:prstGeom>
          <a:noFill/>
          <a:ln w="19050">
            <a:solidFill>
              <a:schemeClr val="tx1"/>
            </a:solidFill>
            <a:round/>
            <a:headEnd/>
            <a:tailEnd type="triangle" w="med" len="med"/>
          </a:ln>
        </p:spPr>
      </p:cxnSp>
      <p:cxnSp>
        <p:nvCxnSpPr>
          <p:cNvPr id="31776" name="AutoShape 32"/>
          <p:cNvCxnSpPr>
            <a:cxnSpLocks noChangeShapeType="1"/>
            <a:stCxn id="31766" idx="5"/>
            <a:endCxn id="31761" idx="1"/>
          </p:cNvCxnSpPr>
          <p:nvPr/>
        </p:nvCxnSpPr>
        <p:spPr bwMode="auto">
          <a:xfrm>
            <a:off x="1457325" y="3559175"/>
            <a:ext cx="738188" cy="1195388"/>
          </a:xfrm>
          <a:prstGeom prst="straightConnector1">
            <a:avLst/>
          </a:prstGeom>
          <a:noFill/>
          <a:ln w="19050">
            <a:solidFill>
              <a:schemeClr val="tx1"/>
            </a:solidFill>
            <a:round/>
            <a:headEnd/>
            <a:tailEnd type="triangle" w="med" len="med"/>
          </a:ln>
        </p:spPr>
      </p:cxnSp>
      <p:cxnSp>
        <p:nvCxnSpPr>
          <p:cNvPr id="31777" name="AutoShape 33"/>
          <p:cNvCxnSpPr>
            <a:cxnSpLocks noChangeShapeType="1"/>
            <a:stCxn id="31760" idx="7"/>
            <a:endCxn id="31762" idx="2"/>
          </p:cNvCxnSpPr>
          <p:nvPr/>
        </p:nvCxnSpPr>
        <p:spPr bwMode="auto">
          <a:xfrm flipV="1">
            <a:off x="2724150" y="1228725"/>
            <a:ext cx="1057275" cy="534988"/>
          </a:xfrm>
          <a:prstGeom prst="straightConnector1">
            <a:avLst/>
          </a:prstGeom>
          <a:noFill/>
          <a:ln w="19050">
            <a:solidFill>
              <a:schemeClr val="tx1"/>
            </a:solidFill>
            <a:round/>
            <a:headEnd/>
            <a:tailEnd type="triangle" w="med" len="med"/>
          </a:ln>
        </p:spPr>
      </p:cxnSp>
      <p:cxnSp>
        <p:nvCxnSpPr>
          <p:cNvPr id="31778" name="AutoShape 34"/>
          <p:cNvCxnSpPr>
            <a:cxnSpLocks noChangeShapeType="1"/>
            <a:stCxn id="31760" idx="5"/>
            <a:endCxn id="31763" idx="2"/>
          </p:cNvCxnSpPr>
          <p:nvPr/>
        </p:nvCxnSpPr>
        <p:spPr bwMode="auto">
          <a:xfrm>
            <a:off x="2724150" y="2082800"/>
            <a:ext cx="1057275" cy="546100"/>
          </a:xfrm>
          <a:prstGeom prst="straightConnector1">
            <a:avLst/>
          </a:prstGeom>
          <a:noFill/>
          <a:ln w="19050">
            <a:solidFill>
              <a:schemeClr val="tx1"/>
            </a:solidFill>
            <a:round/>
            <a:headEnd/>
            <a:tailEnd type="triangle" w="med" len="med"/>
          </a:ln>
        </p:spPr>
      </p:cxnSp>
      <p:cxnSp>
        <p:nvCxnSpPr>
          <p:cNvPr id="31779" name="AutoShape 35"/>
          <p:cNvCxnSpPr>
            <a:cxnSpLocks noChangeShapeType="1"/>
            <a:stCxn id="31761" idx="7"/>
            <a:endCxn id="31764" idx="2"/>
          </p:cNvCxnSpPr>
          <p:nvPr/>
        </p:nvCxnSpPr>
        <p:spPr bwMode="auto">
          <a:xfrm flipV="1">
            <a:off x="2724150" y="4257675"/>
            <a:ext cx="1057275" cy="496888"/>
          </a:xfrm>
          <a:prstGeom prst="straightConnector1">
            <a:avLst/>
          </a:prstGeom>
          <a:noFill/>
          <a:ln w="19050">
            <a:solidFill>
              <a:schemeClr val="tx1"/>
            </a:solidFill>
            <a:round/>
            <a:headEnd/>
            <a:tailEnd type="triangle" w="med" len="med"/>
          </a:ln>
        </p:spPr>
      </p:cxnSp>
      <p:cxnSp>
        <p:nvCxnSpPr>
          <p:cNvPr id="31780" name="AutoShape 36"/>
          <p:cNvCxnSpPr>
            <a:cxnSpLocks noChangeShapeType="1"/>
            <a:stCxn id="31761" idx="5"/>
            <a:endCxn id="31765" idx="2"/>
          </p:cNvCxnSpPr>
          <p:nvPr/>
        </p:nvCxnSpPr>
        <p:spPr bwMode="auto">
          <a:xfrm>
            <a:off x="2724150" y="5073650"/>
            <a:ext cx="1057275" cy="688975"/>
          </a:xfrm>
          <a:prstGeom prst="straightConnector1">
            <a:avLst/>
          </a:prstGeom>
          <a:noFill/>
          <a:ln w="19050">
            <a:solidFill>
              <a:schemeClr val="tx1"/>
            </a:solidFill>
            <a:round/>
            <a:headEnd/>
            <a:tailEnd type="triangle" w="med" len="med"/>
          </a:ln>
        </p:spPr>
      </p:cxnSp>
      <p:cxnSp>
        <p:nvCxnSpPr>
          <p:cNvPr id="31781" name="AutoShape 37"/>
          <p:cNvCxnSpPr>
            <a:cxnSpLocks noChangeShapeType="1"/>
            <a:stCxn id="31816" idx="2"/>
            <a:endCxn id="31763" idx="0"/>
          </p:cNvCxnSpPr>
          <p:nvPr/>
        </p:nvCxnSpPr>
        <p:spPr bwMode="auto">
          <a:xfrm flipH="1">
            <a:off x="4156075" y="1400175"/>
            <a:ext cx="6350" cy="1022350"/>
          </a:xfrm>
          <a:prstGeom prst="straightConnector1">
            <a:avLst/>
          </a:prstGeom>
          <a:noFill/>
          <a:ln w="38100">
            <a:solidFill>
              <a:srgbClr val="6699FF"/>
            </a:solidFill>
            <a:round/>
            <a:headEnd/>
            <a:tailEnd type="triangle" w="med" len="med"/>
          </a:ln>
        </p:spPr>
      </p:cxnSp>
      <p:sp>
        <p:nvSpPr>
          <p:cNvPr id="31782" name="Oval 38"/>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31783" name="AutoShape 39"/>
          <p:cNvCxnSpPr>
            <a:cxnSpLocks noChangeShapeType="1"/>
            <a:stCxn id="31767" idx="6"/>
          </p:cNvCxnSpPr>
          <p:nvPr/>
        </p:nvCxnSpPr>
        <p:spPr bwMode="auto">
          <a:xfrm flipV="1">
            <a:off x="6548438" y="495300"/>
            <a:ext cx="828675" cy="323850"/>
          </a:xfrm>
          <a:prstGeom prst="straightConnector1">
            <a:avLst/>
          </a:prstGeom>
          <a:noFill/>
          <a:ln w="19050">
            <a:solidFill>
              <a:schemeClr val="tx1"/>
            </a:solidFill>
            <a:prstDash val="dash"/>
            <a:round/>
            <a:headEnd/>
            <a:tailEnd type="triangle" w="med" len="med"/>
          </a:ln>
        </p:spPr>
      </p:cxnSp>
      <p:cxnSp>
        <p:nvCxnSpPr>
          <p:cNvPr id="31784" name="AutoShape 40"/>
          <p:cNvCxnSpPr>
            <a:cxnSpLocks noChangeShapeType="1"/>
          </p:cNvCxnSpPr>
          <p:nvPr/>
        </p:nvCxnSpPr>
        <p:spPr bwMode="auto">
          <a:xfrm flipV="1">
            <a:off x="6562725" y="1238250"/>
            <a:ext cx="828675" cy="323850"/>
          </a:xfrm>
          <a:prstGeom prst="straightConnector1">
            <a:avLst/>
          </a:prstGeom>
          <a:noFill/>
          <a:ln w="19050">
            <a:solidFill>
              <a:schemeClr val="tx1"/>
            </a:solidFill>
            <a:prstDash val="dash"/>
            <a:round/>
            <a:headEnd/>
            <a:tailEnd type="triangle" w="med" len="med"/>
          </a:ln>
        </p:spPr>
      </p:cxnSp>
      <p:cxnSp>
        <p:nvCxnSpPr>
          <p:cNvPr id="31785" name="AutoShape 41"/>
          <p:cNvCxnSpPr>
            <a:cxnSpLocks noChangeShapeType="1"/>
          </p:cNvCxnSpPr>
          <p:nvPr/>
        </p:nvCxnSpPr>
        <p:spPr bwMode="auto">
          <a:xfrm flipV="1">
            <a:off x="6562725" y="1895475"/>
            <a:ext cx="828675" cy="323850"/>
          </a:xfrm>
          <a:prstGeom prst="straightConnector1">
            <a:avLst/>
          </a:prstGeom>
          <a:noFill/>
          <a:ln w="19050">
            <a:solidFill>
              <a:schemeClr val="tx1"/>
            </a:solidFill>
            <a:prstDash val="dash"/>
            <a:round/>
            <a:headEnd/>
            <a:tailEnd type="triangle" w="med" len="med"/>
          </a:ln>
        </p:spPr>
      </p:cxnSp>
      <p:cxnSp>
        <p:nvCxnSpPr>
          <p:cNvPr id="31786" name="AutoShape 42"/>
          <p:cNvCxnSpPr>
            <a:cxnSpLocks noChangeShapeType="1"/>
          </p:cNvCxnSpPr>
          <p:nvPr/>
        </p:nvCxnSpPr>
        <p:spPr bwMode="auto">
          <a:xfrm flipV="1">
            <a:off x="6562725" y="2705100"/>
            <a:ext cx="828675" cy="323850"/>
          </a:xfrm>
          <a:prstGeom prst="straightConnector1">
            <a:avLst/>
          </a:prstGeom>
          <a:noFill/>
          <a:ln w="19050">
            <a:solidFill>
              <a:schemeClr val="tx1"/>
            </a:solidFill>
            <a:prstDash val="dash"/>
            <a:round/>
            <a:headEnd/>
            <a:tailEnd type="triangle" w="med" len="med"/>
          </a:ln>
        </p:spPr>
      </p:cxnSp>
      <p:cxnSp>
        <p:nvCxnSpPr>
          <p:cNvPr id="31787" name="AutoShape 43"/>
          <p:cNvCxnSpPr>
            <a:cxnSpLocks noChangeShapeType="1"/>
          </p:cNvCxnSpPr>
          <p:nvPr/>
        </p:nvCxnSpPr>
        <p:spPr bwMode="auto">
          <a:xfrm flipV="1">
            <a:off x="6562725" y="3486150"/>
            <a:ext cx="828675" cy="323850"/>
          </a:xfrm>
          <a:prstGeom prst="straightConnector1">
            <a:avLst/>
          </a:prstGeom>
          <a:noFill/>
          <a:ln w="19050">
            <a:solidFill>
              <a:schemeClr val="tx1"/>
            </a:solidFill>
            <a:prstDash val="dash"/>
            <a:round/>
            <a:headEnd/>
            <a:tailEnd type="triangle" w="med" len="med"/>
          </a:ln>
        </p:spPr>
      </p:cxnSp>
      <p:cxnSp>
        <p:nvCxnSpPr>
          <p:cNvPr id="31788" name="AutoShape 44"/>
          <p:cNvCxnSpPr>
            <a:cxnSpLocks noChangeShapeType="1"/>
          </p:cNvCxnSpPr>
          <p:nvPr/>
        </p:nvCxnSpPr>
        <p:spPr bwMode="auto">
          <a:xfrm flipV="1">
            <a:off x="6562725" y="4343400"/>
            <a:ext cx="828675" cy="323850"/>
          </a:xfrm>
          <a:prstGeom prst="straightConnector1">
            <a:avLst/>
          </a:prstGeom>
          <a:noFill/>
          <a:ln w="19050">
            <a:solidFill>
              <a:schemeClr val="tx1"/>
            </a:solidFill>
            <a:prstDash val="dash"/>
            <a:round/>
            <a:headEnd/>
            <a:tailEnd type="triangle" w="med" len="med"/>
          </a:ln>
        </p:spPr>
      </p:cxnSp>
      <p:cxnSp>
        <p:nvCxnSpPr>
          <p:cNvPr id="31789" name="AutoShape 45"/>
          <p:cNvCxnSpPr>
            <a:cxnSpLocks noChangeShapeType="1"/>
          </p:cNvCxnSpPr>
          <p:nvPr/>
        </p:nvCxnSpPr>
        <p:spPr bwMode="auto">
          <a:xfrm flipV="1">
            <a:off x="6562725" y="5010150"/>
            <a:ext cx="828675" cy="323850"/>
          </a:xfrm>
          <a:prstGeom prst="straightConnector1">
            <a:avLst/>
          </a:prstGeom>
          <a:noFill/>
          <a:ln w="19050">
            <a:solidFill>
              <a:schemeClr val="tx1"/>
            </a:solidFill>
            <a:prstDash val="dash"/>
            <a:round/>
            <a:headEnd/>
            <a:tailEnd type="triangle" w="med" len="med"/>
          </a:ln>
        </p:spPr>
      </p:cxnSp>
      <p:cxnSp>
        <p:nvCxnSpPr>
          <p:cNvPr id="31790" name="AutoShape 46"/>
          <p:cNvCxnSpPr>
            <a:cxnSpLocks noChangeShapeType="1"/>
          </p:cNvCxnSpPr>
          <p:nvPr/>
        </p:nvCxnSpPr>
        <p:spPr bwMode="auto">
          <a:xfrm flipV="1">
            <a:off x="6562725" y="5829300"/>
            <a:ext cx="828675" cy="323850"/>
          </a:xfrm>
          <a:prstGeom prst="straightConnector1">
            <a:avLst/>
          </a:prstGeom>
          <a:noFill/>
          <a:ln w="19050">
            <a:solidFill>
              <a:schemeClr val="tx1"/>
            </a:solidFill>
            <a:prstDash val="dash"/>
            <a:round/>
            <a:headEnd/>
            <a:tailEnd type="triangle" w="med" len="med"/>
          </a:ln>
        </p:spPr>
      </p:cxnSp>
      <p:cxnSp>
        <p:nvCxnSpPr>
          <p:cNvPr id="31791" name="AutoShape 47"/>
          <p:cNvCxnSpPr>
            <a:cxnSpLocks noChangeShapeType="1"/>
            <a:stCxn id="31767" idx="6"/>
          </p:cNvCxnSpPr>
          <p:nvPr/>
        </p:nvCxnSpPr>
        <p:spPr bwMode="auto">
          <a:xfrm>
            <a:off x="6548438" y="819150"/>
            <a:ext cx="800100" cy="180975"/>
          </a:xfrm>
          <a:prstGeom prst="straightConnector1">
            <a:avLst/>
          </a:prstGeom>
          <a:noFill/>
          <a:ln w="19050">
            <a:solidFill>
              <a:schemeClr val="tx1"/>
            </a:solidFill>
            <a:prstDash val="dash"/>
            <a:round/>
            <a:headEnd/>
            <a:tailEnd type="triangle" w="med" len="med"/>
          </a:ln>
        </p:spPr>
      </p:cxnSp>
      <p:cxnSp>
        <p:nvCxnSpPr>
          <p:cNvPr id="31792" name="AutoShape 48"/>
          <p:cNvCxnSpPr>
            <a:cxnSpLocks noChangeShapeType="1"/>
          </p:cNvCxnSpPr>
          <p:nvPr/>
        </p:nvCxnSpPr>
        <p:spPr bwMode="auto">
          <a:xfrm>
            <a:off x="6562725" y="1571625"/>
            <a:ext cx="800100" cy="180975"/>
          </a:xfrm>
          <a:prstGeom prst="straightConnector1">
            <a:avLst/>
          </a:prstGeom>
          <a:noFill/>
          <a:ln w="19050">
            <a:solidFill>
              <a:schemeClr val="tx1"/>
            </a:solidFill>
            <a:prstDash val="dash"/>
            <a:round/>
            <a:headEnd/>
            <a:tailEnd type="triangle" w="med" len="med"/>
          </a:ln>
        </p:spPr>
      </p:cxnSp>
      <p:cxnSp>
        <p:nvCxnSpPr>
          <p:cNvPr id="31793" name="AutoShape 49"/>
          <p:cNvCxnSpPr>
            <a:cxnSpLocks noChangeShapeType="1"/>
          </p:cNvCxnSpPr>
          <p:nvPr/>
        </p:nvCxnSpPr>
        <p:spPr bwMode="auto">
          <a:xfrm>
            <a:off x="6562725" y="2238375"/>
            <a:ext cx="800100" cy="180975"/>
          </a:xfrm>
          <a:prstGeom prst="straightConnector1">
            <a:avLst/>
          </a:prstGeom>
          <a:noFill/>
          <a:ln w="19050">
            <a:solidFill>
              <a:schemeClr val="tx1"/>
            </a:solidFill>
            <a:prstDash val="dash"/>
            <a:round/>
            <a:headEnd/>
            <a:tailEnd type="triangle" w="med" len="med"/>
          </a:ln>
        </p:spPr>
      </p:cxnSp>
      <p:cxnSp>
        <p:nvCxnSpPr>
          <p:cNvPr id="31794" name="AutoShape 50"/>
          <p:cNvCxnSpPr>
            <a:cxnSpLocks noChangeShapeType="1"/>
          </p:cNvCxnSpPr>
          <p:nvPr/>
        </p:nvCxnSpPr>
        <p:spPr bwMode="auto">
          <a:xfrm>
            <a:off x="6562725" y="3038475"/>
            <a:ext cx="800100" cy="180975"/>
          </a:xfrm>
          <a:prstGeom prst="straightConnector1">
            <a:avLst/>
          </a:prstGeom>
          <a:noFill/>
          <a:ln w="19050">
            <a:solidFill>
              <a:schemeClr val="tx1"/>
            </a:solidFill>
            <a:prstDash val="dash"/>
            <a:round/>
            <a:headEnd/>
            <a:tailEnd type="triangle" w="med" len="med"/>
          </a:ln>
        </p:spPr>
      </p:cxnSp>
      <p:cxnSp>
        <p:nvCxnSpPr>
          <p:cNvPr id="31795" name="AutoShape 51"/>
          <p:cNvCxnSpPr>
            <a:cxnSpLocks noChangeShapeType="1"/>
          </p:cNvCxnSpPr>
          <p:nvPr/>
        </p:nvCxnSpPr>
        <p:spPr bwMode="auto">
          <a:xfrm>
            <a:off x="6562725" y="3810000"/>
            <a:ext cx="800100" cy="180975"/>
          </a:xfrm>
          <a:prstGeom prst="straightConnector1">
            <a:avLst/>
          </a:prstGeom>
          <a:noFill/>
          <a:ln w="19050">
            <a:solidFill>
              <a:schemeClr val="tx1"/>
            </a:solidFill>
            <a:prstDash val="dash"/>
            <a:round/>
            <a:headEnd/>
            <a:tailEnd type="triangle" w="med" len="med"/>
          </a:ln>
        </p:spPr>
      </p:cxnSp>
      <p:cxnSp>
        <p:nvCxnSpPr>
          <p:cNvPr id="31796" name="AutoShape 52"/>
          <p:cNvCxnSpPr>
            <a:cxnSpLocks noChangeShapeType="1"/>
          </p:cNvCxnSpPr>
          <p:nvPr/>
        </p:nvCxnSpPr>
        <p:spPr bwMode="auto">
          <a:xfrm>
            <a:off x="6562725" y="4667250"/>
            <a:ext cx="800100" cy="180975"/>
          </a:xfrm>
          <a:prstGeom prst="straightConnector1">
            <a:avLst/>
          </a:prstGeom>
          <a:noFill/>
          <a:ln w="19050">
            <a:solidFill>
              <a:schemeClr val="tx1"/>
            </a:solidFill>
            <a:prstDash val="dash"/>
            <a:round/>
            <a:headEnd/>
            <a:tailEnd type="triangle" w="med" len="med"/>
          </a:ln>
        </p:spPr>
      </p:cxnSp>
      <p:cxnSp>
        <p:nvCxnSpPr>
          <p:cNvPr id="31797" name="AutoShape 53"/>
          <p:cNvCxnSpPr>
            <a:cxnSpLocks noChangeShapeType="1"/>
          </p:cNvCxnSpPr>
          <p:nvPr/>
        </p:nvCxnSpPr>
        <p:spPr bwMode="auto">
          <a:xfrm>
            <a:off x="6562725" y="5324475"/>
            <a:ext cx="800100" cy="180975"/>
          </a:xfrm>
          <a:prstGeom prst="straightConnector1">
            <a:avLst/>
          </a:prstGeom>
          <a:noFill/>
          <a:ln w="19050">
            <a:solidFill>
              <a:schemeClr val="tx1"/>
            </a:solidFill>
            <a:prstDash val="dash"/>
            <a:round/>
            <a:headEnd/>
            <a:tailEnd type="triangle" w="med" len="med"/>
          </a:ln>
        </p:spPr>
      </p:cxnSp>
      <p:cxnSp>
        <p:nvCxnSpPr>
          <p:cNvPr id="31798" name="AutoShape 54"/>
          <p:cNvCxnSpPr>
            <a:cxnSpLocks noChangeShapeType="1"/>
          </p:cNvCxnSpPr>
          <p:nvPr/>
        </p:nvCxnSpPr>
        <p:spPr bwMode="auto">
          <a:xfrm>
            <a:off x="6562725" y="6162675"/>
            <a:ext cx="800100" cy="180975"/>
          </a:xfrm>
          <a:prstGeom prst="straightConnector1">
            <a:avLst/>
          </a:prstGeom>
          <a:noFill/>
          <a:ln w="19050">
            <a:solidFill>
              <a:schemeClr val="tx1"/>
            </a:solidFill>
            <a:prstDash val="dash"/>
            <a:round/>
            <a:headEnd/>
            <a:tailEnd type="triangle" w="med" len="med"/>
          </a:ln>
        </p:spPr>
      </p:cxnSp>
      <p:cxnSp>
        <p:nvCxnSpPr>
          <p:cNvPr id="31799" name="AutoShape 55"/>
          <p:cNvCxnSpPr>
            <a:cxnSpLocks noChangeShapeType="1"/>
            <a:stCxn id="31766" idx="6"/>
            <a:endCxn id="31782" idx="2"/>
          </p:cNvCxnSpPr>
          <p:nvPr/>
        </p:nvCxnSpPr>
        <p:spPr bwMode="auto">
          <a:xfrm>
            <a:off x="1581150" y="3400425"/>
            <a:ext cx="6472238" cy="0"/>
          </a:xfrm>
          <a:prstGeom prst="straightConnector1">
            <a:avLst/>
          </a:prstGeom>
          <a:noFill/>
          <a:ln w="38100">
            <a:pattFill prst="smCheck">
              <a:fgClr>
                <a:srgbClr val="E47200"/>
              </a:fgClr>
              <a:bgClr>
                <a:srgbClr val="FFFFFF"/>
              </a:bgClr>
            </a:pattFill>
            <a:round/>
            <a:headEnd/>
            <a:tailEnd type="triangle" w="med" len="med"/>
          </a:ln>
        </p:spPr>
      </p:cxnSp>
      <p:sp>
        <p:nvSpPr>
          <p:cNvPr id="31800" name="Text Box 56"/>
          <p:cNvSpPr txBox="1">
            <a:spLocks noChangeArrowheads="1"/>
          </p:cNvSpPr>
          <p:nvPr/>
        </p:nvSpPr>
        <p:spPr bwMode="auto">
          <a:xfrm rot="-3448177">
            <a:off x="1177132" y="2429669"/>
            <a:ext cx="109220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&lt;s&gt;)</a:t>
            </a:r>
          </a:p>
        </p:txBody>
      </p:sp>
      <p:sp>
        <p:nvSpPr>
          <p:cNvPr id="31801" name="Text Box 57"/>
          <p:cNvSpPr txBox="1">
            <a:spLocks noChangeArrowheads="1"/>
          </p:cNvSpPr>
          <p:nvPr/>
        </p:nvSpPr>
        <p:spPr bwMode="auto">
          <a:xfrm rot="-1640041">
            <a:off x="2493963" y="1230313"/>
            <a:ext cx="1363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 sing)</a:t>
            </a:r>
          </a:p>
        </p:txBody>
      </p:sp>
      <p:sp>
        <p:nvSpPr>
          <p:cNvPr id="31802" name="Text Box 58"/>
          <p:cNvSpPr txBox="1">
            <a:spLocks noChangeArrowheads="1"/>
          </p:cNvSpPr>
          <p:nvPr/>
        </p:nvSpPr>
        <p:spPr bwMode="auto">
          <a:xfrm>
            <a:off x="3579813" y="481013"/>
            <a:ext cx="1204912"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P(sing|sing sing)</a:t>
            </a:r>
          </a:p>
        </p:txBody>
      </p:sp>
      <p:sp>
        <p:nvSpPr>
          <p:cNvPr id="31803" name="Text Box 59"/>
          <p:cNvSpPr txBox="1">
            <a:spLocks noChangeArrowheads="1"/>
          </p:cNvSpPr>
          <p:nvPr/>
        </p:nvSpPr>
        <p:spPr bwMode="auto">
          <a:xfrm rot="1918421">
            <a:off x="4748213" y="1706563"/>
            <a:ext cx="1155700" cy="244475"/>
          </a:xfrm>
          <a:prstGeom prst="rect">
            <a:avLst/>
          </a:prstGeom>
          <a:noFill/>
          <a:ln w="38100">
            <a:noFill/>
            <a:miter lim="800000"/>
            <a:headEnd/>
            <a:tailEnd/>
          </a:ln>
        </p:spPr>
        <p:txBody>
          <a:bodyPr wrap="none">
            <a:spAutoFit/>
          </a:bodyPr>
          <a:lstStyle/>
          <a:p>
            <a:pPr>
              <a:buFontTx/>
              <a:buNone/>
            </a:pPr>
            <a:r>
              <a:rPr lang="en-US" sz="1000" b="1">
                <a:solidFill>
                  <a:srgbClr val="FF3300"/>
                </a:solidFill>
                <a:latin typeface="Arial" charset="0"/>
              </a:rPr>
              <a:t>P&lt;/s&gt;|sing sing)</a:t>
            </a:r>
          </a:p>
        </p:txBody>
      </p:sp>
      <p:sp>
        <p:nvSpPr>
          <p:cNvPr id="31804" name="Text Box 60"/>
          <p:cNvSpPr txBox="1">
            <a:spLocks noChangeArrowheads="1"/>
          </p:cNvSpPr>
          <p:nvPr/>
        </p:nvSpPr>
        <p:spPr bwMode="auto">
          <a:xfrm rot="-5400000">
            <a:off x="3314700" y="1741488"/>
            <a:ext cx="124777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P(song|sing sing)</a:t>
            </a:r>
          </a:p>
        </p:txBody>
      </p:sp>
      <p:sp>
        <p:nvSpPr>
          <p:cNvPr id="31805" name="Text Box 61"/>
          <p:cNvSpPr txBox="1">
            <a:spLocks noChangeArrowheads="1"/>
          </p:cNvSpPr>
          <p:nvPr/>
        </p:nvSpPr>
        <p:spPr bwMode="auto">
          <a:xfrm rot="5400000">
            <a:off x="3694113" y="3332163"/>
            <a:ext cx="124777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P(sing|sing song)</a:t>
            </a:r>
          </a:p>
        </p:txBody>
      </p:sp>
      <p:sp>
        <p:nvSpPr>
          <p:cNvPr id="31806" name="Text Box 62"/>
          <p:cNvSpPr txBox="1">
            <a:spLocks noChangeArrowheads="1"/>
          </p:cNvSpPr>
          <p:nvPr/>
        </p:nvSpPr>
        <p:spPr bwMode="auto">
          <a:xfrm rot="-3600538">
            <a:off x="4114800" y="3489325"/>
            <a:ext cx="124777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P(sing|song sing)</a:t>
            </a:r>
          </a:p>
        </p:txBody>
      </p:sp>
      <p:sp>
        <p:nvSpPr>
          <p:cNvPr id="31807" name="Text Box 63"/>
          <p:cNvSpPr txBox="1">
            <a:spLocks noChangeArrowheads="1"/>
          </p:cNvSpPr>
          <p:nvPr/>
        </p:nvSpPr>
        <p:spPr bwMode="auto">
          <a:xfrm rot="-5400000">
            <a:off x="3388519" y="4883944"/>
            <a:ext cx="1290637"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P(sing|song song)</a:t>
            </a:r>
          </a:p>
        </p:txBody>
      </p:sp>
      <p:sp>
        <p:nvSpPr>
          <p:cNvPr id="31808" name="Text Box 64"/>
          <p:cNvSpPr txBox="1">
            <a:spLocks noChangeArrowheads="1"/>
          </p:cNvSpPr>
          <p:nvPr/>
        </p:nvSpPr>
        <p:spPr bwMode="auto">
          <a:xfrm rot="-2562013">
            <a:off x="3949700" y="4932363"/>
            <a:ext cx="1290638"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P(song|sing song)</a:t>
            </a:r>
          </a:p>
        </p:txBody>
      </p:sp>
      <p:sp>
        <p:nvSpPr>
          <p:cNvPr id="31809" name="Text Box 65"/>
          <p:cNvSpPr txBox="1">
            <a:spLocks noChangeArrowheads="1"/>
          </p:cNvSpPr>
          <p:nvPr/>
        </p:nvSpPr>
        <p:spPr bwMode="auto">
          <a:xfrm rot="-5400000">
            <a:off x="3123407" y="3359944"/>
            <a:ext cx="1290637"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P(song|song sing)</a:t>
            </a:r>
          </a:p>
        </p:txBody>
      </p:sp>
      <p:sp>
        <p:nvSpPr>
          <p:cNvPr id="31810" name="Text Box 66"/>
          <p:cNvSpPr txBox="1">
            <a:spLocks noChangeArrowheads="1"/>
          </p:cNvSpPr>
          <p:nvPr/>
        </p:nvSpPr>
        <p:spPr bwMode="auto">
          <a:xfrm>
            <a:off x="3490913" y="6275388"/>
            <a:ext cx="1333500"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P(song|song song)</a:t>
            </a:r>
          </a:p>
        </p:txBody>
      </p:sp>
      <p:sp>
        <p:nvSpPr>
          <p:cNvPr id="31811" name="Text Box 67"/>
          <p:cNvSpPr txBox="1">
            <a:spLocks noChangeArrowheads="1"/>
          </p:cNvSpPr>
          <p:nvPr/>
        </p:nvSpPr>
        <p:spPr bwMode="auto">
          <a:xfrm rot="-1482033">
            <a:off x="2382838" y="4297363"/>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 song)</a:t>
            </a:r>
          </a:p>
        </p:txBody>
      </p:sp>
      <p:sp>
        <p:nvSpPr>
          <p:cNvPr id="31812" name="Text Box 68"/>
          <p:cNvSpPr txBox="1">
            <a:spLocks noChangeArrowheads="1"/>
          </p:cNvSpPr>
          <p:nvPr/>
        </p:nvSpPr>
        <p:spPr bwMode="auto">
          <a:xfrm rot="1650257">
            <a:off x="2500313" y="2319338"/>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 sing)</a:t>
            </a:r>
          </a:p>
        </p:txBody>
      </p:sp>
      <p:sp>
        <p:nvSpPr>
          <p:cNvPr id="31813" name="Text Box 69"/>
          <p:cNvSpPr txBox="1">
            <a:spLocks noChangeArrowheads="1"/>
          </p:cNvSpPr>
          <p:nvPr/>
        </p:nvSpPr>
        <p:spPr bwMode="auto">
          <a:xfrm rot="2005091">
            <a:off x="2459038" y="5345113"/>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 sing)</a:t>
            </a:r>
          </a:p>
        </p:txBody>
      </p:sp>
      <p:sp>
        <p:nvSpPr>
          <p:cNvPr id="31814" name="Text Box 70"/>
          <p:cNvSpPr txBox="1">
            <a:spLocks noChangeArrowheads="1"/>
          </p:cNvSpPr>
          <p:nvPr/>
        </p:nvSpPr>
        <p:spPr bwMode="auto">
          <a:xfrm rot="3369586">
            <a:off x="1118394" y="4007644"/>
            <a:ext cx="1143000"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&lt;s&gt;)</a:t>
            </a:r>
          </a:p>
        </p:txBody>
      </p:sp>
      <p:cxnSp>
        <p:nvCxnSpPr>
          <p:cNvPr id="31815" name="AutoShape 71"/>
          <p:cNvCxnSpPr>
            <a:cxnSpLocks noChangeShapeType="1"/>
            <a:stCxn id="31762" idx="6"/>
            <a:endCxn id="31762" idx="2"/>
          </p:cNvCxnSpPr>
          <p:nvPr/>
        </p:nvCxnSpPr>
        <p:spPr bwMode="auto">
          <a:xfrm flipH="1">
            <a:off x="3781425" y="1228725"/>
            <a:ext cx="747713" cy="1588"/>
          </a:xfrm>
          <a:prstGeom prst="curvedConnector5">
            <a:avLst>
              <a:gd name="adj1" fmla="val -30574"/>
              <a:gd name="adj2" fmla="val -32000009"/>
              <a:gd name="adj3" fmla="val 130574"/>
            </a:avLst>
          </a:prstGeom>
          <a:noFill/>
          <a:ln w="38100">
            <a:solidFill>
              <a:srgbClr val="00B686"/>
            </a:solidFill>
            <a:round/>
            <a:headEnd/>
            <a:tailEnd type="triangle" w="med" len="med"/>
          </a:ln>
        </p:spPr>
      </p:cxnSp>
      <p:sp>
        <p:nvSpPr>
          <p:cNvPr id="31816" name="Freeform 72"/>
          <p:cNvSpPr>
            <a:spLocks/>
          </p:cNvSpPr>
          <p:nvPr/>
        </p:nvSpPr>
        <p:spPr bwMode="auto">
          <a:xfrm>
            <a:off x="4162425" y="1419225"/>
            <a:ext cx="1100138" cy="2819400"/>
          </a:xfrm>
          <a:custGeom>
            <a:avLst/>
            <a:gdLst>
              <a:gd name="T0" fmla="*/ 371475 w 693"/>
              <a:gd name="T1" fmla="*/ 2819400 h 1776"/>
              <a:gd name="T2" fmla="*/ 1038225 w 693"/>
              <a:gd name="T3" fmla="*/ 1162050 h 1776"/>
              <a:gd name="T4" fmla="*/ 0 w 693"/>
              <a:gd name="T5" fmla="*/ 0 h 1776"/>
              <a:gd name="T6" fmla="*/ 0 60000 65536"/>
              <a:gd name="T7" fmla="*/ 0 60000 65536"/>
              <a:gd name="T8" fmla="*/ 0 60000 65536"/>
              <a:gd name="T9" fmla="*/ 0 w 693"/>
              <a:gd name="T10" fmla="*/ 0 h 1776"/>
              <a:gd name="T11" fmla="*/ 693 w 693"/>
              <a:gd name="T12" fmla="*/ 1776 h 1776"/>
            </a:gdLst>
            <a:ahLst/>
            <a:cxnLst>
              <a:cxn ang="T6">
                <a:pos x="T0" y="T1"/>
              </a:cxn>
              <a:cxn ang="T7">
                <a:pos x="T2" y="T3"/>
              </a:cxn>
              <a:cxn ang="T8">
                <a:pos x="T4" y="T5"/>
              </a:cxn>
            </a:cxnLst>
            <a:rect l="T9" t="T10" r="T11" b="T12"/>
            <a:pathLst>
              <a:path w="693" h="1776">
                <a:moveTo>
                  <a:pt x="234" y="1776"/>
                </a:moveTo>
                <a:cubicBezTo>
                  <a:pt x="463" y="1402"/>
                  <a:pt x="693" y="1028"/>
                  <a:pt x="654" y="732"/>
                </a:cubicBezTo>
                <a:cubicBezTo>
                  <a:pt x="615" y="436"/>
                  <a:pt x="307" y="218"/>
                  <a:pt x="0" y="0"/>
                </a:cubicBezTo>
              </a:path>
            </a:pathLst>
          </a:custGeom>
          <a:noFill/>
          <a:ln w="38100">
            <a:solidFill>
              <a:srgbClr val="00B686"/>
            </a:solidFill>
            <a:round/>
            <a:headEnd/>
            <a:tailEnd type="triangle" w="med" len="med"/>
          </a:ln>
        </p:spPr>
        <p:txBody>
          <a:bodyPr/>
          <a:lstStyle/>
          <a:p>
            <a:endParaRPr lang="en-US"/>
          </a:p>
        </p:txBody>
      </p:sp>
      <p:cxnSp>
        <p:nvCxnSpPr>
          <p:cNvPr id="31817" name="AutoShape 73"/>
          <p:cNvCxnSpPr>
            <a:cxnSpLocks noChangeShapeType="1"/>
            <a:stCxn id="31763" idx="4"/>
            <a:endCxn id="31764" idx="0"/>
          </p:cNvCxnSpPr>
          <p:nvPr/>
        </p:nvCxnSpPr>
        <p:spPr bwMode="auto">
          <a:xfrm>
            <a:off x="4156075" y="2833688"/>
            <a:ext cx="0" cy="1217612"/>
          </a:xfrm>
          <a:prstGeom prst="straightConnector1">
            <a:avLst/>
          </a:prstGeom>
          <a:noFill/>
          <a:ln w="38100">
            <a:solidFill>
              <a:srgbClr val="CC3300"/>
            </a:solidFill>
            <a:round/>
            <a:headEnd/>
            <a:tailEnd type="triangle" w="med" len="med"/>
          </a:ln>
        </p:spPr>
      </p:cxnSp>
      <p:cxnSp>
        <p:nvCxnSpPr>
          <p:cNvPr id="31818" name="AutoShape 74"/>
          <p:cNvCxnSpPr>
            <a:cxnSpLocks noChangeShapeType="1"/>
            <a:stCxn id="31765" idx="0"/>
            <a:endCxn id="31764" idx="4"/>
          </p:cNvCxnSpPr>
          <p:nvPr/>
        </p:nvCxnSpPr>
        <p:spPr bwMode="auto">
          <a:xfrm flipV="1">
            <a:off x="4156075" y="4462463"/>
            <a:ext cx="0" cy="1093787"/>
          </a:xfrm>
          <a:prstGeom prst="straightConnector1">
            <a:avLst/>
          </a:prstGeom>
          <a:noFill/>
          <a:ln w="38100">
            <a:solidFill>
              <a:srgbClr val="CC3300"/>
            </a:solidFill>
            <a:round/>
            <a:headEnd/>
            <a:tailEnd type="triangle" w="med" len="med"/>
          </a:ln>
        </p:spPr>
      </p:cxnSp>
      <p:cxnSp>
        <p:nvCxnSpPr>
          <p:cNvPr id="31819" name="AutoShape 75"/>
          <p:cNvCxnSpPr>
            <a:cxnSpLocks noChangeShapeType="1"/>
            <a:stCxn id="31764" idx="1"/>
            <a:endCxn id="31763" idx="3"/>
          </p:cNvCxnSpPr>
          <p:nvPr/>
        </p:nvCxnSpPr>
        <p:spPr bwMode="auto">
          <a:xfrm flipV="1">
            <a:off x="3890963" y="2773363"/>
            <a:ext cx="0" cy="1338262"/>
          </a:xfrm>
          <a:prstGeom prst="straightConnector1">
            <a:avLst/>
          </a:prstGeom>
          <a:noFill/>
          <a:ln w="38100">
            <a:solidFill>
              <a:srgbClr val="6699FF"/>
            </a:solidFill>
            <a:round/>
            <a:headEnd/>
            <a:tailEnd type="triangle" w="med" len="med"/>
          </a:ln>
        </p:spPr>
      </p:cxnSp>
      <p:sp>
        <p:nvSpPr>
          <p:cNvPr id="31820" name="Freeform 76"/>
          <p:cNvSpPr>
            <a:spLocks/>
          </p:cNvSpPr>
          <p:nvPr/>
        </p:nvSpPr>
        <p:spPr bwMode="auto">
          <a:xfrm flipV="1">
            <a:off x="4124325" y="2724150"/>
            <a:ext cx="1100138" cy="2867025"/>
          </a:xfrm>
          <a:custGeom>
            <a:avLst/>
            <a:gdLst>
              <a:gd name="T0" fmla="*/ 371475 w 693"/>
              <a:gd name="T1" fmla="*/ 2867025 h 1776"/>
              <a:gd name="T2" fmla="*/ 1038225 w 693"/>
              <a:gd name="T3" fmla="*/ 1181679 h 1776"/>
              <a:gd name="T4" fmla="*/ 0 w 693"/>
              <a:gd name="T5" fmla="*/ 0 h 1776"/>
              <a:gd name="T6" fmla="*/ 0 60000 65536"/>
              <a:gd name="T7" fmla="*/ 0 60000 65536"/>
              <a:gd name="T8" fmla="*/ 0 60000 65536"/>
              <a:gd name="T9" fmla="*/ 0 w 693"/>
              <a:gd name="T10" fmla="*/ 0 h 1776"/>
              <a:gd name="T11" fmla="*/ 693 w 693"/>
              <a:gd name="T12" fmla="*/ 1776 h 1776"/>
            </a:gdLst>
            <a:ahLst/>
            <a:cxnLst>
              <a:cxn ang="T6">
                <a:pos x="T0" y="T1"/>
              </a:cxn>
              <a:cxn ang="T7">
                <a:pos x="T2" y="T3"/>
              </a:cxn>
              <a:cxn ang="T8">
                <a:pos x="T4" y="T5"/>
              </a:cxn>
            </a:cxnLst>
            <a:rect l="T9" t="T10" r="T11" b="T12"/>
            <a:pathLst>
              <a:path w="693" h="1776">
                <a:moveTo>
                  <a:pt x="234" y="1776"/>
                </a:moveTo>
                <a:cubicBezTo>
                  <a:pt x="463" y="1402"/>
                  <a:pt x="693" y="1028"/>
                  <a:pt x="654" y="732"/>
                </a:cubicBezTo>
                <a:cubicBezTo>
                  <a:pt x="615" y="436"/>
                  <a:pt x="307" y="218"/>
                  <a:pt x="0" y="0"/>
                </a:cubicBezTo>
              </a:path>
            </a:pathLst>
          </a:custGeom>
          <a:noFill/>
          <a:ln w="38100">
            <a:solidFill>
              <a:srgbClr val="E8C202"/>
            </a:solidFill>
            <a:round/>
            <a:headEnd/>
            <a:tailEnd type="triangle" w="med" len="med"/>
          </a:ln>
        </p:spPr>
        <p:txBody>
          <a:bodyPr/>
          <a:lstStyle/>
          <a:p>
            <a:endParaRPr lang="en-US"/>
          </a:p>
        </p:txBody>
      </p:sp>
      <p:cxnSp>
        <p:nvCxnSpPr>
          <p:cNvPr id="31821" name="AutoShape 77"/>
          <p:cNvCxnSpPr>
            <a:cxnSpLocks noChangeShapeType="1"/>
            <a:stCxn id="31765" idx="6"/>
            <a:endCxn id="31765" idx="2"/>
          </p:cNvCxnSpPr>
          <p:nvPr/>
        </p:nvCxnSpPr>
        <p:spPr bwMode="auto">
          <a:xfrm flipH="1">
            <a:off x="3781425" y="5762625"/>
            <a:ext cx="747713" cy="1588"/>
          </a:xfrm>
          <a:prstGeom prst="curvedConnector5">
            <a:avLst>
              <a:gd name="adj1" fmla="val -30574"/>
              <a:gd name="adj2" fmla="val 36200014"/>
              <a:gd name="adj3" fmla="val 130574"/>
            </a:avLst>
          </a:prstGeom>
          <a:noFill/>
          <a:ln w="38100">
            <a:solidFill>
              <a:srgbClr val="E8C202"/>
            </a:solidFill>
            <a:round/>
            <a:headEnd/>
            <a:tailEnd type="triangle" w="med" len="med"/>
          </a:ln>
        </p:spPr>
      </p:cxnSp>
    </p:spTree>
    <p:extLst>
      <p:ext uri="{BB962C8B-B14F-4D97-AF65-F5344CB8AC3E}">
        <p14:creationId xmlns:p14="http://schemas.microsoft.com/office/powerpoint/2010/main" val="299918445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46"/>
          <p:cNvGrpSpPr>
            <a:grpSpLocks/>
          </p:cNvGrpSpPr>
          <p:nvPr/>
        </p:nvGrpSpPr>
        <p:grpSpPr bwMode="auto">
          <a:xfrm>
            <a:off x="819150" y="455613"/>
            <a:ext cx="7996238" cy="6126162"/>
            <a:chOff x="819150" y="455613"/>
            <a:chExt cx="7996238" cy="6126162"/>
          </a:xfrm>
        </p:grpSpPr>
        <p:cxnSp>
          <p:nvCxnSpPr>
            <p:cNvPr id="32771" name="AutoShape 2"/>
            <p:cNvCxnSpPr>
              <a:cxnSpLocks noChangeShapeType="1"/>
              <a:stCxn id="32781" idx="6"/>
              <a:endCxn id="32791" idx="2"/>
            </p:cNvCxnSpPr>
            <p:nvPr/>
          </p:nvCxnSpPr>
          <p:spPr bwMode="auto">
            <a:xfrm flipV="1">
              <a:off x="4529138" y="3400425"/>
              <a:ext cx="3524250" cy="857250"/>
            </a:xfrm>
            <a:prstGeom prst="straightConnector1">
              <a:avLst/>
            </a:prstGeom>
            <a:noFill/>
            <a:ln w="38100">
              <a:pattFill prst="smCheck">
                <a:fgClr>
                  <a:srgbClr val="E47200"/>
                </a:fgClr>
                <a:bgClr>
                  <a:srgbClr val="FFFFFF"/>
                </a:bgClr>
              </a:pattFill>
              <a:round/>
              <a:headEnd/>
              <a:tailEnd type="triangle" w="med" len="med"/>
            </a:ln>
          </p:spPr>
        </p:cxnSp>
        <p:cxnSp>
          <p:nvCxnSpPr>
            <p:cNvPr id="32772" name="AutoShape 3"/>
            <p:cNvCxnSpPr>
              <a:cxnSpLocks noChangeShapeType="1"/>
              <a:stCxn id="32780" idx="6"/>
              <a:endCxn id="32791" idx="2"/>
            </p:cNvCxnSpPr>
            <p:nvPr/>
          </p:nvCxnSpPr>
          <p:spPr bwMode="auto">
            <a:xfrm>
              <a:off x="4529138" y="2628900"/>
              <a:ext cx="3524250" cy="771525"/>
            </a:xfrm>
            <a:prstGeom prst="straightConnector1">
              <a:avLst/>
            </a:prstGeom>
            <a:noFill/>
            <a:ln w="38100">
              <a:pattFill prst="smCheck">
                <a:fgClr>
                  <a:srgbClr val="E47200"/>
                </a:fgClr>
                <a:bgClr>
                  <a:srgbClr val="FFFFFF"/>
                </a:bgClr>
              </a:pattFill>
              <a:round/>
              <a:headEnd/>
              <a:tailEnd type="triangle" w="med" len="med"/>
            </a:ln>
          </p:spPr>
        </p:cxnSp>
        <p:cxnSp>
          <p:nvCxnSpPr>
            <p:cNvPr id="32773" name="AutoShape 4"/>
            <p:cNvCxnSpPr>
              <a:cxnSpLocks noChangeShapeType="1"/>
              <a:stCxn id="32782" idx="6"/>
              <a:endCxn id="32791" idx="2"/>
            </p:cNvCxnSpPr>
            <p:nvPr/>
          </p:nvCxnSpPr>
          <p:spPr bwMode="auto">
            <a:xfrm flipV="1">
              <a:off x="4529138" y="3400425"/>
              <a:ext cx="3524250" cy="2362200"/>
            </a:xfrm>
            <a:prstGeom prst="straightConnector1">
              <a:avLst/>
            </a:prstGeom>
            <a:noFill/>
            <a:ln w="38100">
              <a:pattFill prst="smCheck">
                <a:fgClr>
                  <a:srgbClr val="E47200"/>
                </a:fgClr>
                <a:bgClr>
                  <a:srgbClr val="FFFFFF"/>
                </a:bgClr>
              </a:pattFill>
              <a:round/>
              <a:headEnd/>
              <a:tailEnd type="triangle" w="med" len="med"/>
            </a:ln>
          </p:spPr>
        </p:cxnSp>
        <p:cxnSp>
          <p:nvCxnSpPr>
            <p:cNvPr id="32774" name="AutoShape 5"/>
            <p:cNvCxnSpPr>
              <a:cxnSpLocks noChangeShapeType="1"/>
              <a:stCxn id="32778" idx="6"/>
              <a:endCxn id="32791" idx="2"/>
            </p:cNvCxnSpPr>
            <p:nvPr/>
          </p:nvCxnSpPr>
          <p:spPr bwMode="auto">
            <a:xfrm flipV="1">
              <a:off x="2847975" y="3400425"/>
              <a:ext cx="5205413" cy="1514475"/>
            </a:xfrm>
            <a:prstGeom prst="straightConnector1">
              <a:avLst/>
            </a:prstGeom>
            <a:noFill/>
            <a:ln w="38100">
              <a:pattFill prst="smCheck">
                <a:fgClr>
                  <a:srgbClr val="E47200"/>
                </a:fgClr>
                <a:bgClr>
                  <a:srgbClr val="FFFFFF"/>
                </a:bgClr>
              </a:pattFill>
              <a:round/>
              <a:headEnd/>
              <a:tailEnd type="triangle" w="med" len="med"/>
            </a:ln>
          </p:spPr>
        </p:cxnSp>
        <p:cxnSp>
          <p:nvCxnSpPr>
            <p:cNvPr id="32775" name="AutoShape 6"/>
            <p:cNvCxnSpPr>
              <a:cxnSpLocks noChangeShapeType="1"/>
              <a:stCxn id="32777" idx="6"/>
              <a:endCxn id="32791" idx="2"/>
            </p:cNvCxnSpPr>
            <p:nvPr/>
          </p:nvCxnSpPr>
          <p:spPr bwMode="auto">
            <a:xfrm>
              <a:off x="2847975" y="1924050"/>
              <a:ext cx="5205413" cy="1476375"/>
            </a:xfrm>
            <a:prstGeom prst="straightConnector1">
              <a:avLst/>
            </a:prstGeom>
            <a:noFill/>
            <a:ln w="38100">
              <a:pattFill prst="smCheck">
                <a:fgClr>
                  <a:srgbClr val="E47200"/>
                </a:fgClr>
                <a:bgClr>
                  <a:srgbClr val="FFFFFF"/>
                </a:bgClr>
              </a:pattFill>
              <a:round/>
              <a:headEnd/>
              <a:tailEnd type="triangle" w="med" len="med"/>
            </a:ln>
          </p:spPr>
        </p:cxnSp>
        <p:cxnSp>
          <p:nvCxnSpPr>
            <p:cNvPr id="32776" name="AutoShape 7"/>
            <p:cNvCxnSpPr>
              <a:cxnSpLocks noChangeShapeType="1"/>
              <a:stCxn id="32779" idx="6"/>
              <a:endCxn id="32791" idx="2"/>
            </p:cNvCxnSpPr>
            <p:nvPr/>
          </p:nvCxnSpPr>
          <p:spPr bwMode="auto">
            <a:xfrm>
              <a:off x="4529138" y="1228725"/>
              <a:ext cx="3524250" cy="2171700"/>
            </a:xfrm>
            <a:prstGeom prst="straightConnector1">
              <a:avLst/>
            </a:prstGeom>
            <a:noFill/>
            <a:ln w="38100">
              <a:pattFill prst="smCheck">
                <a:fgClr>
                  <a:srgbClr val="E47200"/>
                </a:fgClr>
                <a:bgClr>
                  <a:srgbClr val="FFFFFF"/>
                </a:bgClr>
              </a:pattFill>
              <a:round/>
              <a:headEnd/>
              <a:tailEnd type="triangle" w="med" len="med"/>
            </a:ln>
          </p:spPr>
        </p:cxnSp>
        <p:sp>
          <p:nvSpPr>
            <p:cNvPr id="32777" name="Oval 8"/>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sing</a:t>
              </a:r>
            </a:p>
          </p:txBody>
        </p:sp>
        <p:sp>
          <p:nvSpPr>
            <p:cNvPr id="32778" name="Oval 9"/>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32779" name="Oval 10"/>
            <p:cNvSpPr>
              <a:spLocks noChangeArrowheads="1"/>
            </p:cNvSpPr>
            <p:nvPr/>
          </p:nvSpPr>
          <p:spPr bwMode="auto">
            <a:xfrm>
              <a:off x="3781425" y="1022350"/>
              <a:ext cx="747713" cy="411163"/>
            </a:xfrm>
            <a:prstGeom prst="ellipse">
              <a:avLst/>
            </a:prstGeom>
            <a:gradFill rotWithShape="1">
              <a:gsLst>
                <a:gs pos="0">
                  <a:srgbClr val="FFFFFF"/>
                </a:gs>
                <a:gs pos="100000">
                  <a:schemeClr val="accent1"/>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2780" name="Oval 11"/>
            <p:cNvSpPr>
              <a:spLocks noChangeArrowheads="1"/>
            </p:cNvSpPr>
            <p:nvPr/>
          </p:nvSpPr>
          <p:spPr bwMode="auto">
            <a:xfrm>
              <a:off x="3781425" y="2422525"/>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2781" name="Oval 12"/>
            <p:cNvSpPr>
              <a:spLocks noChangeArrowheads="1"/>
            </p:cNvSpPr>
            <p:nvPr/>
          </p:nvSpPr>
          <p:spPr bwMode="auto">
            <a:xfrm>
              <a:off x="3781425" y="4051300"/>
              <a:ext cx="747713" cy="411163"/>
            </a:xfrm>
            <a:prstGeom prst="ellipse">
              <a:avLst/>
            </a:prstGeom>
            <a:gradFill rotWithShape="1">
              <a:gsLst>
                <a:gs pos="0">
                  <a:srgbClr val="FFFFFF"/>
                </a:gs>
                <a:gs pos="100000">
                  <a:srgbClr val="FF4207"/>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2782" name="Oval 13"/>
            <p:cNvSpPr>
              <a:spLocks noChangeArrowheads="1"/>
            </p:cNvSpPr>
            <p:nvPr/>
          </p:nvSpPr>
          <p:spPr bwMode="auto">
            <a:xfrm>
              <a:off x="3781425" y="5556250"/>
              <a:ext cx="747713" cy="411163"/>
            </a:xfrm>
            <a:prstGeom prst="ellipse">
              <a:avLst/>
            </a:prstGeom>
            <a:gradFill rotWithShape="1">
              <a:gsLst>
                <a:gs pos="0">
                  <a:srgbClr val="FFFFFF"/>
                </a:gs>
                <a:gs pos="100000">
                  <a:srgbClr val="E9E400"/>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2783" name="Oval 14"/>
            <p:cNvSpPr>
              <a:spLocks noChangeArrowheads="1"/>
            </p:cNvSpPr>
            <p:nvPr/>
          </p:nvSpPr>
          <p:spPr bwMode="auto">
            <a:xfrm>
              <a:off x="819150"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32784" name="AutoShape 15"/>
            <p:cNvCxnSpPr>
              <a:cxnSpLocks noChangeShapeType="1"/>
              <a:stCxn id="32783" idx="7"/>
              <a:endCxn id="32777" idx="3"/>
            </p:cNvCxnSpPr>
            <p:nvPr/>
          </p:nvCxnSpPr>
          <p:spPr bwMode="auto">
            <a:xfrm flipV="1">
              <a:off x="1457325" y="2082800"/>
              <a:ext cx="738188" cy="1157288"/>
            </a:xfrm>
            <a:prstGeom prst="straightConnector1">
              <a:avLst/>
            </a:prstGeom>
            <a:noFill/>
            <a:ln w="19050">
              <a:solidFill>
                <a:schemeClr val="tx1"/>
              </a:solidFill>
              <a:round/>
              <a:headEnd/>
              <a:tailEnd type="triangle" w="med" len="med"/>
            </a:ln>
          </p:spPr>
        </p:cxnSp>
        <p:cxnSp>
          <p:nvCxnSpPr>
            <p:cNvPr id="32785" name="AutoShape 16"/>
            <p:cNvCxnSpPr>
              <a:cxnSpLocks noChangeShapeType="1"/>
              <a:stCxn id="32783" idx="5"/>
              <a:endCxn id="32778" idx="1"/>
            </p:cNvCxnSpPr>
            <p:nvPr/>
          </p:nvCxnSpPr>
          <p:spPr bwMode="auto">
            <a:xfrm>
              <a:off x="1457325" y="3559175"/>
              <a:ext cx="738188" cy="1195388"/>
            </a:xfrm>
            <a:prstGeom prst="straightConnector1">
              <a:avLst/>
            </a:prstGeom>
            <a:noFill/>
            <a:ln w="19050">
              <a:solidFill>
                <a:schemeClr val="tx1"/>
              </a:solidFill>
              <a:round/>
              <a:headEnd/>
              <a:tailEnd type="triangle" w="med" len="med"/>
            </a:ln>
          </p:spPr>
        </p:cxnSp>
        <p:cxnSp>
          <p:nvCxnSpPr>
            <p:cNvPr id="32786" name="AutoShape 17"/>
            <p:cNvCxnSpPr>
              <a:cxnSpLocks noChangeShapeType="1"/>
              <a:stCxn id="32777" idx="7"/>
              <a:endCxn id="32779" idx="2"/>
            </p:cNvCxnSpPr>
            <p:nvPr/>
          </p:nvCxnSpPr>
          <p:spPr bwMode="auto">
            <a:xfrm flipV="1">
              <a:off x="2724150" y="1228725"/>
              <a:ext cx="1057275" cy="534988"/>
            </a:xfrm>
            <a:prstGeom prst="straightConnector1">
              <a:avLst/>
            </a:prstGeom>
            <a:noFill/>
            <a:ln w="19050">
              <a:solidFill>
                <a:schemeClr val="tx1"/>
              </a:solidFill>
              <a:round/>
              <a:headEnd/>
              <a:tailEnd type="triangle" w="med" len="med"/>
            </a:ln>
          </p:spPr>
        </p:cxnSp>
        <p:cxnSp>
          <p:nvCxnSpPr>
            <p:cNvPr id="32787" name="AutoShape 18"/>
            <p:cNvCxnSpPr>
              <a:cxnSpLocks noChangeShapeType="1"/>
              <a:stCxn id="32777" idx="5"/>
              <a:endCxn id="32780" idx="2"/>
            </p:cNvCxnSpPr>
            <p:nvPr/>
          </p:nvCxnSpPr>
          <p:spPr bwMode="auto">
            <a:xfrm>
              <a:off x="2724150" y="2082800"/>
              <a:ext cx="1057275" cy="546100"/>
            </a:xfrm>
            <a:prstGeom prst="straightConnector1">
              <a:avLst/>
            </a:prstGeom>
            <a:noFill/>
            <a:ln w="19050">
              <a:solidFill>
                <a:schemeClr val="tx1"/>
              </a:solidFill>
              <a:round/>
              <a:headEnd/>
              <a:tailEnd type="triangle" w="med" len="med"/>
            </a:ln>
          </p:spPr>
        </p:cxnSp>
        <p:cxnSp>
          <p:nvCxnSpPr>
            <p:cNvPr id="32788" name="AutoShape 19"/>
            <p:cNvCxnSpPr>
              <a:cxnSpLocks noChangeShapeType="1"/>
              <a:stCxn id="32778" idx="7"/>
              <a:endCxn id="32781" idx="2"/>
            </p:cNvCxnSpPr>
            <p:nvPr/>
          </p:nvCxnSpPr>
          <p:spPr bwMode="auto">
            <a:xfrm flipV="1">
              <a:off x="2724150" y="4257675"/>
              <a:ext cx="1057275" cy="496888"/>
            </a:xfrm>
            <a:prstGeom prst="straightConnector1">
              <a:avLst/>
            </a:prstGeom>
            <a:noFill/>
            <a:ln w="19050">
              <a:solidFill>
                <a:schemeClr val="tx1"/>
              </a:solidFill>
              <a:round/>
              <a:headEnd/>
              <a:tailEnd type="triangle" w="med" len="med"/>
            </a:ln>
          </p:spPr>
        </p:cxnSp>
        <p:cxnSp>
          <p:nvCxnSpPr>
            <p:cNvPr id="32789" name="AutoShape 20"/>
            <p:cNvCxnSpPr>
              <a:cxnSpLocks noChangeShapeType="1"/>
              <a:stCxn id="32778" idx="5"/>
              <a:endCxn id="32782" idx="2"/>
            </p:cNvCxnSpPr>
            <p:nvPr/>
          </p:nvCxnSpPr>
          <p:spPr bwMode="auto">
            <a:xfrm>
              <a:off x="2724150" y="5073650"/>
              <a:ext cx="1057275" cy="688975"/>
            </a:xfrm>
            <a:prstGeom prst="straightConnector1">
              <a:avLst/>
            </a:prstGeom>
            <a:noFill/>
            <a:ln w="19050">
              <a:solidFill>
                <a:schemeClr val="tx1"/>
              </a:solidFill>
              <a:round/>
              <a:headEnd/>
              <a:tailEnd type="triangle" w="med" len="med"/>
            </a:ln>
          </p:spPr>
        </p:cxnSp>
        <p:cxnSp>
          <p:nvCxnSpPr>
            <p:cNvPr id="32790" name="AutoShape 21"/>
            <p:cNvCxnSpPr>
              <a:cxnSpLocks noChangeShapeType="1"/>
              <a:stCxn id="32803" idx="2"/>
              <a:endCxn id="32780" idx="0"/>
            </p:cNvCxnSpPr>
            <p:nvPr/>
          </p:nvCxnSpPr>
          <p:spPr bwMode="auto">
            <a:xfrm flipH="1">
              <a:off x="4156075" y="1400175"/>
              <a:ext cx="6350" cy="1022350"/>
            </a:xfrm>
            <a:prstGeom prst="straightConnector1">
              <a:avLst/>
            </a:prstGeom>
            <a:noFill/>
            <a:ln w="38100">
              <a:solidFill>
                <a:srgbClr val="6699FF"/>
              </a:solidFill>
              <a:round/>
              <a:headEnd/>
              <a:tailEnd type="triangle" w="med" len="med"/>
            </a:ln>
          </p:spPr>
        </p:cxnSp>
        <p:sp>
          <p:nvSpPr>
            <p:cNvPr id="32791" name="Oval 22"/>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32792" name="AutoShape 23"/>
            <p:cNvCxnSpPr>
              <a:cxnSpLocks noChangeShapeType="1"/>
              <a:stCxn id="32783" idx="6"/>
              <a:endCxn id="32791" idx="2"/>
            </p:cNvCxnSpPr>
            <p:nvPr/>
          </p:nvCxnSpPr>
          <p:spPr bwMode="auto">
            <a:xfrm>
              <a:off x="1581150" y="3400425"/>
              <a:ext cx="6472238" cy="0"/>
            </a:xfrm>
            <a:prstGeom prst="straightConnector1">
              <a:avLst/>
            </a:prstGeom>
            <a:noFill/>
            <a:ln w="38100">
              <a:pattFill prst="smCheck">
                <a:fgClr>
                  <a:srgbClr val="E47200"/>
                </a:fgClr>
                <a:bgClr>
                  <a:srgbClr val="FFFFFF"/>
                </a:bgClr>
              </a:pattFill>
              <a:round/>
              <a:headEnd/>
              <a:tailEnd type="triangle" w="med" len="med"/>
            </a:ln>
          </p:spPr>
        </p:cxnSp>
        <p:sp>
          <p:nvSpPr>
            <p:cNvPr id="32793" name="Text Box 26"/>
            <p:cNvSpPr txBox="1">
              <a:spLocks noChangeArrowheads="1"/>
            </p:cNvSpPr>
            <p:nvPr/>
          </p:nvSpPr>
          <p:spPr bwMode="auto">
            <a:xfrm>
              <a:off x="3475038" y="455613"/>
              <a:ext cx="14160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 sing)</a:t>
              </a:r>
            </a:p>
          </p:txBody>
        </p:sp>
        <p:sp>
          <p:nvSpPr>
            <p:cNvPr id="32794" name="Text Box 27"/>
            <p:cNvSpPr txBox="1">
              <a:spLocks noChangeArrowheads="1"/>
            </p:cNvSpPr>
            <p:nvPr/>
          </p:nvSpPr>
          <p:spPr bwMode="auto">
            <a:xfrm rot="1918421">
              <a:off x="4724400" y="1768475"/>
              <a:ext cx="1406525" cy="274638"/>
            </a:xfrm>
            <a:prstGeom prst="rect">
              <a:avLst/>
            </a:prstGeom>
            <a:noFill/>
            <a:ln w="38100">
              <a:noFill/>
              <a:miter lim="800000"/>
              <a:headEnd/>
              <a:tailEnd/>
            </a:ln>
          </p:spPr>
          <p:txBody>
            <a:bodyPr wrap="none">
              <a:spAutoFit/>
            </a:bodyPr>
            <a:lstStyle/>
            <a:p>
              <a:pPr>
                <a:buFontTx/>
                <a:buNone/>
              </a:pPr>
              <a:r>
                <a:rPr lang="en-US" sz="1200" b="1">
                  <a:solidFill>
                    <a:srgbClr val="FF3300"/>
                  </a:solidFill>
                  <a:latin typeface="Arial" charset="0"/>
                </a:rPr>
                <a:t>P(&lt;/s&gt;|sing sing)</a:t>
              </a:r>
            </a:p>
          </p:txBody>
        </p:sp>
        <p:sp>
          <p:nvSpPr>
            <p:cNvPr id="32795" name="Text Box 28"/>
            <p:cNvSpPr txBox="1">
              <a:spLocks noChangeArrowheads="1"/>
            </p:cNvSpPr>
            <p:nvPr/>
          </p:nvSpPr>
          <p:spPr bwMode="auto">
            <a:xfrm rot="-5400000">
              <a:off x="3314700" y="1741488"/>
              <a:ext cx="124777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P(song|sing sing)</a:t>
              </a:r>
            </a:p>
          </p:txBody>
        </p:sp>
        <p:sp>
          <p:nvSpPr>
            <p:cNvPr id="32796" name="Text Box 29"/>
            <p:cNvSpPr txBox="1">
              <a:spLocks noChangeArrowheads="1"/>
            </p:cNvSpPr>
            <p:nvPr/>
          </p:nvSpPr>
          <p:spPr bwMode="auto">
            <a:xfrm rot="5400000">
              <a:off x="3694113" y="3332163"/>
              <a:ext cx="124777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P(sing|sing song)</a:t>
              </a:r>
            </a:p>
          </p:txBody>
        </p:sp>
        <p:sp>
          <p:nvSpPr>
            <p:cNvPr id="32797" name="Text Box 30"/>
            <p:cNvSpPr txBox="1">
              <a:spLocks noChangeArrowheads="1"/>
            </p:cNvSpPr>
            <p:nvPr/>
          </p:nvSpPr>
          <p:spPr bwMode="auto">
            <a:xfrm rot="-3600538">
              <a:off x="4114800" y="3489325"/>
              <a:ext cx="124777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P(sing|song sing)</a:t>
              </a:r>
            </a:p>
          </p:txBody>
        </p:sp>
        <p:sp>
          <p:nvSpPr>
            <p:cNvPr id="32798" name="Text Box 31"/>
            <p:cNvSpPr txBox="1">
              <a:spLocks noChangeArrowheads="1"/>
            </p:cNvSpPr>
            <p:nvPr/>
          </p:nvSpPr>
          <p:spPr bwMode="auto">
            <a:xfrm rot="-5400000">
              <a:off x="3388519" y="4883944"/>
              <a:ext cx="1290637"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P(sing|song song)</a:t>
              </a:r>
            </a:p>
          </p:txBody>
        </p:sp>
        <p:sp>
          <p:nvSpPr>
            <p:cNvPr id="32799" name="Text Box 32"/>
            <p:cNvSpPr txBox="1">
              <a:spLocks noChangeArrowheads="1"/>
            </p:cNvSpPr>
            <p:nvPr/>
          </p:nvSpPr>
          <p:spPr bwMode="auto">
            <a:xfrm rot="-2562013">
              <a:off x="3949700" y="4932363"/>
              <a:ext cx="1290638"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P(song|sing song)</a:t>
              </a:r>
            </a:p>
          </p:txBody>
        </p:sp>
        <p:sp>
          <p:nvSpPr>
            <p:cNvPr id="32800" name="Text Box 33"/>
            <p:cNvSpPr txBox="1">
              <a:spLocks noChangeArrowheads="1"/>
            </p:cNvSpPr>
            <p:nvPr/>
          </p:nvSpPr>
          <p:spPr bwMode="auto">
            <a:xfrm rot="-5400000">
              <a:off x="3123407" y="3359944"/>
              <a:ext cx="1290637"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P(song|song sing)</a:t>
              </a:r>
            </a:p>
          </p:txBody>
        </p:sp>
        <p:sp>
          <p:nvSpPr>
            <p:cNvPr id="32801" name="Text Box 34"/>
            <p:cNvSpPr txBox="1">
              <a:spLocks noChangeArrowheads="1"/>
            </p:cNvSpPr>
            <p:nvPr/>
          </p:nvSpPr>
          <p:spPr bwMode="auto">
            <a:xfrm>
              <a:off x="3373438" y="6307138"/>
              <a:ext cx="15684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 song)</a:t>
              </a:r>
            </a:p>
          </p:txBody>
        </p:sp>
        <p:cxnSp>
          <p:nvCxnSpPr>
            <p:cNvPr id="32802" name="AutoShape 39"/>
            <p:cNvCxnSpPr>
              <a:cxnSpLocks noChangeShapeType="1"/>
              <a:stCxn id="32779" idx="6"/>
              <a:endCxn id="32779" idx="2"/>
            </p:cNvCxnSpPr>
            <p:nvPr/>
          </p:nvCxnSpPr>
          <p:spPr bwMode="auto">
            <a:xfrm flipH="1">
              <a:off x="3781425" y="1228725"/>
              <a:ext cx="747713" cy="1588"/>
            </a:xfrm>
            <a:prstGeom prst="curvedConnector5">
              <a:avLst>
                <a:gd name="adj1" fmla="val -30574"/>
                <a:gd name="adj2" fmla="val -32000009"/>
                <a:gd name="adj3" fmla="val 130574"/>
              </a:avLst>
            </a:prstGeom>
            <a:noFill/>
            <a:ln w="38100">
              <a:solidFill>
                <a:srgbClr val="00B686"/>
              </a:solidFill>
              <a:round/>
              <a:headEnd/>
              <a:tailEnd type="triangle" w="med" len="med"/>
            </a:ln>
          </p:spPr>
        </p:cxnSp>
        <p:sp>
          <p:nvSpPr>
            <p:cNvPr id="32803" name="Freeform 40"/>
            <p:cNvSpPr>
              <a:spLocks/>
            </p:cNvSpPr>
            <p:nvPr/>
          </p:nvSpPr>
          <p:spPr bwMode="auto">
            <a:xfrm>
              <a:off x="4162425" y="1419225"/>
              <a:ext cx="1100138" cy="2819400"/>
            </a:xfrm>
            <a:custGeom>
              <a:avLst/>
              <a:gdLst>
                <a:gd name="T0" fmla="*/ 371475 w 693"/>
                <a:gd name="T1" fmla="*/ 2819400 h 1776"/>
                <a:gd name="T2" fmla="*/ 1038225 w 693"/>
                <a:gd name="T3" fmla="*/ 1162050 h 1776"/>
                <a:gd name="T4" fmla="*/ 0 w 693"/>
                <a:gd name="T5" fmla="*/ 0 h 1776"/>
                <a:gd name="T6" fmla="*/ 0 60000 65536"/>
                <a:gd name="T7" fmla="*/ 0 60000 65536"/>
                <a:gd name="T8" fmla="*/ 0 60000 65536"/>
                <a:gd name="T9" fmla="*/ 0 w 693"/>
                <a:gd name="T10" fmla="*/ 0 h 1776"/>
                <a:gd name="T11" fmla="*/ 693 w 693"/>
                <a:gd name="T12" fmla="*/ 1776 h 1776"/>
              </a:gdLst>
              <a:ahLst/>
              <a:cxnLst>
                <a:cxn ang="T6">
                  <a:pos x="T0" y="T1"/>
                </a:cxn>
                <a:cxn ang="T7">
                  <a:pos x="T2" y="T3"/>
                </a:cxn>
                <a:cxn ang="T8">
                  <a:pos x="T4" y="T5"/>
                </a:cxn>
              </a:cxnLst>
              <a:rect l="T9" t="T10" r="T11" b="T12"/>
              <a:pathLst>
                <a:path w="693" h="1776">
                  <a:moveTo>
                    <a:pt x="234" y="1776"/>
                  </a:moveTo>
                  <a:cubicBezTo>
                    <a:pt x="463" y="1402"/>
                    <a:pt x="693" y="1028"/>
                    <a:pt x="654" y="732"/>
                  </a:cubicBezTo>
                  <a:cubicBezTo>
                    <a:pt x="615" y="436"/>
                    <a:pt x="307" y="218"/>
                    <a:pt x="0" y="0"/>
                  </a:cubicBezTo>
                </a:path>
              </a:pathLst>
            </a:custGeom>
            <a:noFill/>
            <a:ln w="38100">
              <a:solidFill>
                <a:srgbClr val="00B686"/>
              </a:solidFill>
              <a:round/>
              <a:headEnd/>
              <a:tailEnd type="triangle" w="med" len="med"/>
            </a:ln>
          </p:spPr>
          <p:txBody>
            <a:bodyPr/>
            <a:lstStyle/>
            <a:p>
              <a:endParaRPr lang="en-US"/>
            </a:p>
          </p:txBody>
        </p:sp>
        <p:cxnSp>
          <p:nvCxnSpPr>
            <p:cNvPr id="32804" name="AutoShape 41"/>
            <p:cNvCxnSpPr>
              <a:cxnSpLocks noChangeShapeType="1"/>
              <a:stCxn id="32780" idx="4"/>
              <a:endCxn id="32781" idx="0"/>
            </p:cNvCxnSpPr>
            <p:nvPr/>
          </p:nvCxnSpPr>
          <p:spPr bwMode="auto">
            <a:xfrm>
              <a:off x="4156075" y="2833688"/>
              <a:ext cx="0" cy="1217612"/>
            </a:xfrm>
            <a:prstGeom prst="straightConnector1">
              <a:avLst/>
            </a:prstGeom>
            <a:noFill/>
            <a:ln w="38100">
              <a:solidFill>
                <a:srgbClr val="CC3300"/>
              </a:solidFill>
              <a:round/>
              <a:headEnd/>
              <a:tailEnd type="triangle" w="med" len="med"/>
            </a:ln>
          </p:spPr>
        </p:cxnSp>
        <p:cxnSp>
          <p:nvCxnSpPr>
            <p:cNvPr id="32805" name="AutoShape 42"/>
            <p:cNvCxnSpPr>
              <a:cxnSpLocks noChangeShapeType="1"/>
              <a:stCxn id="32782" idx="0"/>
              <a:endCxn id="32781" idx="4"/>
            </p:cNvCxnSpPr>
            <p:nvPr/>
          </p:nvCxnSpPr>
          <p:spPr bwMode="auto">
            <a:xfrm flipV="1">
              <a:off x="4156075" y="4462463"/>
              <a:ext cx="0" cy="1093787"/>
            </a:xfrm>
            <a:prstGeom prst="straightConnector1">
              <a:avLst/>
            </a:prstGeom>
            <a:noFill/>
            <a:ln w="38100">
              <a:solidFill>
                <a:srgbClr val="CC3300"/>
              </a:solidFill>
              <a:round/>
              <a:headEnd/>
              <a:tailEnd type="triangle" w="med" len="med"/>
            </a:ln>
          </p:spPr>
        </p:cxnSp>
        <p:cxnSp>
          <p:nvCxnSpPr>
            <p:cNvPr id="32806" name="AutoShape 43"/>
            <p:cNvCxnSpPr>
              <a:cxnSpLocks noChangeShapeType="1"/>
              <a:stCxn id="32781" idx="1"/>
              <a:endCxn id="32780" idx="3"/>
            </p:cNvCxnSpPr>
            <p:nvPr/>
          </p:nvCxnSpPr>
          <p:spPr bwMode="auto">
            <a:xfrm flipV="1">
              <a:off x="3890963" y="2773363"/>
              <a:ext cx="0" cy="1338262"/>
            </a:xfrm>
            <a:prstGeom prst="straightConnector1">
              <a:avLst/>
            </a:prstGeom>
            <a:noFill/>
            <a:ln w="38100">
              <a:solidFill>
                <a:srgbClr val="6699FF"/>
              </a:solidFill>
              <a:round/>
              <a:headEnd/>
              <a:tailEnd type="triangle" w="med" len="med"/>
            </a:ln>
          </p:spPr>
        </p:cxnSp>
        <p:sp>
          <p:nvSpPr>
            <p:cNvPr id="32807" name="Freeform 44"/>
            <p:cNvSpPr>
              <a:spLocks/>
            </p:cNvSpPr>
            <p:nvPr/>
          </p:nvSpPr>
          <p:spPr bwMode="auto">
            <a:xfrm flipV="1">
              <a:off x="4124325" y="2724150"/>
              <a:ext cx="1100138" cy="2867025"/>
            </a:xfrm>
            <a:custGeom>
              <a:avLst/>
              <a:gdLst>
                <a:gd name="T0" fmla="*/ 371475 w 693"/>
                <a:gd name="T1" fmla="*/ 2867025 h 1776"/>
                <a:gd name="T2" fmla="*/ 1038225 w 693"/>
                <a:gd name="T3" fmla="*/ 1181679 h 1776"/>
                <a:gd name="T4" fmla="*/ 0 w 693"/>
                <a:gd name="T5" fmla="*/ 0 h 1776"/>
                <a:gd name="T6" fmla="*/ 0 60000 65536"/>
                <a:gd name="T7" fmla="*/ 0 60000 65536"/>
                <a:gd name="T8" fmla="*/ 0 60000 65536"/>
                <a:gd name="T9" fmla="*/ 0 w 693"/>
                <a:gd name="T10" fmla="*/ 0 h 1776"/>
                <a:gd name="T11" fmla="*/ 693 w 693"/>
                <a:gd name="T12" fmla="*/ 1776 h 1776"/>
              </a:gdLst>
              <a:ahLst/>
              <a:cxnLst>
                <a:cxn ang="T6">
                  <a:pos x="T0" y="T1"/>
                </a:cxn>
                <a:cxn ang="T7">
                  <a:pos x="T2" y="T3"/>
                </a:cxn>
                <a:cxn ang="T8">
                  <a:pos x="T4" y="T5"/>
                </a:cxn>
              </a:cxnLst>
              <a:rect l="T9" t="T10" r="T11" b="T12"/>
              <a:pathLst>
                <a:path w="693" h="1776">
                  <a:moveTo>
                    <a:pt x="234" y="1776"/>
                  </a:moveTo>
                  <a:cubicBezTo>
                    <a:pt x="463" y="1402"/>
                    <a:pt x="693" y="1028"/>
                    <a:pt x="654" y="732"/>
                  </a:cubicBezTo>
                  <a:cubicBezTo>
                    <a:pt x="615" y="436"/>
                    <a:pt x="307" y="218"/>
                    <a:pt x="0" y="0"/>
                  </a:cubicBezTo>
                </a:path>
              </a:pathLst>
            </a:custGeom>
            <a:noFill/>
            <a:ln w="38100">
              <a:solidFill>
                <a:srgbClr val="E8C202"/>
              </a:solidFill>
              <a:round/>
              <a:headEnd/>
              <a:tailEnd type="triangle" w="med" len="med"/>
            </a:ln>
          </p:spPr>
          <p:txBody>
            <a:bodyPr/>
            <a:lstStyle/>
            <a:p>
              <a:endParaRPr lang="en-US"/>
            </a:p>
          </p:txBody>
        </p:sp>
        <p:cxnSp>
          <p:nvCxnSpPr>
            <p:cNvPr id="32808" name="AutoShape 45"/>
            <p:cNvCxnSpPr>
              <a:cxnSpLocks noChangeShapeType="1"/>
              <a:stCxn id="32782" idx="6"/>
              <a:endCxn id="32782" idx="2"/>
            </p:cNvCxnSpPr>
            <p:nvPr/>
          </p:nvCxnSpPr>
          <p:spPr bwMode="auto">
            <a:xfrm flipH="1">
              <a:off x="3781425" y="5762625"/>
              <a:ext cx="747713" cy="1588"/>
            </a:xfrm>
            <a:prstGeom prst="curvedConnector5">
              <a:avLst>
                <a:gd name="adj1" fmla="val -30574"/>
                <a:gd name="adj2" fmla="val 36200014"/>
                <a:gd name="adj3" fmla="val 130574"/>
              </a:avLst>
            </a:prstGeom>
            <a:noFill/>
            <a:ln w="38100">
              <a:solidFill>
                <a:srgbClr val="E8C202"/>
              </a:solidFill>
              <a:round/>
              <a:headEnd/>
              <a:tailEnd type="triangle" w="med" len="med"/>
            </a:ln>
          </p:spPr>
        </p:cxnSp>
        <p:sp>
          <p:nvSpPr>
            <p:cNvPr id="32809" name="Text Box 46"/>
            <p:cNvSpPr txBox="1">
              <a:spLocks noChangeArrowheads="1"/>
            </p:cNvSpPr>
            <p:nvPr/>
          </p:nvSpPr>
          <p:spPr bwMode="auto">
            <a:xfrm rot="-3448177">
              <a:off x="1177132" y="2429669"/>
              <a:ext cx="109220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&lt;s&gt;)</a:t>
              </a:r>
            </a:p>
          </p:txBody>
        </p:sp>
        <p:sp>
          <p:nvSpPr>
            <p:cNvPr id="32810" name="Text Box 47"/>
            <p:cNvSpPr txBox="1">
              <a:spLocks noChangeArrowheads="1"/>
            </p:cNvSpPr>
            <p:nvPr/>
          </p:nvSpPr>
          <p:spPr bwMode="auto">
            <a:xfrm rot="-1640041">
              <a:off x="2493963" y="1230313"/>
              <a:ext cx="1363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 sing)</a:t>
              </a:r>
            </a:p>
          </p:txBody>
        </p:sp>
        <p:sp>
          <p:nvSpPr>
            <p:cNvPr id="32811" name="Text Box 48"/>
            <p:cNvSpPr txBox="1">
              <a:spLocks noChangeArrowheads="1"/>
            </p:cNvSpPr>
            <p:nvPr/>
          </p:nvSpPr>
          <p:spPr bwMode="auto">
            <a:xfrm rot="-1482033">
              <a:off x="2382838" y="4297363"/>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 song)</a:t>
              </a:r>
            </a:p>
          </p:txBody>
        </p:sp>
        <p:sp>
          <p:nvSpPr>
            <p:cNvPr id="32812" name="Text Box 49"/>
            <p:cNvSpPr txBox="1">
              <a:spLocks noChangeArrowheads="1"/>
            </p:cNvSpPr>
            <p:nvPr/>
          </p:nvSpPr>
          <p:spPr bwMode="auto">
            <a:xfrm rot="1650257">
              <a:off x="2500313" y="2319338"/>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 sing)</a:t>
              </a:r>
            </a:p>
          </p:txBody>
        </p:sp>
        <p:sp>
          <p:nvSpPr>
            <p:cNvPr id="32813" name="Text Box 50"/>
            <p:cNvSpPr txBox="1">
              <a:spLocks noChangeArrowheads="1"/>
            </p:cNvSpPr>
            <p:nvPr/>
          </p:nvSpPr>
          <p:spPr bwMode="auto">
            <a:xfrm rot="2005091">
              <a:off x="2459038" y="5345113"/>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 sing)</a:t>
              </a:r>
            </a:p>
          </p:txBody>
        </p:sp>
        <p:sp>
          <p:nvSpPr>
            <p:cNvPr id="32814" name="Text Box 51"/>
            <p:cNvSpPr txBox="1">
              <a:spLocks noChangeArrowheads="1"/>
            </p:cNvSpPr>
            <p:nvPr/>
          </p:nvSpPr>
          <p:spPr bwMode="auto">
            <a:xfrm rot="3369586">
              <a:off x="1118394" y="4007644"/>
              <a:ext cx="1143000"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&lt;s&gt;)</a:t>
              </a:r>
            </a:p>
          </p:txBody>
        </p:sp>
        <p:sp>
          <p:nvSpPr>
            <p:cNvPr id="32815" name="Text Box 52"/>
            <p:cNvSpPr txBox="1">
              <a:spLocks noChangeArrowheads="1"/>
            </p:cNvSpPr>
            <p:nvPr/>
          </p:nvSpPr>
          <p:spPr bwMode="auto">
            <a:xfrm rot="-1975804">
              <a:off x="5092700" y="4930775"/>
              <a:ext cx="1457325" cy="274638"/>
            </a:xfrm>
            <a:prstGeom prst="rect">
              <a:avLst/>
            </a:prstGeom>
            <a:noFill/>
            <a:ln w="38100">
              <a:noFill/>
              <a:miter lim="800000"/>
              <a:headEnd/>
              <a:tailEnd/>
            </a:ln>
          </p:spPr>
          <p:txBody>
            <a:bodyPr wrap="none">
              <a:spAutoFit/>
            </a:bodyPr>
            <a:lstStyle/>
            <a:p>
              <a:pPr>
                <a:buFontTx/>
                <a:buNone/>
              </a:pPr>
              <a:r>
                <a:rPr lang="en-US" sz="1200" b="1">
                  <a:solidFill>
                    <a:srgbClr val="FF3300"/>
                  </a:solidFill>
                  <a:latin typeface="Arial" charset="0"/>
                </a:rPr>
                <a:t>P(&lt;/s&gt;|sing song)</a:t>
              </a:r>
            </a:p>
          </p:txBody>
        </p:sp>
      </p:grpSp>
    </p:spTree>
    <p:extLst>
      <p:ext uri="{BB962C8B-B14F-4D97-AF65-F5344CB8AC3E}">
        <p14:creationId xmlns:p14="http://schemas.microsoft.com/office/powerpoint/2010/main" val="94316797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46"/>
          <p:cNvGrpSpPr>
            <a:grpSpLocks/>
          </p:cNvGrpSpPr>
          <p:nvPr/>
        </p:nvGrpSpPr>
        <p:grpSpPr bwMode="auto">
          <a:xfrm>
            <a:off x="819150" y="455613"/>
            <a:ext cx="7996238" cy="6126162"/>
            <a:chOff x="819150" y="455613"/>
            <a:chExt cx="7996238" cy="6126162"/>
          </a:xfrm>
        </p:grpSpPr>
        <p:cxnSp>
          <p:nvCxnSpPr>
            <p:cNvPr id="32771" name="AutoShape 2"/>
            <p:cNvCxnSpPr>
              <a:cxnSpLocks noChangeShapeType="1"/>
              <a:stCxn id="32781" idx="6"/>
              <a:endCxn id="32791" idx="2"/>
            </p:cNvCxnSpPr>
            <p:nvPr/>
          </p:nvCxnSpPr>
          <p:spPr bwMode="auto">
            <a:xfrm flipV="1">
              <a:off x="4529138" y="3400425"/>
              <a:ext cx="3524250" cy="857250"/>
            </a:xfrm>
            <a:prstGeom prst="straightConnector1">
              <a:avLst/>
            </a:prstGeom>
            <a:noFill/>
            <a:ln w="38100">
              <a:pattFill prst="smCheck">
                <a:fgClr>
                  <a:srgbClr val="E47200"/>
                </a:fgClr>
                <a:bgClr>
                  <a:srgbClr val="FFFFFF"/>
                </a:bgClr>
              </a:pattFill>
              <a:round/>
              <a:headEnd/>
              <a:tailEnd type="triangle" w="med" len="med"/>
            </a:ln>
          </p:spPr>
        </p:cxnSp>
        <p:cxnSp>
          <p:nvCxnSpPr>
            <p:cNvPr id="32772" name="AutoShape 3"/>
            <p:cNvCxnSpPr>
              <a:cxnSpLocks noChangeShapeType="1"/>
              <a:stCxn id="32780" idx="6"/>
              <a:endCxn id="32791" idx="2"/>
            </p:cNvCxnSpPr>
            <p:nvPr/>
          </p:nvCxnSpPr>
          <p:spPr bwMode="auto">
            <a:xfrm>
              <a:off x="4529138" y="2628900"/>
              <a:ext cx="3524250" cy="771525"/>
            </a:xfrm>
            <a:prstGeom prst="straightConnector1">
              <a:avLst/>
            </a:prstGeom>
            <a:noFill/>
            <a:ln w="38100">
              <a:pattFill prst="smCheck">
                <a:fgClr>
                  <a:srgbClr val="E47200"/>
                </a:fgClr>
                <a:bgClr>
                  <a:srgbClr val="FFFFFF"/>
                </a:bgClr>
              </a:pattFill>
              <a:round/>
              <a:headEnd/>
              <a:tailEnd type="triangle" w="med" len="med"/>
            </a:ln>
          </p:spPr>
        </p:cxnSp>
        <p:cxnSp>
          <p:nvCxnSpPr>
            <p:cNvPr id="32773" name="AutoShape 4"/>
            <p:cNvCxnSpPr>
              <a:cxnSpLocks noChangeShapeType="1"/>
              <a:stCxn id="32782" idx="6"/>
              <a:endCxn id="32791" idx="2"/>
            </p:cNvCxnSpPr>
            <p:nvPr/>
          </p:nvCxnSpPr>
          <p:spPr bwMode="auto">
            <a:xfrm flipV="1">
              <a:off x="4529138" y="3400425"/>
              <a:ext cx="3524250" cy="2362200"/>
            </a:xfrm>
            <a:prstGeom prst="straightConnector1">
              <a:avLst/>
            </a:prstGeom>
            <a:noFill/>
            <a:ln w="38100">
              <a:pattFill prst="smCheck">
                <a:fgClr>
                  <a:srgbClr val="E47200"/>
                </a:fgClr>
                <a:bgClr>
                  <a:srgbClr val="FFFFFF"/>
                </a:bgClr>
              </a:pattFill>
              <a:round/>
              <a:headEnd/>
              <a:tailEnd type="triangle" w="med" len="med"/>
            </a:ln>
          </p:spPr>
        </p:cxnSp>
        <p:cxnSp>
          <p:nvCxnSpPr>
            <p:cNvPr id="32774" name="AutoShape 5"/>
            <p:cNvCxnSpPr>
              <a:cxnSpLocks noChangeShapeType="1"/>
              <a:stCxn id="32778" idx="6"/>
              <a:endCxn id="32791" idx="2"/>
            </p:cNvCxnSpPr>
            <p:nvPr/>
          </p:nvCxnSpPr>
          <p:spPr bwMode="auto">
            <a:xfrm flipV="1">
              <a:off x="2847975" y="3400425"/>
              <a:ext cx="5205413" cy="1514475"/>
            </a:xfrm>
            <a:prstGeom prst="straightConnector1">
              <a:avLst/>
            </a:prstGeom>
            <a:noFill/>
            <a:ln w="38100">
              <a:pattFill prst="smCheck">
                <a:fgClr>
                  <a:srgbClr val="E47200"/>
                </a:fgClr>
                <a:bgClr>
                  <a:srgbClr val="FFFFFF"/>
                </a:bgClr>
              </a:pattFill>
              <a:round/>
              <a:headEnd/>
              <a:tailEnd type="triangle" w="med" len="med"/>
            </a:ln>
          </p:spPr>
        </p:cxnSp>
        <p:cxnSp>
          <p:nvCxnSpPr>
            <p:cNvPr id="32775" name="AutoShape 6"/>
            <p:cNvCxnSpPr>
              <a:cxnSpLocks noChangeShapeType="1"/>
              <a:stCxn id="32777" idx="6"/>
              <a:endCxn id="32791" idx="2"/>
            </p:cNvCxnSpPr>
            <p:nvPr/>
          </p:nvCxnSpPr>
          <p:spPr bwMode="auto">
            <a:xfrm>
              <a:off x="2847975" y="1924050"/>
              <a:ext cx="5205413" cy="1476375"/>
            </a:xfrm>
            <a:prstGeom prst="straightConnector1">
              <a:avLst/>
            </a:prstGeom>
            <a:noFill/>
            <a:ln w="38100">
              <a:pattFill prst="smCheck">
                <a:fgClr>
                  <a:srgbClr val="E47200"/>
                </a:fgClr>
                <a:bgClr>
                  <a:srgbClr val="FFFFFF"/>
                </a:bgClr>
              </a:pattFill>
              <a:round/>
              <a:headEnd/>
              <a:tailEnd type="triangle" w="med" len="med"/>
            </a:ln>
          </p:spPr>
        </p:cxnSp>
        <p:cxnSp>
          <p:nvCxnSpPr>
            <p:cNvPr id="32776" name="AutoShape 7"/>
            <p:cNvCxnSpPr>
              <a:cxnSpLocks noChangeShapeType="1"/>
              <a:stCxn id="32779" idx="6"/>
              <a:endCxn id="32791" idx="2"/>
            </p:cNvCxnSpPr>
            <p:nvPr/>
          </p:nvCxnSpPr>
          <p:spPr bwMode="auto">
            <a:xfrm>
              <a:off x="4529138" y="1228725"/>
              <a:ext cx="3524250" cy="2171700"/>
            </a:xfrm>
            <a:prstGeom prst="straightConnector1">
              <a:avLst/>
            </a:prstGeom>
            <a:noFill/>
            <a:ln w="38100">
              <a:pattFill prst="smCheck">
                <a:fgClr>
                  <a:srgbClr val="E47200"/>
                </a:fgClr>
                <a:bgClr>
                  <a:srgbClr val="FFFFFF"/>
                </a:bgClr>
              </a:pattFill>
              <a:round/>
              <a:headEnd/>
              <a:tailEnd type="triangle" w="med" len="med"/>
            </a:ln>
          </p:spPr>
        </p:cxnSp>
        <p:sp>
          <p:nvSpPr>
            <p:cNvPr id="32777" name="Oval 8"/>
            <p:cNvSpPr>
              <a:spLocks noChangeArrowheads="1"/>
            </p:cNvSpPr>
            <p:nvPr/>
          </p:nvSpPr>
          <p:spPr bwMode="auto">
            <a:xfrm>
              <a:off x="2085975" y="171767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dirty="0">
                  <a:latin typeface="Arial" charset="0"/>
                </a:rPr>
                <a:t>sing</a:t>
              </a:r>
            </a:p>
          </p:txBody>
        </p:sp>
        <p:sp>
          <p:nvSpPr>
            <p:cNvPr id="32778" name="Oval 9"/>
            <p:cNvSpPr>
              <a:spLocks noChangeArrowheads="1"/>
            </p:cNvSpPr>
            <p:nvPr/>
          </p:nvSpPr>
          <p:spPr bwMode="auto">
            <a:xfrm>
              <a:off x="2085975" y="4708525"/>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song</a:t>
              </a:r>
            </a:p>
          </p:txBody>
        </p:sp>
        <p:sp>
          <p:nvSpPr>
            <p:cNvPr id="32779" name="Oval 10"/>
            <p:cNvSpPr>
              <a:spLocks noChangeArrowheads="1"/>
            </p:cNvSpPr>
            <p:nvPr/>
          </p:nvSpPr>
          <p:spPr bwMode="auto">
            <a:xfrm>
              <a:off x="3781425" y="1022350"/>
              <a:ext cx="747713" cy="411163"/>
            </a:xfrm>
            <a:prstGeom prst="ellipse">
              <a:avLst/>
            </a:prstGeom>
            <a:gradFill rotWithShape="1">
              <a:gsLst>
                <a:gs pos="0">
                  <a:srgbClr val="FFFFFF"/>
                </a:gs>
                <a:gs pos="100000">
                  <a:schemeClr val="accent1"/>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2780" name="Oval 11"/>
            <p:cNvSpPr>
              <a:spLocks noChangeArrowheads="1"/>
            </p:cNvSpPr>
            <p:nvPr/>
          </p:nvSpPr>
          <p:spPr bwMode="auto">
            <a:xfrm>
              <a:off x="3781425" y="2422525"/>
              <a:ext cx="747713" cy="411163"/>
            </a:xfrm>
            <a:prstGeom prst="ellipse">
              <a:avLst/>
            </a:prstGeom>
            <a:gradFill rotWithShape="1">
              <a:gsLst>
                <a:gs pos="0">
                  <a:srgbClr val="FFFFFF"/>
                </a:gs>
                <a:gs pos="100000">
                  <a:srgbClr val="6699FF"/>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2781" name="Oval 12"/>
            <p:cNvSpPr>
              <a:spLocks noChangeArrowheads="1"/>
            </p:cNvSpPr>
            <p:nvPr/>
          </p:nvSpPr>
          <p:spPr bwMode="auto">
            <a:xfrm>
              <a:off x="3781425" y="4051300"/>
              <a:ext cx="747713" cy="411163"/>
            </a:xfrm>
            <a:prstGeom prst="ellipse">
              <a:avLst/>
            </a:prstGeom>
            <a:gradFill rotWithShape="1">
              <a:gsLst>
                <a:gs pos="0">
                  <a:srgbClr val="FFFFFF"/>
                </a:gs>
                <a:gs pos="100000">
                  <a:srgbClr val="FF4207"/>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sing</a:t>
              </a:r>
            </a:p>
          </p:txBody>
        </p:sp>
        <p:sp>
          <p:nvSpPr>
            <p:cNvPr id="32782" name="Oval 13"/>
            <p:cNvSpPr>
              <a:spLocks noChangeArrowheads="1"/>
            </p:cNvSpPr>
            <p:nvPr/>
          </p:nvSpPr>
          <p:spPr bwMode="auto">
            <a:xfrm>
              <a:off x="3781425" y="5556250"/>
              <a:ext cx="747713" cy="411163"/>
            </a:xfrm>
            <a:prstGeom prst="ellipse">
              <a:avLst/>
            </a:prstGeom>
            <a:gradFill rotWithShape="1">
              <a:gsLst>
                <a:gs pos="0">
                  <a:srgbClr val="FFFFFF"/>
                </a:gs>
                <a:gs pos="100000">
                  <a:srgbClr val="E9E400"/>
                </a:gs>
              </a:gsLst>
              <a:path path="shape">
                <a:fillToRect l="50000" t="50000" r="50000" b="50000"/>
              </a:path>
            </a:gradFill>
            <a:ln w="28575">
              <a:noFill/>
              <a:round/>
              <a:headEnd/>
              <a:tailEnd/>
            </a:ln>
          </p:spPr>
          <p:txBody>
            <a:bodyPr wrap="none" anchor="ctr"/>
            <a:lstStyle/>
            <a:p>
              <a:pPr eaLnBrk="1" hangingPunct="1">
                <a:spcBef>
                  <a:spcPct val="0"/>
                </a:spcBef>
                <a:buFontTx/>
                <a:buNone/>
              </a:pPr>
              <a:r>
                <a:rPr lang="en-US">
                  <a:latin typeface="Arial" charset="0"/>
                </a:rPr>
                <a:t>song</a:t>
              </a:r>
            </a:p>
          </p:txBody>
        </p:sp>
        <p:sp>
          <p:nvSpPr>
            <p:cNvPr id="32783" name="Oval 14"/>
            <p:cNvSpPr>
              <a:spLocks noChangeArrowheads="1"/>
            </p:cNvSpPr>
            <p:nvPr/>
          </p:nvSpPr>
          <p:spPr bwMode="auto">
            <a:xfrm>
              <a:off x="819150"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32784" name="AutoShape 15"/>
            <p:cNvCxnSpPr>
              <a:cxnSpLocks noChangeShapeType="1"/>
              <a:stCxn id="32783" idx="7"/>
              <a:endCxn id="32777" idx="3"/>
            </p:cNvCxnSpPr>
            <p:nvPr/>
          </p:nvCxnSpPr>
          <p:spPr bwMode="auto">
            <a:xfrm flipV="1">
              <a:off x="1457325" y="2082800"/>
              <a:ext cx="738188" cy="1157288"/>
            </a:xfrm>
            <a:prstGeom prst="straightConnector1">
              <a:avLst/>
            </a:prstGeom>
            <a:noFill/>
            <a:ln w="19050">
              <a:solidFill>
                <a:schemeClr val="tx1"/>
              </a:solidFill>
              <a:round/>
              <a:headEnd/>
              <a:tailEnd type="triangle" w="med" len="med"/>
            </a:ln>
          </p:spPr>
        </p:cxnSp>
        <p:cxnSp>
          <p:nvCxnSpPr>
            <p:cNvPr id="32785" name="AutoShape 16"/>
            <p:cNvCxnSpPr>
              <a:cxnSpLocks noChangeShapeType="1"/>
              <a:stCxn id="32783" idx="5"/>
              <a:endCxn id="32778" idx="1"/>
            </p:cNvCxnSpPr>
            <p:nvPr/>
          </p:nvCxnSpPr>
          <p:spPr bwMode="auto">
            <a:xfrm>
              <a:off x="1457325" y="3559175"/>
              <a:ext cx="738188" cy="1195388"/>
            </a:xfrm>
            <a:prstGeom prst="straightConnector1">
              <a:avLst/>
            </a:prstGeom>
            <a:noFill/>
            <a:ln w="19050">
              <a:solidFill>
                <a:schemeClr val="tx1"/>
              </a:solidFill>
              <a:round/>
              <a:headEnd/>
              <a:tailEnd type="triangle" w="med" len="med"/>
            </a:ln>
          </p:spPr>
        </p:cxnSp>
        <p:cxnSp>
          <p:nvCxnSpPr>
            <p:cNvPr id="32786" name="AutoShape 17"/>
            <p:cNvCxnSpPr>
              <a:cxnSpLocks noChangeShapeType="1"/>
              <a:stCxn id="32777" idx="7"/>
              <a:endCxn id="32779" idx="2"/>
            </p:cNvCxnSpPr>
            <p:nvPr/>
          </p:nvCxnSpPr>
          <p:spPr bwMode="auto">
            <a:xfrm flipV="1">
              <a:off x="2724150" y="1228725"/>
              <a:ext cx="1057275" cy="534988"/>
            </a:xfrm>
            <a:prstGeom prst="straightConnector1">
              <a:avLst/>
            </a:prstGeom>
            <a:noFill/>
            <a:ln w="19050">
              <a:solidFill>
                <a:schemeClr val="tx1"/>
              </a:solidFill>
              <a:round/>
              <a:headEnd/>
              <a:tailEnd type="triangle" w="med" len="med"/>
            </a:ln>
          </p:spPr>
        </p:cxnSp>
        <p:cxnSp>
          <p:nvCxnSpPr>
            <p:cNvPr id="32787" name="AutoShape 18"/>
            <p:cNvCxnSpPr>
              <a:cxnSpLocks noChangeShapeType="1"/>
              <a:stCxn id="32777" idx="5"/>
              <a:endCxn id="32780" idx="2"/>
            </p:cNvCxnSpPr>
            <p:nvPr/>
          </p:nvCxnSpPr>
          <p:spPr bwMode="auto">
            <a:xfrm>
              <a:off x="2724150" y="2082800"/>
              <a:ext cx="1057275" cy="546100"/>
            </a:xfrm>
            <a:prstGeom prst="straightConnector1">
              <a:avLst/>
            </a:prstGeom>
            <a:noFill/>
            <a:ln w="19050">
              <a:solidFill>
                <a:schemeClr val="tx1"/>
              </a:solidFill>
              <a:round/>
              <a:headEnd/>
              <a:tailEnd type="triangle" w="med" len="med"/>
            </a:ln>
          </p:spPr>
        </p:cxnSp>
        <p:cxnSp>
          <p:nvCxnSpPr>
            <p:cNvPr id="32788" name="AutoShape 19"/>
            <p:cNvCxnSpPr>
              <a:cxnSpLocks noChangeShapeType="1"/>
              <a:stCxn id="32778" idx="7"/>
              <a:endCxn id="32781" idx="2"/>
            </p:cNvCxnSpPr>
            <p:nvPr/>
          </p:nvCxnSpPr>
          <p:spPr bwMode="auto">
            <a:xfrm flipV="1">
              <a:off x="2724150" y="4257675"/>
              <a:ext cx="1057275" cy="496888"/>
            </a:xfrm>
            <a:prstGeom prst="straightConnector1">
              <a:avLst/>
            </a:prstGeom>
            <a:noFill/>
            <a:ln w="19050">
              <a:solidFill>
                <a:schemeClr val="tx1"/>
              </a:solidFill>
              <a:round/>
              <a:headEnd/>
              <a:tailEnd type="triangle" w="med" len="med"/>
            </a:ln>
          </p:spPr>
        </p:cxnSp>
        <p:cxnSp>
          <p:nvCxnSpPr>
            <p:cNvPr id="32789" name="AutoShape 20"/>
            <p:cNvCxnSpPr>
              <a:cxnSpLocks noChangeShapeType="1"/>
              <a:stCxn id="32778" idx="5"/>
              <a:endCxn id="32782" idx="2"/>
            </p:cNvCxnSpPr>
            <p:nvPr/>
          </p:nvCxnSpPr>
          <p:spPr bwMode="auto">
            <a:xfrm>
              <a:off x="2724150" y="5073650"/>
              <a:ext cx="1057275" cy="688975"/>
            </a:xfrm>
            <a:prstGeom prst="straightConnector1">
              <a:avLst/>
            </a:prstGeom>
            <a:noFill/>
            <a:ln w="19050">
              <a:solidFill>
                <a:schemeClr val="tx1"/>
              </a:solidFill>
              <a:round/>
              <a:headEnd/>
              <a:tailEnd type="triangle" w="med" len="med"/>
            </a:ln>
          </p:spPr>
        </p:cxnSp>
        <p:cxnSp>
          <p:nvCxnSpPr>
            <p:cNvPr id="32790" name="AutoShape 21"/>
            <p:cNvCxnSpPr>
              <a:cxnSpLocks noChangeShapeType="1"/>
              <a:stCxn id="32803" idx="2"/>
              <a:endCxn id="32780" idx="0"/>
            </p:cNvCxnSpPr>
            <p:nvPr/>
          </p:nvCxnSpPr>
          <p:spPr bwMode="auto">
            <a:xfrm flipH="1">
              <a:off x="4156075" y="1400175"/>
              <a:ext cx="6350" cy="1022350"/>
            </a:xfrm>
            <a:prstGeom prst="straightConnector1">
              <a:avLst/>
            </a:prstGeom>
            <a:noFill/>
            <a:ln w="38100">
              <a:solidFill>
                <a:srgbClr val="6699FF"/>
              </a:solidFill>
              <a:round/>
              <a:headEnd/>
              <a:tailEnd type="triangle" w="med" len="med"/>
            </a:ln>
          </p:spPr>
        </p:cxnSp>
        <p:sp>
          <p:nvSpPr>
            <p:cNvPr id="32791" name="Oval 22"/>
            <p:cNvSpPr>
              <a:spLocks noChangeArrowheads="1"/>
            </p:cNvSpPr>
            <p:nvPr/>
          </p:nvSpPr>
          <p:spPr bwMode="auto">
            <a:xfrm>
              <a:off x="8067675" y="3194050"/>
              <a:ext cx="747713" cy="411163"/>
            </a:xfrm>
            <a:prstGeom prst="ellipse">
              <a:avLst/>
            </a:prstGeom>
            <a:gradFill rotWithShape="1">
              <a:gsLst>
                <a:gs pos="0">
                  <a:srgbClr val="FFFFFF"/>
                </a:gs>
                <a:gs pos="100000">
                  <a:srgbClr val="DDDDDD"/>
                </a:gs>
              </a:gsLst>
              <a:path path="shape">
                <a:fillToRect l="50000" t="50000" r="50000" b="50000"/>
              </a:path>
            </a:gradFill>
            <a:ln w="28575">
              <a:solidFill>
                <a:schemeClr val="tx1"/>
              </a:solidFill>
              <a:round/>
              <a:headEnd/>
              <a:tailEnd/>
            </a:ln>
          </p:spPr>
          <p:txBody>
            <a:bodyPr wrap="none" anchor="ctr"/>
            <a:lstStyle/>
            <a:p>
              <a:pPr eaLnBrk="1" hangingPunct="1">
                <a:spcBef>
                  <a:spcPct val="0"/>
                </a:spcBef>
                <a:buFontTx/>
                <a:buNone/>
              </a:pPr>
              <a:r>
                <a:rPr lang="en-US">
                  <a:latin typeface="Arial" charset="0"/>
                </a:rPr>
                <a:t>&lt;/s&gt;</a:t>
              </a:r>
            </a:p>
          </p:txBody>
        </p:sp>
        <p:cxnSp>
          <p:nvCxnSpPr>
            <p:cNvPr id="32792" name="AutoShape 23"/>
            <p:cNvCxnSpPr>
              <a:cxnSpLocks noChangeShapeType="1"/>
              <a:stCxn id="32783" idx="6"/>
              <a:endCxn id="32791" idx="2"/>
            </p:cNvCxnSpPr>
            <p:nvPr/>
          </p:nvCxnSpPr>
          <p:spPr bwMode="auto">
            <a:xfrm>
              <a:off x="1581150" y="3400425"/>
              <a:ext cx="6472238" cy="0"/>
            </a:xfrm>
            <a:prstGeom prst="straightConnector1">
              <a:avLst/>
            </a:prstGeom>
            <a:noFill/>
            <a:ln w="38100">
              <a:pattFill prst="smCheck">
                <a:fgClr>
                  <a:srgbClr val="E47200"/>
                </a:fgClr>
                <a:bgClr>
                  <a:srgbClr val="FFFFFF"/>
                </a:bgClr>
              </a:pattFill>
              <a:round/>
              <a:headEnd/>
              <a:tailEnd type="triangle" w="med" len="med"/>
            </a:ln>
          </p:spPr>
        </p:cxnSp>
        <p:sp>
          <p:nvSpPr>
            <p:cNvPr id="32793" name="Text Box 26"/>
            <p:cNvSpPr txBox="1">
              <a:spLocks noChangeArrowheads="1"/>
            </p:cNvSpPr>
            <p:nvPr/>
          </p:nvSpPr>
          <p:spPr bwMode="auto">
            <a:xfrm>
              <a:off x="3475038" y="455613"/>
              <a:ext cx="14160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P(sing|sing sing)</a:t>
              </a:r>
            </a:p>
          </p:txBody>
        </p:sp>
        <p:sp>
          <p:nvSpPr>
            <p:cNvPr id="32794" name="Text Box 27"/>
            <p:cNvSpPr txBox="1">
              <a:spLocks noChangeArrowheads="1"/>
            </p:cNvSpPr>
            <p:nvPr/>
          </p:nvSpPr>
          <p:spPr bwMode="auto">
            <a:xfrm rot="1918421">
              <a:off x="4724400" y="1768475"/>
              <a:ext cx="1406525" cy="274638"/>
            </a:xfrm>
            <a:prstGeom prst="rect">
              <a:avLst/>
            </a:prstGeom>
            <a:noFill/>
            <a:ln w="38100">
              <a:noFill/>
              <a:miter lim="800000"/>
              <a:headEnd/>
              <a:tailEnd/>
            </a:ln>
          </p:spPr>
          <p:txBody>
            <a:bodyPr wrap="none">
              <a:spAutoFit/>
            </a:bodyPr>
            <a:lstStyle/>
            <a:p>
              <a:pPr>
                <a:buFontTx/>
                <a:buNone/>
              </a:pPr>
              <a:r>
                <a:rPr lang="en-US" sz="1200" b="1">
                  <a:solidFill>
                    <a:srgbClr val="FF3300"/>
                  </a:solidFill>
                  <a:latin typeface="Arial" charset="0"/>
                </a:rPr>
                <a:t>P(&lt;/s&gt;|sing sing)</a:t>
              </a:r>
            </a:p>
          </p:txBody>
        </p:sp>
        <p:sp>
          <p:nvSpPr>
            <p:cNvPr id="32795" name="Text Box 28"/>
            <p:cNvSpPr txBox="1">
              <a:spLocks noChangeArrowheads="1"/>
            </p:cNvSpPr>
            <p:nvPr/>
          </p:nvSpPr>
          <p:spPr bwMode="auto">
            <a:xfrm rot="-5400000">
              <a:off x="3314700" y="1741488"/>
              <a:ext cx="124777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P(song|sing sing)</a:t>
              </a:r>
            </a:p>
          </p:txBody>
        </p:sp>
        <p:sp>
          <p:nvSpPr>
            <p:cNvPr id="32796" name="Text Box 29"/>
            <p:cNvSpPr txBox="1">
              <a:spLocks noChangeArrowheads="1"/>
            </p:cNvSpPr>
            <p:nvPr/>
          </p:nvSpPr>
          <p:spPr bwMode="auto">
            <a:xfrm rot="5400000">
              <a:off x="3694113" y="3332163"/>
              <a:ext cx="124777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P(sing|sing song)</a:t>
              </a:r>
            </a:p>
          </p:txBody>
        </p:sp>
        <p:sp>
          <p:nvSpPr>
            <p:cNvPr id="32797" name="Text Box 30"/>
            <p:cNvSpPr txBox="1">
              <a:spLocks noChangeArrowheads="1"/>
            </p:cNvSpPr>
            <p:nvPr/>
          </p:nvSpPr>
          <p:spPr bwMode="auto">
            <a:xfrm rot="-3600538">
              <a:off x="4114800" y="3489325"/>
              <a:ext cx="1247775"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P(sing|song sing)</a:t>
              </a:r>
            </a:p>
          </p:txBody>
        </p:sp>
        <p:sp>
          <p:nvSpPr>
            <p:cNvPr id="32798" name="Text Box 31"/>
            <p:cNvSpPr txBox="1">
              <a:spLocks noChangeArrowheads="1"/>
            </p:cNvSpPr>
            <p:nvPr/>
          </p:nvSpPr>
          <p:spPr bwMode="auto">
            <a:xfrm rot="-5400000">
              <a:off x="3388519" y="4883944"/>
              <a:ext cx="1290637"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P(sing|song song)</a:t>
              </a:r>
            </a:p>
          </p:txBody>
        </p:sp>
        <p:sp>
          <p:nvSpPr>
            <p:cNvPr id="32799" name="Text Box 32"/>
            <p:cNvSpPr txBox="1">
              <a:spLocks noChangeArrowheads="1"/>
            </p:cNvSpPr>
            <p:nvPr/>
          </p:nvSpPr>
          <p:spPr bwMode="auto">
            <a:xfrm rot="-2562013">
              <a:off x="3949700" y="4932363"/>
              <a:ext cx="1290638"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P(song|sing song)</a:t>
              </a:r>
            </a:p>
          </p:txBody>
        </p:sp>
        <p:sp>
          <p:nvSpPr>
            <p:cNvPr id="32800" name="Text Box 33"/>
            <p:cNvSpPr txBox="1">
              <a:spLocks noChangeArrowheads="1"/>
            </p:cNvSpPr>
            <p:nvPr/>
          </p:nvSpPr>
          <p:spPr bwMode="auto">
            <a:xfrm rot="-5400000">
              <a:off x="3123407" y="3359944"/>
              <a:ext cx="1290637" cy="244475"/>
            </a:xfrm>
            <a:prstGeom prst="rect">
              <a:avLst/>
            </a:prstGeom>
            <a:noFill/>
            <a:ln w="38100">
              <a:noFill/>
              <a:miter lim="800000"/>
              <a:headEnd/>
              <a:tailEnd/>
            </a:ln>
          </p:spPr>
          <p:txBody>
            <a:bodyPr wrap="none">
              <a:spAutoFit/>
            </a:bodyPr>
            <a:lstStyle/>
            <a:p>
              <a:pPr>
                <a:buFontTx/>
                <a:buNone/>
              </a:pPr>
              <a:r>
                <a:rPr lang="en-US" sz="1000" b="1">
                  <a:solidFill>
                    <a:srgbClr val="3366CC"/>
                  </a:solidFill>
                  <a:latin typeface="Arial" charset="0"/>
                </a:rPr>
                <a:t>P(song|song sing)</a:t>
              </a:r>
            </a:p>
          </p:txBody>
        </p:sp>
        <p:sp>
          <p:nvSpPr>
            <p:cNvPr id="32801" name="Text Box 34"/>
            <p:cNvSpPr txBox="1">
              <a:spLocks noChangeArrowheads="1"/>
            </p:cNvSpPr>
            <p:nvPr/>
          </p:nvSpPr>
          <p:spPr bwMode="auto">
            <a:xfrm>
              <a:off x="3373438" y="6307138"/>
              <a:ext cx="156845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P(song|song song)</a:t>
              </a:r>
            </a:p>
          </p:txBody>
        </p:sp>
        <p:cxnSp>
          <p:nvCxnSpPr>
            <p:cNvPr id="32802" name="AutoShape 39"/>
            <p:cNvCxnSpPr>
              <a:cxnSpLocks noChangeShapeType="1"/>
              <a:stCxn id="32779" idx="6"/>
              <a:endCxn id="32779" idx="2"/>
            </p:cNvCxnSpPr>
            <p:nvPr/>
          </p:nvCxnSpPr>
          <p:spPr bwMode="auto">
            <a:xfrm flipH="1">
              <a:off x="3781425" y="1228725"/>
              <a:ext cx="747713" cy="1588"/>
            </a:xfrm>
            <a:prstGeom prst="curvedConnector5">
              <a:avLst>
                <a:gd name="adj1" fmla="val -30574"/>
                <a:gd name="adj2" fmla="val -32000009"/>
                <a:gd name="adj3" fmla="val 130574"/>
              </a:avLst>
            </a:prstGeom>
            <a:noFill/>
            <a:ln w="38100">
              <a:solidFill>
                <a:srgbClr val="00B686"/>
              </a:solidFill>
              <a:round/>
              <a:headEnd/>
              <a:tailEnd type="triangle" w="med" len="med"/>
            </a:ln>
          </p:spPr>
        </p:cxnSp>
        <p:sp>
          <p:nvSpPr>
            <p:cNvPr id="32803" name="Freeform 40"/>
            <p:cNvSpPr>
              <a:spLocks/>
            </p:cNvSpPr>
            <p:nvPr/>
          </p:nvSpPr>
          <p:spPr bwMode="auto">
            <a:xfrm>
              <a:off x="4162425" y="1419225"/>
              <a:ext cx="1100138" cy="2819400"/>
            </a:xfrm>
            <a:custGeom>
              <a:avLst/>
              <a:gdLst>
                <a:gd name="T0" fmla="*/ 371475 w 693"/>
                <a:gd name="T1" fmla="*/ 2819400 h 1776"/>
                <a:gd name="T2" fmla="*/ 1038225 w 693"/>
                <a:gd name="T3" fmla="*/ 1162050 h 1776"/>
                <a:gd name="T4" fmla="*/ 0 w 693"/>
                <a:gd name="T5" fmla="*/ 0 h 1776"/>
                <a:gd name="T6" fmla="*/ 0 60000 65536"/>
                <a:gd name="T7" fmla="*/ 0 60000 65536"/>
                <a:gd name="T8" fmla="*/ 0 60000 65536"/>
                <a:gd name="T9" fmla="*/ 0 w 693"/>
                <a:gd name="T10" fmla="*/ 0 h 1776"/>
                <a:gd name="T11" fmla="*/ 693 w 693"/>
                <a:gd name="T12" fmla="*/ 1776 h 1776"/>
              </a:gdLst>
              <a:ahLst/>
              <a:cxnLst>
                <a:cxn ang="T6">
                  <a:pos x="T0" y="T1"/>
                </a:cxn>
                <a:cxn ang="T7">
                  <a:pos x="T2" y="T3"/>
                </a:cxn>
                <a:cxn ang="T8">
                  <a:pos x="T4" y="T5"/>
                </a:cxn>
              </a:cxnLst>
              <a:rect l="T9" t="T10" r="T11" b="T12"/>
              <a:pathLst>
                <a:path w="693" h="1776">
                  <a:moveTo>
                    <a:pt x="234" y="1776"/>
                  </a:moveTo>
                  <a:cubicBezTo>
                    <a:pt x="463" y="1402"/>
                    <a:pt x="693" y="1028"/>
                    <a:pt x="654" y="732"/>
                  </a:cubicBezTo>
                  <a:cubicBezTo>
                    <a:pt x="615" y="436"/>
                    <a:pt x="307" y="218"/>
                    <a:pt x="0" y="0"/>
                  </a:cubicBezTo>
                </a:path>
              </a:pathLst>
            </a:custGeom>
            <a:noFill/>
            <a:ln w="38100">
              <a:solidFill>
                <a:srgbClr val="00B686"/>
              </a:solidFill>
              <a:round/>
              <a:headEnd/>
              <a:tailEnd type="triangle" w="med" len="med"/>
            </a:ln>
          </p:spPr>
          <p:txBody>
            <a:bodyPr/>
            <a:lstStyle/>
            <a:p>
              <a:endParaRPr lang="en-US"/>
            </a:p>
          </p:txBody>
        </p:sp>
        <p:cxnSp>
          <p:nvCxnSpPr>
            <p:cNvPr id="32804" name="AutoShape 41"/>
            <p:cNvCxnSpPr>
              <a:cxnSpLocks noChangeShapeType="1"/>
              <a:stCxn id="32780" idx="4"/>
              <a:endCxn id="32781" idx="0"/>
            </p:cNvCxnSpPr>
            <p:nvPr/>
          </p:nvCxnSpPr>
          <p:spPr bwMode="auto">
            <a:xfrm>
              <a:off x="4156075" y="2833688"/>
              <a:ext cx="0" cy="1217612"/>
            </a:xfrm>
            <a:prstGeom prst="straightConnector1">
              <a:avLst/>
            </a:prstGeom>
            <a:noFill/>
            <a:ln w="38100">
              <a:solidFill>
                <a:srgbClr val="CC3300"/>
              </a:solidFill>
              <a:round/>
              <a:headEnd/>
              <a:tailEnd type="triangle" w="med" len="med"/>
            </a:ln>
          </p:spPr>
        </p:cxnSp>
        <p:cxnSp>
          <p:nvCxnSpPr>
            <p:cNvPr id="32805" name="AutoShape 42"/>
            <p:cNvCxnSpPr>
              <a:cxnSpLocks noChangeShapeType="1"/>
              <a:stCxn id="32782" idx="0"/>
              <a:endCxn id="32781" idx="4"/>
            </p:cNvCxnSpPr>
            <p:nvPr/>
          </p:nvCxnSpPr>
          <p:spPr bwMode="auto">
            <a:xfrm flipV="1">
              <a:off x="4156075" y="4462463"/>
              <a:ext cx="0" cy="1093787"/>
            </a:xfrm>
            <a:prstGeom prst="straightConnector1">
              <a:avLst/>
            </a:prstGeom>
            <a:noFill/>
            <a:ln w="38100">
              <a:solidFill>
                <a:srgbClr val="CC3300"/>
              </a:solidFill>
              <a:round/>
              <a:headEnd/>
              <a:tailEnd type="triangle" w="med" len="med"/>
            </a:ln>
          </p:spPr>
        </p:cxnSp>
        <p:cxnSp>
          <p:nvCxnSpPr>
            <p:cNvPr id="32806" name="AutoShape 43"/>
            <p:cNvCxnSpPr>
              <a:cxnSpLocks noChangeShapeType="1"/>
              <a:stCxn id="32781" idx="1"/>
              <a:endCxn id="32780" idx="3"/>
            </p:cNvCxnSpPr>
            <p:nvPr/>
          </p:nvCxnSpPr>
          <p:spPr bwMode="auto">
            <a:xfrm flipV="1">
              <a:off x="3890963" y="2773363"/>
              <a:ext cx="0" cy="1338262"/>
            </a:xfrm>
            <a:prstGeom prst="straightConnector1">
              <a:avLst/>
            </a:prstGeom>
            <a:noFill/>
            <a:ln w="38100">
              <a:solidFill>
                <a:srgbClr val="6699FF"/>
              </a:solidFill>
              <a:round/>
              <a:headEnd/>
              <a:tailEnd type="triangle" w="med" len="med"/>
            </a:ln>
          </p:spPr>
        </p:cxnSp>
        <p:sp>
          <p:nvSpPr>
            <p:cNvPr id="32807" name="Freeform 44"/>
            <p:cNvSpPr>
              <a:spLocks/>
            </p:cNvSpPr>
            <p:nvPr/>
          </p:nvSpPr>
          <p:spPr bwMode="auto">
            <a:xfrm flipV="1">
              <a:off x="4124325" y="2724150"/>
              <a:ext cx="1100138" cy="2867025"/>
            </a:xfrm>
            <a:custGeom>
              <a:avLst/>
              <a:gdLst>
                <a:gd name="T0" fmla="*/ 371475 w 693"/>
                <a:gd name="T1" fmla="*/ 2867025 h 1776"/>
                <a:gd name="T2" fmla="*/ 1038225 w 693"/>
                <a:gd name="T3" fmla="*/ 1181679 h 1776"/>
                <a:gd name="T4" fmla="*/ 0 w 693"/>
                <a:gd name="T5" fmla="*/ 0 h 1776"/>
                <a:gd name="T6" fmla="*/ 0 60000 65536"/>
                <a:gd name="T7" fmla="*/ 0 60000 65536"/>
                <a:gd name="T8" fmla="*/ 0 60000 65536"/>
                <a:gd name="T9" fmla="*/ 0 w 693"/>
                <a:gd name="T10" fmla="*/ 0 h 1776"/>
                <a:gd name="T11" fmla="*/ 693 w 693"/>
                <a:gd name="T12" fmla="*/ 1776 h 1776"/>
              </a:gdLst>
              <a:ahLst/>
              <a:cxnLst>
                <a:cxn ang="T6">
                  <a:pos x="T0" y="T1"/>
                </a:cxn>
                <a:cxn ang="T7">
                  <a:pos x="T2" y="T3"/>
                </a:cxn>
                <a:cxn ang="T8">
                  <a:pos x="T4" y="T5"/>
                </a:cxn>
              </a:cxnLst>
              <a:rect l="T9" t="T10" r="T11" b="T12"/>
              <a:pathLst>
                <a:path w="693" h="1776">
                  <a:moveTo>
                    <a:pt x="234" y="1776"/>
                  </a:moveTo>
                  <a:cubicBezTo>
                    <a:pt x="463" y="1402"/>
                    <a:pt x="693" y="1028"/>
                    <a:pt x="654" y="732"/>
                  </a:cubicBezTo>
                  <a:cubicBezTo>
                    <a:pt x="615" y="436"/>
                    <a:pt x="307" y="218"/>
                    <a:pt x="0" y="0"/>
                  </a:cubicBezTo>
                </a:path>
              </a:pathLst>
            </a:custGeom>
            <a:noFill/>
            <a:ln w="38100">
              <a:solidFill>
                <a:srgbClr val="E8C202"/>
              </a:solidFill>
              <a:round/>
              <a:headEnd/>
              <a:tailEnd type="triangle" w="med" len="med"/>
            </a:ln>
          </p:spPr>
          <p:txBody>
            <a:bodyPr/>
            <a:lstStyle/>
            <a:p>
              <a:endParaRPr lang="en-US"/>
            </a:p>
          </p:txBody>
        </p:sp>
        <p:cxnSp>
          <p:nvCxnSpPr>
            <p:cNvPr id="32808" name="AutoShape 45"/>
            <p:cNvCxnSpPr>
              <a:cxnSpLocks noChangeShapeType="1"/>
              <a:stCxn id="32782" idx="6"/>
              <a:endCxn id="32782" idx="2"/>
            </p:cNvCxnSpPr>
            <p:nvPr/>
          </p:nvCxnSpPr>
          <p:spPr bwMode="auto">
            <a:xfrm flipH="1">
              <a:off x="3781425" y="5762625"/>
              <a:ext cx="747713" cy="1588"/>
            </a:xfrm>
            <a:prstGeom prst="curvedConnector5">
              <a:avLst>
                <a:gd name="adj1" fmla="val -30574"/>
                <a:gd name="adj2" fmla="val 36200014"/>
                <a:gd name="adj3" fmla="val 130574"/>
              </a:avLst>
            </a:prstGeom>
            <a:noFill/>
            <a:ln w="38100">
              <a:solidFill>
                <a:srgbClr val="E8C202"/>
              </a:solidFill>
              <a:round/>
              <a:headEnd/>
              <a:tailEnd type="triangle" w="med" len="med"/>
            </a:ln>
          </p:spPr>
        </p:cxnSp>
        <p:sp>
          <p:nvSpPr>
            <p:cNvPr id="32809" name="Text Box 46"/>
            <p:cNvSpPr txBox="1">
              <a:spLocks noChangeArrowheads="1"/>
            </p:cNvSpPr>
            <p:nvPr/>
          </p:nvSpPr>
          <p:spPr bwMode="auto">
            <a:xfrm rot="-3448177">
              <a:off x="1177132" y="2429669"/>
              <a:ext cx="1092200"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 | &lt;s&gt;)</a:t>
              </a:r>
            </a:p>
          </p:txBody>
        </p:sp>
        <p:sp>
          <p:nvSpPr>
            <p:cNvPr id="32810" name="Text Box 47"/>
            <p:cNvSpPr txBox="1">
              <a:spLocks noChangeArrowheads="1"/>
            </p:cNvSpPr>
            <p:nvPr/>
          </p:nvSpPr>
          <p:spPr bwMode="auto">
            <a:xfrm rot="-1640041">
              <a:off x="2493963" y="1230313"/>
              <a:ext cx="13636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 sing)</a:t>
              </a:r>
            </a:p>
          </p:txBody>
        </p:sp>
        <p:sp>
          <p:nvSpPr>
            <p:cNvPr id="32811" name="Text Box 48"/>
            <p:cNvSpPr txBox="1">
              <a:spLocks noChangeArrowheads="1"/>
            </p:cNvSpPr>
            <p:nvPr/>
          </p:nvSpPr>
          <p:spPr bwMode="auto">
            <a:xfrm rot="-1482033">
              <a:off x="2382838" y="4297363"/>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P(sing|&lt;s&gt; song)</a:t>
              </a:r>
            </a:p>
          </p:txBody>
        </p:sp>
        <p:sp>
          <p:nvSpPr>
            <p:cNvPr id="32812" name="Text Box 49"/>
            <p:cNvSpPr txBox="1">
              <a:spLocks noChangeArrowheads="1"/>
            </p:cNvSpPr>
            <p:nvPr/>
          </p:nvSpPr>
          <p:spPr bwMode="auto">
            <a:xfrm rot="1650257">
              <a:off x="2500313" y="2319338"/>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 sing)</a:t>
              </a:r>
            </a:p>
          </p:txBody>
        </p:sp>
        <p:sp>
          <p:nvSpPr>
            <p:cNvPr id="32813" name="Text Box 50"/>
            <p:cNvSpPr txBox="1">
              <a:spLocks noChangeArrowheads="1"/>
            </p:cNvSpPr>
            <p:nvPr/>
          </p:nvSpPr>
          <p:spPr bwMode="auto">
            <a:xfrm rot="2005091">
              <a:off x="2459038" y="5345113"/>
              <a:ext cx="1414462" cy="274637"/>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P(song|&lt;s&gt; sing)</a:t>
              </a:r>
            </a:p>
          </p:txBody>
        </p:sp>
        <p:sp>
          <p:nvSpPr>
            <p:cNvPr id="32814" name="Text Box 51"/>
            <p:cNvSpPr txBox="1">
              <a:spLocks noChangeArrowheads="1"/>
            </p:cNvSpPr>
            <p:nvPr/>
          </p:nvSpPr>
          <p:spPr bwMode="auto">
            <a:xfrm rot="3369586">
              <a:off x="1118394" y="4007644"/>
              <a:ext cx="1143000" cy="274638"/>
            </a:xfrm>
            <a:prstGeom prst="rect">
              <a:avLst/>
            </a:prstGeom>
            <a:noFill/>
            <a:ln w="38100">
              <a:noFill/>
              <a:miter lim="800000"/>
              <a:headEnd/>
              <a:tailEnd/>
            </a:ln>
          </p:spPr>
          <p:txBody>
            <a:bodyPr wrap="none">
              <a:spAutoFit/>
            </a:bodyPr>
            <a:lstStyle/>
            <a:p>
              <a:pPr>
                <a:buFontTx/>
                <a:buNone/>
              </a:pPr>
              <a:r>
                <a:rPr lang="en-US" sz="1200" b="1">
                  <a:solidFill>
                    <a:srgbClr val="3366CC"/>
                  </a:solidFill>
                  <a:latin typeface="Arial" charset="0"/>
                </a:rPr>
                <a:t>P(song | &lt;s&gt;)</a:t>
              </a:r>
            </a:p>
          </p:txBody>
        </p:sp>
        <p:sp>
          <p:nvSpPr>
            <p:cNvPr id="32815" name="Text Box 52"/>
            <p:cNvSpPr txBox="1">
              <a:spLocks noChangeArrowheads="1"/>
            </p:cNvSpPr>
            <p:nvPr/>
          </p:nvSpPr>
          <p:spPr bwMode="auto">
            <a:xfrm rot="19624196">
              <a:off x="5060578" y="4929595"/>
              <a:ext cx="1521570" cy="276999"/>
            </a:xfrm>
            <a:prstGeom prst="rect">
              <a:avLst/>
            </a:prstGeom>
            <a:noFill/>
            <a:ln w="38100">
              <a:noFill/>
              <a:miter lim="800000"/>
              <a:headEnd/>
              <a:tailEnd/>
            </a:ln>
          </p:spPr>
          <p:txBody>
            <a:bodyPr wrap="none">
              <a:spAutoFit/>
            </a:bodyPr>
            <a:lstStyle/>
            <a:p>
              <a:pPr>
                <a:buFontTx/>
                <a:buNone/>
              </a:pPr>
              <a:r>
                <a:rPr lang="en-US" sz="1200" b="1" dirty="0">
                  <a:solidFill>
                    <a:srgbClr val="FF3300"/>
                  </a:solidFill>
                  <a:latin typeface="Arial" charset="0"/>
                </a:rPr>
                <a:t>P(&lt;/s&gt;|</a:t>
              </a:r>
              <a:r>
                <a:rPr lang="en-US" sz="1200" b="1" dirty="0" smtClean="0">
                  <a:solidFill>
                    <a:srgbClr val="FF3300"/>
                  </a:solidFill>
                  <a:latin typeface="Arial" charset="0"/>
                </a:rPr>
                <a:t>song </a:t>
              </a:r>
              <a:r>
                <a:rPr lang="en-US" sz="1200" b="1" dirty="0">
                  <a:solidFill>
                    <a:srgbClr val="FF3300"/>
                  </a:solidFill>
                  <a:latin typeface="Arial" charset="0"/>
                </a:rPr>
                <a:t>song)</a:t>
              </a:r>
            </a:p>
          </p:txBody>
        </p:sp>
      </p:grpSp>
      <p:sp>
        <p:nvSpPr>
          <p:cNvPr id="2" name="TextBox 1"/>
          <p:cNvSpPr txBox="1"/>
          <p:nvPr/>
        </p:nvSpPr>
        <p:spPr>
          <a:xfrm>
            <a:off x="5622185" y="5522588"/>
            <a:ext cx="3185487" cy="646331"/>
          </a:xfrm>
          <a:prstGeom prst="rect">
            <a:avLst/>
          </a:prstGeom>
          <a:noFill/>
        </p:spPr>
        <p:txBody>
          <a:bodyPr wrap="none" rtlCol="0">
            <a:spAutoFit/>
          </a:bodyPr>
          <a:lstStyle/>
          <a:p>
            <a:r>
              <a:rPr lang="en-US" dirty="0" smtClean="0"/>
              <a:t>Trigram Markov Model</a:t>
            </a:r>
            <a:br>
              <a:rPr lang="en-US" dirty="0" smtClean="0"/>
            </a:br>
            <a:r>
              <a:rPr lang="en-US" dirty="0" smtClean="0"/>
              <a:t>for a vocabulary of two words</a:t>
            </a:r>
            <a:endParaRPr lang="en-US" dirty="0"/>
          </a:p>
        </p:txBody>
      </p:sp>
    </p:spTree>
    <p:extLst>
      <p:ext uri="{BB962C8B-B14F-4D97-AF65-F5344CB8AC3E}">
        <p14:creationId xmlns:p14="http://schemas.microsoft.com/office/powerpoint/2010/main" val="221873901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Generating Text</a:t>
            </a:r>
            <a:endParaRPr lang="en-US" b="1" dirty="0">
              <a:solidFill>
                <a:srgbClr val="C00000"/>
              </a:solidFill>
            </a:endParaRPr>
          </a:p>
        </p:txBody>
      </p:sp>
      <p:sp>
        <p:nvSpPr>
          <p:cNvPr id="3" name="Content Placeholder 2"/>
          <p:cNvSpPr>
            <a:spLocks noGrp="1"/>
          </p:cNvSpPr>
          <p:nvPr>
            <p:ph idx="1"/>
          </p:nvPr>
        </p:nvSpPr>
        <p:spPr>
          <a:xfrm>
            <a:off x="457200" y="4419600"/>
            <a:ext cx="8229600" cy="1706563"/>
          </a:xfrm>
        </p:spPr>
        <p:txBody>
          <a:bodyPr/>
          <a:lstStyle/>
          <a:p>
            <a:r>
              <a:rPr lang="en-US" dirty="0" smtClean="0"/>
              <a:t>Start at &lt;s&gt;</a:t>
            </a:r>
          </a:p>
          <a:p>
            <a:r>
              <a:rPr lang="en-US" dirty="0" smtClean="0"/>
              <a:t>Randomly choose one of the outgoing edges according to their probability</a:t>
            </a:r>
          </a:p>
          <a:p>
            <a:r>
              <a:rPr lang="en-US" dirty="0" smtClean="0"/>
              <a:t>Stop producing text when you hit &lt;/s&gt;</a:t>
            </a:r>
            <a:endParaRPr lang="en-US" dirty="0"/>
          </a:p>
        </p:txBody>
      </p: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853" y="1295400"/>
            <a:ext cx="4618294" cy="3551188"/>
          </a:xfrm>
          <a:prstGeom prst="rect">
            <a:avLst/>
          </a:prstGeom>
        </p:spPr>
      </p:pic>
    </p:spTree>
    <p:extLst>
      <p:ext uri="{BB962C8B-B14F-4D97-AF65-F5344CB8AC3E}">
        <p14:creationId xmlns:p14="http://schemas.microsoft.com/office/powerpoint/2010/main" val="4127980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b="1" dirty="0">
                <a:solidFill>
                  <a:srgbClr val="C00000"/>
                </a:solidFill>
              </a:rPr>
              <a:t>Example</a:t>
            </a:r>
          </a:p>
        </p:txBody>
      </p:sp>
      <p:sp>
        <p:nvSpPr>
          <p:cNvPr id="3" name="Content Placeholder 2"/>
          <p:cNvSpPr>
            <a:spLocks noGrp="1"/>
          </p:cNvSpPr>
          <p:nvPr>
            <p:ph idx="1"/>
          </p:nvPr>
        </p:nvSpPr>
        <p:spPr/>
        <p:txBody>
          <a:bodyPr>
            <a:normAutofit/>
          </a:bodyPr>
          <a:lstStyle/>
          <a:p>
            <a:pPr eaLnBrk="1" hangingPunct="1">
              <a:defRPr/>
            </a:pPr>
            <a:r>
              <a:rPr lang="en-US"/>
              <a:t>Unigram model estimated on 2.8M words of American political blog text.</a:t>
            </a:r>
          </a:p>
          <a:p>
            <a:pPr eaLnBrk="1" hangingPunct="1">
              <a:defRPr/>
            </a:pPr>
            <a:endParaRPr lang="en-US"/>
          </a:p>
          <a:p>
            <a:pPr marL="0" indent="0" eaLnBrk="1" hangingPunct="1">
              <a:spcBef>
                <a:spcPts val="0"/>
              </a:spcBef>
              <a:buFont typeface="Arial" pitchFamily="-65" charset="0"/>
              <a:buNone/>
              <a:defRPr/>
            </a:pPr>
            <a:r>
              <a:rPr lang="en-US" sz="2000">
                <a:latin typeface="Courier"/>
                <a:cs typeface="Courier"/>
              </a:rPr>
              <a:t>this trying our putting and funny</a:t>
            </a:r>
          </a:p>
          <a:p>
            <a:pPr marL="0" indent="0" eaLnBrk="1" hangingPunct="1">
              <a:spcBef>
                <a:spcPts val="0"/>
              </a:spcBef>
              <a:buFont typeface="Arial" pitchFamily="-65" charset="0"/>
              <a:buNone/>
              <a:defRPr/>
            </a:pPr>
            <a:r>
              <a:rPr lang="en-US" sz="2000">
                <a:latin typeface="Courier"/>
                <a:cs typeface="Courier"/>
              </a:rPr>
              <a:t> and among it herring it obama</a:t>
            </a:r>
          </a:p>
          <a:p>
            <a:pPr marL="0" indent="0" eaLnBrk="1" hangingPunct="1">
              <a:spcBef>
                <a:spcPts val="0"/>
              </a:spcBef>
              <a:buFont typeface="Arial" pitchFamily="-65" charset="0"/>
              <a:buNone/>
              <a:defRPr/>
            </a:pPr>
            <a:r>
              <a:rPr lang="en-US" sz="2000">
                <a:latin typeface="Courier"/>
                <a:cs typeface="Courier"/>
              </a:rPr>
              <a:t> but certainly foreign my</a:t>
            </a:r>
          </a:p>
          <a:p>
            <a:pPr marL="0" indent="0" eaLnBrk="1" hangingPunct="1">
              <a:spcBef>
                <a:spcPts val="0"/>
              </a:spcBef>
              <a:buFont typeface="Arial" pitchFamily="-65" charset="0"/>
              <a:buNone/>
              <a:defRPr/>
            </a:pPr>
            <a:r>
              <a:rPr lang="en-US" sz="2000">
                <a:latin typeface="Courier"/>
                <a:cs typeface="Courier"/>
              </a:rPr>
              <a:t> c on byron again but from i</a:t>
            </a:r>
          </a:p>
          <a:p>
            <a:pPr marL="0" indent="0" eaLnBrk="1" hangingPunct="1">
              <a:spcBef>
                <a:spcPts val="0"/>
              </a:spcBef>
              <a:buFont typeface="Arial" pitchFamily="-65" charset="0"/>
              <a:buNone/>
              <a:defRPr/>
            </a:pPr>
            <a:r>
              <a:rPr lang="en-US" sz="2000">
                <a:latin typeface="Courier"/>
                <a:cs typeface="Courier"/>
              </a:rPr>
              <a:t> i so and i chuck yeah the as but but republicans if this stay oh so or it mccain bush npr this with what and they right i while because obama</a:t>
            </a:r>
          </a:p>
          <a:p>
            <a:pPr eaLnBrk="1" hangingPunct="1">
              <a:buFont typeface="Arial" pitchFamily="-65" charset="0"/>
              <a:buNone/>
              <a:defRPr/>
            </a:pPr>
            <a:endParaRPr lang="en-US"/>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b="1" dirty="0">
                <a:solidFill>
                  <a:srgbClr val="C00000"/>
                </a:solidFill>
              </a:rPr>
              <a:t>Example</a:t>
            </a:r>
          </a:p>
        </p:txBody>
      </p:sp>
      <p:sp>
        <p:nvSpPr>
          <p:cNvPr id="3" name="Content Placeholder 2"/>
          <p:cNvSpPr>
            <a:spLocks noGrp="1"/>
          </p:cNvSpPr>
          <p:nvPr>
            <p:ph idx="1"/>
          </p:nvPr>
        </p:nvSpPr>
        <p:spPr/>
        <p:txBody>
          <a:bodyPr>
            <a:normAutofit fontScale="77500" lnSpcReduction="20000"/>
          </a:bodyPr>
          <a:lstStyle/>
          <a:p>
            <a:pPr eaLnBrk="1" hangingPunct="1">
              <a:defRPr/>
            </a:pPr>
            <a:r>
              <a:rPr lang="en-US" sz="4909"/>
              <a:t>Bigram model estimated on 2.8M words of American political blog text.</a:t>
            </a:r>
          </a:p>
          <a:p>
            <a:pPr eaLnBrk="1" hangingPunct="1">
              <a:defRPr/>
            </a:pPr>
            <a:endParaRPr lang="en-US" sz="4000"/>
          </a:p>
          <a:p>
            <a:pPr marL="0" indent="0" eaLnBrk="1" hangingPunct="1">
              <a:spcBef>
                <a:spcPts val="0"/>
              </a:spcBef>
              <a:buFont typeface="Arial" pitchFamily="-65" charset="0"/>
              <a:buNone/>
              <a:defRPr/>
            </a:pPr>
            <a:r>
              <a:rPr lang="en-US" sz="2500">
                <a:latin typeface="Courier"/>
                <a:cs typeface="Courier"/>
              </a:rPr>
              <a:t>the lack of the senator mccain hadn t keep this story backwards</a:t>
            </a:r>
          </a:p>
          <a:p>
            <a:pPr marL="0" indent="0" eaLnBrk="1" hangingPunct="1">
              <a:spcBef>
                <a:spcPts val="0"/>
              </a:spcBef>
              <a:buFont typeface="Arial" pitchFamily="-65" charset="0"/>
              <a:buNone/>
              <a:defRPr/>
            </a:pPr>
            <a:r>
              <a:rPr lang="en-US" sz="2500">
                <a:latin typeface="Courier"/>
                <a:cs typeface="Courier"/>
              </a:rPr>
              <a:t>while showering praise of the kind of gop weakness</a:t>
            </a:r>
          </a:p>
          <a:p>
            <a:pPr marL="0" indent="0" eaLnBrk="1" hangingPunct="1">
              <a:spcBef>
                <a:spcPts val="0"/>
              </a:spcBef>
              <a:buFont typeface="Arial" pitchFamily="-65" charset="0"/>
              <a:buNone/>
              <a:defRPr/>
            </a:pPr>
            <a:r>
              <a:rPr lang="en-US" sz="2500">
                <a:latin typeface="Courier"/>
                <a:cs typeface="Courier"/>
              </a:rPr>
              <a:t>it was mistaken for american economist anywhere in the white house press hounded the absence of those he s as a wide variety of this election day after the candidate b richardson was polled ri in hempstead moderated by the convention that he had zero wall street journal argues sounds like you may be the primary</a:t>
            </a:r>
          </a:p>
          <a:p>
            <a:pPr marL="0" indent="0" eaLnBrk="1" hangingPunct="1">
              <a:spcBef>
                <a:spcPts val="0"/>
              </a:spcBef>
              <a:buFont typeface="Arial" pitchFamily="-65" charset="0"/>
              <a:buNone/>
              <a:defRPr/>
            </a:pPr>
            <a:r>
              <a:rPr lang="en-US" sz="2500">
                <a:latin typeface="Courier"/>
                <a:cs typeface="Courier"/>
              </a:rPr>
              <a:t>but even close the bill told c e to take the obama on the public schools and romney</a:t>
            </a:r>
          </a:p>
          <a:p>
            <a:pPr marL="0" indent="0" eaLnBrk="1" hangingPunct="1">
              <a:spcBef>
                <a:spcPts val="0"/>
              </a:spcBef>
              <a:buFont typeface="Arial" pitchFamily="-65" charset="0"/>
              <a:buNone/>
              <a:defRPr/>
            </a:pPr>
            <a:r>
              <a:rPr lang="en-US" sz="2500">
                <a:latin typeface="Courier"/>
                <a:cs typeface="Courier"/>
              </a:rPr>
              <a:t>fred flinstone s see how a lick skillet road it s little sexist remarks</a:t>
            </a:r>
          </a:p>
          <a:p>
            <a:pPr eaLnBrk="1" hangingPunct="1">
              <a:buFont typeface="Arial" pitchFamily="-65" charset="0"/>
              <a:buNone/>
              <a:defRPr/>
            </a:pPr>
            <a:endParaRPr 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b="1" dirty="0">
                <a:solidFill>
                  <a:srgbClr val="C00000"/>
                </a:solidFill>
              </a:rPr>
              <a:t>Example</a:t>
            </a:r>
          </a:p>
        </p:txBody>
      </p:sp>
      <p:sp>
        <p:nvSpPr>
          <p:cNvPr id="3" name="Content Placeholder 2"/>
          <p:cNvSpPr>
            <a:spLocks noGrp="1"/>
          </p:cNvSpPr>
          <p:nvPr>
            <p:ph idx="1"/>
          </p:nvPr>
        </p:nvSpPr>
        <p:spPr/>
        <p:txBody>
          <a:bodyPr>
            <a:normAutofit fontScale="77500" lnSpcReduction="20000"/>
          </a:bodyPr>
          <a:lstStyle/>
          <a:p>
            <a:pPr eaLnBrk="1" hangingPunct="1">
              <a:defRPr/>
            </a:pPr>
            <a:r>
              <a:rPr lang="en-US" sz="4320" dirty="0"/>
              <a:t>Trigram model estimated on 2.8M words of American political blog text.</a:t>
            </a:r>
          </a:p>
          <a:p>
            <a:pPr eaLnBrk="1" hangingPunct="1">
              <a:defRPr/>
            </a:pPr>
            <a:endParaRPr lang="en-US" sz="4000" dirty="0"/>
          </a:p>
          <a:p>
            <a:pPr marL="0" indent="0" eaLnBrk="1" hangingPunct="1">
              <a:spcBef>
                <a:spcPts val="0"/>
              </a:spcBef>
              <a:buFont typeface="Arial" pitchFamily="-65" charset="0"/>
              <a:buNone/>
              <a:defRPr/>
            </a:pPr>
            <a:r>
              <a:rPr lang="en-US" sz="2500" dirty="0">
                <a:latin typeface="Courier"/>
                <a:cs typeface="Courier"/>
              </a:rPr>
              <a:t> as </a:t>
            </a:r>
            <a:r>
              <a:rPr lang="en-US" sz="2500" dirty="0" err="1">
                <a:latin typeface="Courier"/>
                <a:cs typeface="Courier"/>
              </a:rPr>
              <a:t>i</a:t>
            </a:r>
            <a:r>
              <a:rPr lang="en-US" sz="2500" dirty="0">
                <a:latin typeface="Courier"/>
                <a:cs typeface="Courier"/>
              </a:rPr>
              <a:t> can pin them all none of them want to bet that any of the might be</a:t>
            </a:r>
          </a:p>
          <a:p>
            <a:pPr marL="0" indent="0" eaLnBrk="1" hangingPunct="1">
              <a:spcBef>
                <a:spcPts val="0"/>
              </a:spcBef>
              <a:buFont typeface="Arial" pitchFamily="-65" charset="0"/>
              <a:buNone/>
              <a:defRPr/>
            </a:pPr>
            <a:r>
              <a:rPr lang="en-US" sz="2500" dirty="0">
                <a:latin typeface="Courier"/>
                <a:cs typeface="Courier"/>
              </a:rPr>
              <a:t> conservatism unleashed into the privacy rule book and when told about what </a:t>
            </a:r>
            <a:r>
              <a:rPr lang="en-US" sz="2500" dirty="0" err="1">
                <a:latin typeface="Courier"/>
                <a:cs typeface="Courier"/>
              </a:rPr>
              <a:t>paul</a:t>
            </a:r>
            <a:endParaRPr lang="en-US" sz="2500" dirty="0">
              <a:latin typeface="Courier"/>
              <a:cs typeface="Courier"/>
            </a:endParaRPr>
          </a:p>
          <a:p>
            <a:pPr marL="0" indent="0" eaLnBrk="1" hangingPunct="1">
              <a:spcBef>
                <a:spcPts val="0"/>
              </a:spcBef>
              <a:buFont typeface="Arial" pitchFamily="-65" charset="0"/>
              <a:buNone/>
              <a:defRPr/>
            </a:pPr>
            <a:r>
              <a:rPr lang="en-US" sz="2500" dirty="0">
                <a:latin typeface="Courier"/>
                <a:cs typeface="Courier"/>
              </a:rPr>
              <a:t> fans organized another massive fundraising initiative yesterday and </a:t>
            </a:r>
            <a:r>
              <a:rPr lang="en-US" sz="2500" dirty="0" err="1">
                <a:latin typeface="Courier"/>
                <a:cs typeface="Courier"/>
              </a:rPr>
              <a:t>i</a:t>
            </a:r>
            <a:r>
              <a:rPr lang="en-US" sz="2500" dirty="0">
                <a:latin typeface="Courier"/>
                <a:cs typeface="Courier"/>
              </a:rPr>
              <a:t> don t know what the rams supposedly want ooh</a:t>
            </a:r>
          </a:p>
          <a:p>
            <a:pPr marL="0" indent="0" eaLnBrk="1" hangingPunct="1">
              <a:spcBef>
                <a:spcPts val="0"/>
              </a:spcBef>
              <a:buFont typeface="Arial" pitchFamily="-65" charset="0"/>
              <a:buNone/>
              <a:defRPr/>
            </a:pPr>
            <a:r>
              <a:rPr lang="en-US" sz="2500" dirty="0">
                <a:latin typeface="Courier"/>
                <a:cs typeface="Courier"/>
              </a:rPr>
              <a:t> but she did but still victory dinner</a:t>
            </a:r>
          </a:p>
          <a:p>
            <a:pPr marL="0" indent="0" eaLnBrk="1" hangingPunct="1">
              <a:spcBef>
                <a:spcPts val="0"/>
              </a:spcBef>
              <a:buFont typeface="Arial" pitchFamily="-65" charset="0"/>
              <a:buNone/>
              <a:defRPr/>
            </a:pPr>
            <a:r>
              <a:rPr lang="en-US" sz="2500" dirty="0">
                <a:latin typeface="Courier"/>
                <a:cs typeface="Courier"/>
              </a:rPr>
              <a:t> alone among republicans there are probably best not all of the fundamentalist community</a:t>
            </a:r>
          </a:p>
          <a:p>
            <a:pPr marL="0" indent="0" eaLnBrk="1" hangingPunct="1">
              <a:spcBef>
                <a:spcPts val="0"/>
              </a:spcBef>
              <a:buFont typeface="Arial" pitchFamily="-65" charset="0"/>
              <a:buNone/>
              <a:defRPr/>
            </a:pPr>
            <a:r>
              <a:rPr lang="en-US" sz="2500" dirty="0">
                <a:latin typeface="Courier"/>
                <a:cs typeface="Courier"/>
              </a:rPr>
              <a:t> asked for an independent maverick now for crystallizing in one especially embarrassing</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b="1" dirty="0">
                <a:solidFill>
                  <a:srgbClr val="C00000"/>
                </a:solidFill>
              </a:rPr>
              <a:t>Example</a:t>
            </a:r>
          </a:p>
        </p:txBody>
      </p:sp>
      <p:sp>
        <p:nvSpPr>
          <p:cNvPr id="3" name="Content Placeholder 2"/>
          <p:cNvSpPr>
            <a:spLocks noGrp="1"/>
          </p:cNvSpPr>
          <p:nvPr>
            <p:ph idx="1"/>
          </p:nvPr>
        </p:nvSpPr>
        <p:spPr/>
        <p:txBody>
          <a:bodyPr>
            <a:normAutofit fontScale="77500" lnSpcReduction="20000"/>
          </a:bodyPr>
          <a:lstStyle/>
          <a:p>
            <a:pPr eaLnBrk="1" hangingPunct="1">
              <a:defRPr/>
            </a:pPr>
            <a:r>
              <a:rPr lang="en-US" sz="4909" dirty="0"/>
              <a:t>5-gram model estimated on 2.8M words of American political blog text.</a:t>
            </a:r>
          </a:p>
          <a:p>
            <a:pPr eaLnBrk="1" hangingPunct="1">
              <a:defRPr/>
            </a:pPr>
            <a:endParaRPr lang="en-US" sz="4000" dirty="0"/>
          </a:p>
          <a:p>
            <a:pPr marL="0" indent="0" eaLnBrk="1" hangingPunct="1">
              <a:spcBef>
                <a:spcPts val="0"/>
              </a:spcBef>
              <a:buFont typeface="Arial" pitchFamily="-65" charset="0"/>
              <a:buNone/>
              <a:defRPr/>
            </a:pPr>
            <a:r>
              <a:rPr lang="en-US" sz="2500" dirty="0">
                <a:latin typeface="Courier"/>
                <a:cs typeface="Courier"/>
              </a:rPr>
              <a:t> he realizes fully how shallow and insincere conservative behavior has been he realizes that there is little way to change the situation</a:t>
            </a:r>
          </a:p>
          <a:p>
            <a:pPr marL="0" indent="0" eaLnBrk="1" hangingPunct="1">
              <a:spcBef>
                <a:spcPts val="0"/>
              </a:spcBef>
              <a:buFont typeface="Arial" pitchFamily="-65" charset="0"/>
              <a:buNone/>
              <a:defRPr/>
            </a:pPr>
            <a:r>
              <a:rPr lang="en-US" sz="2500" dirty="0">
                <a:latin typeface="Courier"/>
                <a:cs typeface="Courier"/>
              </a:rPr>
              <a:t> this recent </a:t>
            </a:r>
            <a:r>
              <a:rPr lang="en-US" sz="2500" dirty="0" err="1">
                <a:latin typeface="Courier"/>
                <a:cs typeface="Courier"/>
              </a:rPr>
              <a:t>arianna</a:t>
            </a:r>
            <a:r>
              <a:rPr lang="en-US" sz="2500" dirty="0">
                <a:latin typeface="Courier"/>
                <a:cs typeface="Courier"/>
              </a:rPr>
              <a:t> </a:t>
            </a:r>
            <a:r>
              <a:rPr lang="en-US" sz="2500" dirty="0" err="1">
                <a:latin typeface="Courier"/>
                <a:cs typeface="Courier"/>
              </a:rPr>
              <a:t>huffington</a:t>
            </a:r>
            <a:r>
              <a:rPr lang="en-US" sz="2500" dirty="0">
                <a:latin typeface="Courier"/>
                <a:cs typeface="Courier"/>
              </a:rPr>
              <a:t> item about </a:t>
            </a:r>
            <a:r>
              <a:rPr lang="en-US" sz="2500" dirty="0" err="1">
                <a:latin typeface="Courier"/>
                <a:cs typeface="Courier"/>
              </a:rPr>
              <a:t>mccain</a:t>
            </a:r>
            <a:r>
              <a:rPr lang="en-US" sz="2500" dirty="0">
                <a:latin typeface="Courier"/>
                <a:cs typeface="Courier"/>
              </a:rPr>
              <a:t> issuing heartfelt denials of things that were actually true or for that matter about the </a:t>
            </a:r>
            <a:r>
              <a:rPr lang="en-US" sz="2500" dirty="0" err="1" smtClean="0">
                <a:latin typeface="Courier"/>
                <a:cs typeface="Courier"/>
              </a:rPr>
              <a:t>shia</a:t>
            </a:r>
            <a:r>
              <a:rPr lang="en-US" sz="2500" dirty="0" smtClean="0">
                <a:latin typeface="Courier"/>
                <a:cs typeface="Courier"/>
              </a:rPr>
              <a:t> </a:t>
            </a:r>
            <a:r>
              <a:rPr lang="en-US" sz="2500" dirty="0" err="1">
                <a:latin typeface="Courier"/>
                <a:cs typeface="Courier"/>
              </a:rPr>
              <a:t>sunni</a:t>
            </a:r>
            <a:r>
              <a:rPr lang="en-US" sz="2500" dirty="0">
                <a:latin typeface="Courier"/>
                <a:cs typeface="Courier"/>
              </a:rPr>
              <a:t> split and which side </a:t>
            </a:r>
            <a:r>
              <a:rPr lang="en-US" sz="2500" dirty="0" err="1">
                <a:latin typeface="Courier"/>
                <a:cs typeface="Courier"/>
              </a:rPr>
              <a:t>iran</a:t>
            </a:r>
            <a:r>
              <a:rPr lang="en-US" sz="2500" dirty="0">
                <a:latin typeface="Courier"/>
                <a:cs typeface="Courier"/>
              </a:rPr>
              <a:t> was on would get confused about this any more than someone with any knowledge of us politics would get confused about whether neo confederates were likely to be supporting the socialist workers party</a:t>
            </a:r>
          </a:p>
          <a:p>
            <a:pPr marL="0" indent="0" eaLnBrk="1" hangingPunct="1">
              <a:spcBef>
                <a:spcPts val="0"/>
              </a:spcBef>
              <a:buFont typeface="Arial" pitchFamily="-65" charset="0"/>
              <a:buNone/>
              <a:defRPr/>
            </a:pPr>
            <a:r>
              <a:rPr lang="en-US" sz="2500" dirty="0">
                <a:latin typeface="Courier"/>
                <a:cs typeface="Courier"/>
              </a:rPr>
              <a:t> at the end of the world and </a:t>
            </a:r>
            <a:r>
              <a:rPr lang="en-US" sz="2500" dirty="0" err="1">
                <a:latin typeface="Courier"/>
                <a:cs typeface="Courier"/>
              </a:rPr>
              <a:t>i</a:t>
            </a:r>
            <a:r>
              <a:rPr lang="en-US" sz="2500" dirty="0">
                <a:latin typeface="Courier"/>
                <a:cs typeface="Courier"/>
              </a:rPr>
              <a:t> m not especially discouraged now that </a:t>
            </a:r>
            <a:r>
              <a:rPr lang="en-US" sz="2500" dirty="0" err="1">
                <a:latin typeface="Courier"/>
                <a:cs typeface="Courier"/>
              </a:rPr>
              <a:t>newsweek</a:t>
            </a:r>
            <a:r>
              <a:rPr lang="en-US" sz="2500" dirty="0">
                <a:latin typeface="Courier"/>
                <a:cs typeface="Courier"/>
              </a:rPr>
              <a:t> shows </a:t>
            </a:r>
            <a:r>
              <a:rPr lang="en-US" sz="2500" dirty="0" err="1">
                <a:latin typeface="Courier"/>
                <a:cs typeface="Courier"/>
              </a:rPr>
              <a:t>obama</a:t>
            </a:r>
            <a:r>
              <a:rPr lang="en-US" sz="2500" dirty="0">
                <a:latin typeface="Courier"/>
                <a:cs typeface="Courier"/>
              </a:rPr>
              <a:t> leading by three now</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b="1" dirty="0">
                <a:solidFill>
                  <a:srgbClr val="C00000"/>
                </a:solidFill>
              </a:rPr>
              <a:t>Example</a:t>
            </a:r>
          </a:p>
        </p:txBody>
      </p:sp>
      <p:sp>
        <p:nvSpPr>
          <p:cNvPr id="3" name="Content Placeholder 2"/>
          <p:cNvSpPr>
            <a:spLocks noGrp="1"/>
          </p:cNvSpPr>
          <p:nvPr>
            <p:ph idx="1"/>
          </p:nvPr>
        </p:nvSpPr>
        <p:spPr/>
        <p:txBody>
          <a:bodyPr>
            <a:normAutofit fontScale="70000" lnSpcReduction="20000"/>
          </a:bodyPr>
          <a:lstStyle/>
          <a:p>
            <a:pPr eaLnBrk="1" hangingPunct="1">
              <a:defRPr/>
            </a:pPr>
            <a:r>
              <a:rPr lang="en-US" sz="5684"/>
              <a:t>100-gram model estimated on 2.8M words of American political blog text.</a:t>
            </a:r>
          </a:p>
          <a:p>
            <a:pPr eaLnBrk="1" hangingPunct="1">
              <a:defRPr/>
            </a:pPr>
            <a:endParaRPr lang="en-US" sz="4000"/>
          </a:p>
          <a:p>
            <a:pPr marL="0" indent="0" eaLnBrk="1" hangingPunct="1">
              <a:spcBef>
                <a:spcPts val="0"/>
              </a:spcBef>
              <a:buFont typeface="Arial" pitchFamily="-65" charset="0"/>
              <a:buNone/>
              <a:defRPr/>
            </a:pPr>
            <a:r>
              <a:rPr lang="en-US" sz="2500">
                <a:latin typeface="Courier"/>
                <a:cs typeface="Courier"/>
              </a:rPr>
              <a:t> and it would be the work of many hands to catalogue all the ridiculous pronouncements made by this man since his long train of predictions about the middle east has been gaudily disastrously stupefyingly misinformed just the buffoon it seems for the new york times to award with a guest column for if you object to the nyt rewarding failure in quite this way then you re intolerant according to the times editorial page editor andrew rosenthal rosenthal doesn t seem to recognize that his choice of adjectives to describe kristol serious respected are in fact precisely what is at issue for those whom he dismisses as having a fear of opposing views</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b="1" dirty="0">
                <a:solidFill>
                  <a:srgbClr val="C00000"/>
                </a:solidFill>
              </a:rPr>
              <a:t>N-Gram Models</a:t>
            </a:r>
          </a:p>
        </p:txBody>
      </p:sp>
      <p:sp>
        <p:nvSpPr>
          <p:cNvPr id="28675" name="Content Placeholder 3"/>
          <p:cNvSpPr>
            <a:spLocks noGrp="1"/>
          </p:cNvSpPr>
          <p:nvPr>
            <p:ph sz="half" idx="1"/>
          </p:nvPr>
        </p:nvSpPr>
        <p:spPr/>
        <p:txBody>
          <a:bodyPr/>
          <a:lstStyle/>
          <a:p>
            <a:pPr algn="ctr" eaLnBrk="1" hangingPunct="1">
              <a:buFont typeface="Arial" pitchFamily="-65" charset="0"/>
              <a:buNone/>
            </a:pPr>
            <a:r>
              <a:rPr lang="en-US" i="1"/>
              <a:t>Pros</a:t>
            </a:r>
          </a:p>
          <a:p>
            <a:pPr eaLnBrk="1" hangingPunct="1"/>
            <a:r>
              <a:rPr lang="en-US"/>
              <a:t>Easily understood </a:t>
            </a:r>
            <a:r>
              <a:rPr lang="en-US" b="1"/>
              <a:t>linguistic formalism</a:t>
            </a:r>
            <a:r>
              <a:rPr lang="en-US"/>
              <a:t>.</a:t>
            </a:r>
          </a:p>
          <a:p>
            <a:pPr eaLnBrk="1" hangingPunct="1"/>
            <a:r>
              <a:rPr lang="en-US"/>
              <a:t>Fully generative.</a:t>
            </a:r>
          </a:p>
          <a:p>
            <a:pPr eaLnBrk="1" hangingPunct="1"/>
            <a:r>
              <a:rPr lang="en-US"/>
              <a:t>Algorithms:</a:t>
            </a:r>
          </a:p>
          <a:p>
            <a:pPr lvl="1" eaLnBrk="1" hangingPunct="1"/>
            <a:r>
              <a:rPr lang="en-US"/>
              <a:t>calculate probability of a sequence</a:t>
            </a:r>
          </a:p>
          <a:p>
            <a:pPr lvl="1" eaLnBrk="1" hangingPunct="1"/>
            <a:r>
              <a:rPr lang="en-US"/>
              <a:t>choose a sequence from a set</a:t>
            </a:r>
          </a:p>
          <a:p>
            <a:pPr lvl="1" eaLnBrk="1" hangingPunct="1"/>
            <a:r>
              <a:rPr lang="en-US"/>
              <a:t>training</a:t>
            </a:r>
          </a:p>
        </p:txBody>
      </p:sp>
      <p:sp>
        <p:nvSpPr>
          <p:cNvPr id="28676" name="Content Placeholder 4"/>
          <p:cNvSpPr>
            <a:spLocks noGrp="1"/>
          </p:cNvSpPr>
          <p:nvPr>
            <p:ph sz="half" idx="2"/>
          </p:nvPr>
        </p:nvSpPr>
        <p:spPr/>
        <p:txBody>
          <a:bodyPr/>
          <a:lstStyle/>
          <a:p>
            <a:pPr algn="ctr" eaLnBrk="1" hangingPunct="1">
              <a:buFont typeface="Arial" pitchFamily="-65" charset="0"/>
              <a:buNone/>
            </a:pPr>
            <a:r>
              <a:rPr lang="en-US" i="1" dirty="0"/>
              <a:t>Cons</a:t>
            </a:r>
          </a:p>
          <a:p>
            <a:pPr eaLnBrk="1" hangingPunct="1"/>
            <a:r>
              <a:rPr lang="en-US" dirty="0"/>
              <a:t>Obviously inaccurate </a:t>
            </a:r>
            <a:r>
              <a:rPr lang="en-US" dirty="0" smtClean="0"/>
              <a:t>linguistic </a:t>
            </a:r>
            <a:r>
              <a:rPr lang="en-US" dirty="0"/>
              <a:t>formalism.</a:t>
            </a:r>
          </a:p>
          <a:p>
            <a:pPr eaLnBrk="1" hangingPunct="1"/>
            <a:r>
              <a:rPr lang="en-US" dirty="0"/>
              <a:t>As N grows, data sparseness becomes a problem.</a:t>
            </a:r>
          </a:p>
          <a:p>
            <a:pPr lvl="1" eaLnBrk="1" hangingPunct="1"/>
            <a:r>
              <a:rPr lang="en-US" dirty="0"/>
              <a:t>Smoothing is a black art.</a:t>
            </a:r>
          </a:p>
          <a:p>
            <a:pPr eaLnBrk="1" hangingPunct="1"/>
            <a:r>
              <a:rPr lang="en-US" dirty="0"/>
              <a:t>How to deal with unknown words?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2900" y="1143000"/>
            <a:ext cx="8458200" cy="1470025"/>
          </a:xfrm>
        </p:spPr>
        <p:txBody>
          <a:bodyPr/>
          <a:lstStyle/>
          <a:p>
            <a:r>
              <a:rPr lang="en-US" b="1" dirty="0" smtClean="0">
                <a:solidFill>
                  <a:srgbClr val="0000CC"/>
                </a:solidFill>
              </a:rPr>
              <a:t>Some basic concepts: </a:t>
            </a:r>
            <a:br>
              <a:rPr lang="en-US" b="1" dirty="0" smtClean="0">
                <a:solidFill>
                  <a:srgbClr val="0000CC"/>
                </a:solidFill>
              </a:rPr>
            </a:br>
            <a:r>
              <a:rPr lang="en-US" b="1" dirty="0" smtClean="0">
                <a:solidFill>
                  <a:srgbClr val="C00000"/>
                </a:solidFill>
              </a:rPr>
              <a:t>Probabilities over large collections,</a:t>
            </a:r>
            <a:br>
              <a:rPr lang="en-US" b="1" dirty="0" smtClean="0">
                <a:solidFill>
                  <a:srgbClr val="C00000"/>
                </a:solidFill>
              </a:rPr>
            </a:br>
            <a:r>
              <a:rPr lang="en-US" b="1" dirty="0" smtClean="0">
                <a:solidFill>
                  <a:srgbClr val="C00000"/>
                </a:solidFill>
              </a:rPr>
              <a:t>Markov models,</a:t>
            </a:r>
            <a:br>
              <a:rPr lang="en-US" b="1" dirty="0" smtClean="0">
                <a:solidFill>
                  <a:srgbClr val="C00000"/>
                </a:solidFill>
              </a:rPr>
            </a:br>
            <a:r>
              <a:rPr lang="en-US" b="1" dirty="0" smtClean="0">
                <a:solidFill>
                  <a:srgbClr val="C00000"/>
                </a:solidFill>
              </a:rPr>
              <a:t>and some of their family tree..</a:t>
            </a:r>
            <a:endParaRPr lang="en-US" b="1" dirty="0">
              <a:solidFill>
                <a:srgbClr val="C00000"/>
              </a:solidFill>
            </a:endParaRPr>
          </a:p>
        </p:txBody>
      </p:sp>
      <p:sp>
        <p:nvSpPr>
          <p:cNvPr id="5" name="Subtitle 4"/>
          <p:cNvSpPr>
            <a:spLocks noGrp="1"/>
          </p:cNvSpPr>
          <p:nvPr>
            <p:ph type="subTitle" idx="1"/>
          </p:nvPr>
        </p:nvSpPr>
        <p:spPr>
          <a:xfrm>
            <a:off x="266700" y="4953000"/>
            <a:ext cx="8648700" cy="1752600"/>
          </a:xfrm>
        </p:spPr>
        <p:txBody>
          <a:bodyPr/>
          <a:lstStyle/>
          <a:p>
            <a:r>
              <a:rPr lang="en-US" dirty="0" smtClean="0"/>
              <a:t>SPFLODD, 22 Jan 2018</a:t>
            </a:r>
          </a:p>
          <a:p>
            <a:r>
              <a:rPr lang="en-US" dirty="0" smtClean="0"/>
              <a:t>Bhiksha Raj</a:t>
            </a:r>
            <a:endParaRPr lang="en-US" dirty="0"/>
          </a:p>
        </p:txBody>
      </p:sp>
      <p:pic>
        <p:nvPicPr>
          <p:cNvPr id="6" name="Picture 5"/>
          <p:cNvPicPr>
            <a:picLocks noChangeAspect="1"/>
          </p:cNvPicPr>
          <p:nvPr/>
        </p:nvPicPr>
        <p:blipFill>
          <a:blip r:embed="rId2"/>
          <a:stretch>
            <a:fillRect/>
          </a:stretch>
        </p:blipFill>
        <p:spPr>
          <a:xfrm>
            <a:off x="2971800" y="3217606"/>
            <a:ext cx="2724150" cy="1501469"/>
          </a:xfrm>
          <a:prstGeom prst="rect">
            <a:avLst/>
          </a:prstGeom>
        </p:spPr>
      </p:pic>
    </p:spTree>
    <p:extLst>
      <p:ext uri="{BB962C8B-B14F-4D97-AF65-F5344CB8AC3E}">
        <p14:creationId xmlns:p14="http://schemas.microsoft.com/office/powerpoint/2010/main" val="3809011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The not a language hypothesis</a:t>
            </a:r>
            <a:endParaRPr lang="en-US" b="1" dirty="0">
              <a:solidFill>
                <a:srgbClr val="C00000"/>
              </a:solidFill>
            </a:endParaRPr>
          </a:p>
        </p:txBody>
      </p:sp>
      <p:sp>
        <p:nvSpPr>
          <p:cNvPr id="3" name="Content Placeholder 2"/>
          <p:cNvSpPr>
            <a:spLocks noGrp="1"/>
          </p:cNvSpPr>
          <p:nvPr>
            <p:ph idx="1"/>
          </p:nvPr>
        </p:nvSpPr>
        <p:spPr/>
        <p:txBody>
          <a:bodyPr>
            <a:normAutofit fontScale="70000" lnSpcReduction="20000"/>
          </a:bodyPr>
          <a:lstStyle/>
          <a:p>
            <a:pPr>
              <a:lnSpc>
                <a:spcPct val="120000"/>
              </a:lnSpc>
            </a:pPr>
            <a:r>
              <a:rPr lang="en-US" dirty="0" smtClean="0"/>
              <a:t>Indus valley inscriptions are only between 5 and 14 characters long</a:t>
            </a:r>
          </a:p>
          <a:p>
            <a:pPr lvl="5">
              <a:lnSpc>
                <a:spcPct val="120000"/>
              </a:lnSpc>
            </a:pPr>
            <a:endParaRPr lang="en-US" dirty="0"/>
          </a:p>
          <a:p>
            <a:pPr>
              <a:lnSpc>
                <a:spcPct val="120000"/>
              </a:lnSpc>
            </a:pPr>
            <a:r>
              <a:rPr lang="en-US" dirty="0" smtClean="0"/>
              <a:t>The distribution of symbols is no different from the </a:t>
            </a:r>
            <a:r>
              <a:rPr lang="en-US" dirty="0" err="1" smtClean="0"/>
              <a:t>Zipfian</a:t>
            </a:r>
            <a:r>
              <a:rPr lang="en-US" dirty="0" smtClean="0"/>
              <a:t> distribution of decorative symbols in various illiterate cultures</a:t>
            </a:r>
          </a:p>
          <a:p>
            <a:pPr lvl="1">
              <a:lnSpc>
                <a:spcPct val="120000"/>
              </a:lnSpc>
            </a:pPr>
            <a:r>
              <a:rPr lang="en-US" dirty="0" smtClean="0"/>
              <a:t>The entropy of the distributions shows a lack of </a:t>
            </a:r>
            <a:r>
              <a:rPr lang="en-US" i="1" dirty="0" smtClean="0"/>
              <a:t>structure </a:t>
            </a:r>
            <a:r>
              <a:rPr lang="en-US" dirty="0" smtClean="0"/>
              <a:t>associated with a real language of any kind</a:t>
            </a:r>
          </a:p>
          <a:p>
            <a:pPr lvl="3">
              <a:lnSpc>
                <a:spcPct val="120000"/>
              </a:lnSpc>
            </a:pPr>
            <a:endParaRPr lang="en-US" dirty="0"/>
          </a:p>
          <a:p>
            <a:pPr>
              <a:lnSpc>
                <a:spcPct val="120000"/>
              </a:lnSpc>
            </a:pPr>
            <a:r>
              <a:rPr lang="en-US" dirty="0" smtClean="0"/>
              <a:t>Still an ongoing controversy</a:t>
            </a:r>
          </a:p>
          <a:p>
            <a:pPr lvl="1">
              <a:lnSpc>
                <a:spcPct val="120000"/>
              </a:lnSpc>
            </a:pPr>
            <a:r>
              <a:rPr lang="en-US" dirty="0" smtClean="0"/>
              <a:t>I suspect </a:t>
            </a:r>
            <a:r>
              <a:rPr lang="en-US" dirty="0" err="1" smtClean="0"/>
              <a:t>Sproat</a:t>
            </a:r>
            <a:r>
              <a:rPr lang="en-US" dirty="0" smtClean="0"/>
              <a:t> is right that these don’t represent true script.</a:t>
            </a:r>
          </a:p>
          <a:p>
            <a:pPr lvl="1">
              <a:lnSpc>
                <a:spcPct val="120000"/>
              </a:lnSpc>
            </a:pPr>
            <a:r>
              <a:rPr lang="en-US" dirty="0" smtClean="0"/>
              <a:t>This does not mean the I-V civilization didn’t have a script; just that they did not record it on stone…</a:t>
            </a:r>
          </a:p>
          <a:p>
            <a:pPr lvl="3">
              <a:lnSpc>
                <a:spcPct val="120000"/>
              </a:lnSpc>
            </a:pPr>
            <a:endParaRPr lang="en-US" dirty="0"/>
          </a:p>
          <a:p>
            <a:pPr>
              <a:lnSpc>
                <a:spcPct val="120000"/>
              </a:lnSpc>
            </a:pPr>
            <a:r>
              <a:rPr lang="en-US" b="1" dirty="0" smtClean="0">
                <a:solidFill>
                  <a:srgbClr val="C00000"/>
                </a:solidFill>
              </a:rPr>
              <a:t>Example of </a:t>
            </a:r>
            <a:r>
              <a:rPr lang="en-US" b="1" i="1" dirty="0" smtClean="0">
                <a:solidFill>
                  <a:srgbClr val="C00000"/>
                </a:solidFill>
              </a:rPr>
              <a:t>not knowing if there is structure!</a:t>
            </a:r>
            <a:endParaRPr lang="en-US" b="1" dirty="0">
              <a:solidFill>
                <a:srgbClr val="C00000"/>
              </a:solidFill>
            </a:endParaRPr>
          </a:p>
        </p:txBody>
      </p:sp>
    </p:spTree>
    <p:extLst>
      <p:ext uri="{BB962C8B-B14F-4D97-AF65-F5344CB8AC3E}">
        <p14:creationId xmlns:p14="http://schemas.microsoft.com/office/powerpoint/2010/main" val="272234305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solidFill>
                  <a:schemeClr val="bg1">
                    <a:lumMod val="75000"/>
                  </a:schemeClr>
                </a:solidFill>
              </a:rPr>
              <a:t>N-Gram Models</a:t>
            </a:r>
          </a:p>
        </p:txBody>
      </p:sp>
      <p:sp>
        <p:nvSpPr>
          <p:cNvPr id="29699" name="Content Placeholder 3"/>
          <p:cNvSpPr>
            <a:spLocks noGrp="1"/>
          </p:cNvSpPr>
          <p:nvPr>
            <p:ph sz="half" idx="1"/>
          </p:nvPr>
        </p:nvSpPr>
        <p:spPr/>
        <p:txBody>
          <a:bodyPr/>
          <a:lstStyle/>
          <a:p>
            <a:pPr algn="ctr" eaLnBrk="1" hangingPunct="1">
              <a:buFont typeface="Arial" pitchFamily="-65" charset="0"/>
              <a:buNone/>
            </a:pPr>
            <a:r>
              <a:rPr lang="en-US" i="1">
                <a:solidFill>
                  <a:srgbClr val="BFBFBF"/>
                </a:solidFill>
              </a:rPr>
              <a:t>Pros</a:t>
            </a:r>
          </a:p>
          <a:p>
            <a:pPr eaLnBrk="1" hangingPunct="1"/>
            <a:r>
              <a:rPr lang="en-US">
                <a:solidFill>
                  <a:srgbClr val="BFBFBF"/>
                </a:solidFill>
              </a:rPr>
              <a:t>Easily understood </a:t>
            </a:r>
            <a:r>
              <a:rPr lang="en-US" b="1">
                <a:solidFill>
                  <a:srgbClr val="BFBFBF"/>
                </a:solidFill>
              </a:rPr>
              <a:t>linguistic formalism</a:t>
            </a:r>
            <a:r>
              <a:rPr lang="en-US">
                <a:solidFill>
                  <a:srgbClr val="BFBFBF"/>
                </a:solidFill>
              </a:rPr>
              <a:t>.</a:t>
            </a:r>
          </a:p>
          <a:p>
            <a:pPr eaLnBrk="1" hangingPunct="1"/>
            <a:r>
              <a:rPr lang="en-US">
                <a:solidFill>
                  <a:srgbClr val="BFBFBF"/>
                </a:solidFill>
              </a:rPr>
              <a:t>Fully generative.</a:t>
            </a:r>
          </a:p>
          <a:p>
            <a:pPr eaLnBrk="1" hangingPunct="1"/>
            <a:r>
              <a:rPr lang="en-US">
                <a:solidFill>
                  <a:srgbClr val="BFBFBF"/>
                </a:solidFill>
              </a:rPr>
              <a:t>Algorithms:</a:t>
            </a:r>
          </a:p>
          <a:p>
            <a:pPr lvl="1" eaLnBrk="1" hangingPunct="1"/>
            <a:r>
              <a:rPr lang="en-US"/>
              <a:t>calculate probability of a sequence</a:t>
            </a:r>
          </a:p>
          <a:p>
            <a:pPr lvl="1" eaLnBrk="1" hangingPunct="1"/>
            <a:r>
              <a:rPr lang="en-US"/>
              <a:t>choose a sequence from a set</a:t>
            </a:r>
          </a:p>
          <a:p>
            <a:pPr lvl="1" eaLnBrk="1" hangingPunct="1"/>
            <a:r>
              <a:rPr lang="en-US"/>
              <a:t>training</a:t>
            </a:r>
          </a:p>
        </p:txBody>
      </p:sp>
      <p:sp>
        <p:nvSpPr>
          <p:cNvPr id="5" name="Content Placeholder 4"/>
          <p:cNvSpPr>
            <a:spLocks noGrp="1"/>
          </p:cNvSpPr>
          <p:nvPr>
            <p:ph sz="half" idx="2"/>
          </p:nvPr>
        </p:nvSpPr>
        <p:spPr/>
        <p:txBody>
          <a:bodyPr/>
          <a:lstStyle/>
          <a:p>
            <a:pPr algn="ctr" eaLnBrk="1" hangingPunct="1">
              <a:buFont typeface="Arial" pitchFamily="-65" charset="0"/>
              <a:buNone/>
              <a:defRPr/>
            </a:pPr>
            <a:r>
              <a:rPr lang="en-US" i="1" dirty="0">
                <a:solidFill>
                  <a:schemeClr val="bg1">
                    <a:lumMod val="75000"/>
                  </a:schemeClr>
                </a:solidFill>
              </a:rPr>
              <a:t>Cons</a:t>
            </a:r>
          </a:p>
          <a:p>
            <a:pPr eaLnBrk="1" hangingPunct="1">
              <a:defRPr/>
            </a:pPr>
            <a:r>
              <a:rPr lang="en-US" dirty="0">
                <a:solidFill>
                  <a:schemeClr val="bg1">
                    <a:lumMod val="75000"/>
                  </a:schemeClr>
                </a:solidFill>
              </a:rPr>
              <a:t>Obviously inaccurate </a:t>
            </a:r>
            <a:r>
              <a:rPr lang="en-US" dirty="0" smtClean="0">
                <a:solidFill>
                  <a:schemeClr val="bg1">
                    <a:lumMod val="75000"/>
                  </a:schemeClr>
                </a:solidFill>
              </a:rPr>
              <a:t>linguistic </a:t>
            </a:r>
            <a:r>
              <a:rPr lang="en-US" dirty="0">
                <a:solidFill>
                  <a:schemeClr val="bg1">
                    <a:lumMod val="75000"/>
                  </a:schemeClr>
                </a:solidFill>
              </a:rPr>
              <a:t>formalism.</a:t>
            </a:r>
          </a:p>
          <a:p>
            <a:pPr eaLnBrk="1" hangingPunct="1">
              <a:defRPr/>
            </a:pPr>
            <a:r>
              <a:rPr lang="en-US" dirty="0">
                <a:solidFill>
                  <a:schemeClr val="bg1">
                    <a:lumMod val="75000"/>
                  </a:schemeClr>
                </a:solidFill>
              </a:rPr>
              <a:t>As N grows, data sparseness becomes a problem.</a:t>
            </a:r>
          </a:p>
          <a:p>
            <a:pPr lvl="1" eaLnBrk="1" hangingPunct="1">
              <a:defRPr/>
            </a:pPr>
            <a:r>
              <a:rPr lang="en-US" dirty="0">
                <a:solidFill>
                  <a:schemeClr val="bg1">
                    <a:lumMod val="75000"/>
                  </a:schemeClr>
                </a:solidFill>
              </a:rPr>
              <a:t>Smoothing is a black art.</a:t>
            </a:r>
          </a:p>
          <a:p>
            <a:pPr eaLnBrk="1" hangingPunct="1">
              <a:defRPr/>
            </a:pPr>
            <a:r>
              <a:rPr lang="en-US" dirty="0">
                <a:solidFill>
                  <a:schemeClr val="bg1">
                    <a:lumMod val="75000"/>
                  </a:schemeClr>
                </a:solidFill>
              </a:rPr>
              <a:t>How to deal with unknown words?</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a:solidFill>
                  <a:srgbClr val="C00000"/>
                </a:solidFill>
              </a:rPr>
              <a:t>Calculating the Probability </a:t>
            </a:r>
            <a:br>
              <a:rPr lang="en-US" b="1" dirty="0">
                <a:solidFill>
                  <a:srgbClr val="C00000"/>
                </a:solidFill>
              </a:rPr>
            </a:br>
            <a:r>
              <a:rPr lang="en-US" b="1" dirty="0">
                <a:solidFill>
                  <a:srgbClr val="C00000"/>
                </a:solidFill>
              </a:rPr>
              <a:t>of a Sequence</a:t>
            </a:r>
          </a:p>
        </p:txBody>
      </p:sp>
      <p:sp>
        <p:nvSpPr>
          <p:cNvPr id="6" name="Content Placeholder 5"/>
          <p:cNvSpPr>
            <a:spLocks noGrp="1"/>
          </p:cNvSpPr>
          <p:nvPr>
            <p:ph idx="1"/>
          </p:nvPr>
        </p:nvSpPr>
        <p:spPr/>
        <p:txBody>
          <a:bodyPr/>
          <a:lstStyle/>
          <a:p>
            <a:r>
              <a:rPr lang="en-US" dirty="0"/>
              <a:t>Let n be the length of the sequence and m be the length of the history.</a:t>
            </a:r>
          </a:p>
          <a:p>
            <a:r>
              <a:rPr lang="en-US" dirty="0"/>
              <a:t>For every consecutive (m+1) words </a:t>
            </a:r>
            <a:r>
              <a:rPr lang="en-US" dirty="0" err="1"/>
              <a:t>w</a:t>
            </a:r>
            <a:r>
              <a:rPr lang="en-US" baseline="-25000" dirty="0" err="1"/>
              <a:t>i</a:t>
            </a:r>
            <a:r>
              <a:rPr lang="en-US" dirty="0"/>
              <a:t> … </a:t>
            </a:r>
            <a:r>
              <a:rPr lang="en-US" dirty="0" err="1"/>
              <a:t>w</a:t>
            </a:r>
            <a:r>
              <a:rPr lang="en-US" baseline="-25000" dirty="0" err="1"/>
              <a:t>i+m</a:t>
            </a:r>
            <a:r>
              <a:rPr lang="en-US" dirty="0"/>
              <a:t>, look up p(</a:t>
            </a:r>
            <a:r>
              <a:rPr lang="en-US" dirty="0" err="1"/>
              <a:t>w</a:t>
            </a:r>
            <a:r>
              <a:rPr lang="en-US" baseline="-25000" dirty="0" err="1"/>
              <a:t>i+m</a:t>
            </a:r>
            <a:r>
              <a:rPr lang="en-US" dirty="0"/>
              <a:t> | </a:t>
            </a:r>
            <a:r>
              <a:rPr lang="en-US" dirty="0" err="1"/>
              <a:t>w</a:t>
            </a:r>
            <a:r>
              <a:rPr lang="en-US" baseline="-25000" dirty="0" err="1"/>
              <a:t>i</a:t>
            </a:r>
            <a:r>
              <a:rPr lang="en-US" dirty="0"/>
              <a:t> … w</a:t>
            </a:r>
            <a:r>
              <a:rPr lang="en-US" baseline="-25000" dirty="0"/>
              <a:t>i+m-1</a:t>
            </a:r>
            <a:r>
              <a:rPr lang="en-US" dirty="0"/>
              <a:t>).</a:t>
            </a:r>
          </a:p>
          <a:p>
            <a:r>
              <a:rPr lang="en-US" dirty="0"/>
              <a:t>Look up p(stop | </a:t>
            </a:r>
            <a:r>
              <a:rPr lang="en-US" dirty="0" err="1"/>
              <a:t>w</a:t>
            </a:r>
            <a:r>
              <a:rPr lang="en-US" baseline="-25000" dirty="0" err="1"/>
              <a:t>n</a:t>
            </a:r>
            <a:r>
              <a:rPr lang="en-US" baseline="-25000" dirty="0"/>
              <a:t>-m</a:t>
            </a:r>
            <a:r>
              <a:rPr lang="en-US" dirty="0"/>
              <a:t> … </a:t>
            </a:r>
            <a:r>
              <a:rPr lang="en-US" dirty="0" err="1"/>
              <a:t>w</a:t>
            </a:r>
            <a:r>
              <a:rPr lang="en-US" baseline="-25000" dirty="0" err="1"/>
              <a:t>n</a:t>
            </a:r>
            <a:r>
              <a:rPr lang="en-US" dirty="0"/>
              <a:t>).</a:t>
            </a:r>
          </a:p>
          <a:p>
            <a:r>
              <a:rPr lang="en-US" dirty="0"/>
              <a:t>Multiply these quantities together</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Choosing a Sequence from a Set</a:t>
            </a:r>
          </a:p>
        </p:txBody>
      </p:sp>
      <p:sp>
        <p:nvSpPr>
          <p:cNvPr id="3" name="Content Placeholder 2"/>
          <p:cNvSpPr>
            <a:spLocks noGrp="1"/>
          </p:cNvSpPr>
          <p:nvPr>
            <p:ph idx="1"/>
          </p:nvPr>
        </p:nvSpPr>
        <p:spPr/>
        <p:txBody>
          <a:bodyPr/>
          <a:lstStyle/>
          <a:p>
            <a:r>
              <a:rPr lang="en-US"/>
              <a:t>Calculate the probability of each sequence in the set.</a:t>
            </a:r>
          </a:p>
          <a:p>
            <a:r>
              <a:rPr lang="en-US"/>
              <a:t>Choose the one that has the highest probability.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Training</a:t>
            </a:r>
          </a:p>
        </p:txBody>
      </p:sp>
      <p:sp>
        <p:nvSpPr>
          <p:cNvPr id="3" name="Content Placeholder 2"/>
          <p:cNvSpPr>
            <a:spLocks noGrp="1"/>
          </p:cNvSpPr>
          <p:nvPr>
            <p:ph idx="1"/>
          </p:nvPr>
        </p:nvSpPr>
        <p:spPr/>
        <p:txBody>
          <a:bodyPr/>
          <a:lstStyle/>
          <a:p>
            <a:r>
              <a:rPr lang="en-US"/>
              <a:t>Maximum likelihood estimation by relative frequencies:</a:t>
            </a:r>
          </a:p>
        </p:txBody>
      </p:sp>
      <p:sp>
        <p:nvSpPr>
          <p:cNvPr id="5" name="TextBox 4"/>
          <p:cNvSpPr txBox="1"/>
          <p:nvPr/>
        </p:nvSpPr>
        <p:spPr>
          <a:xfrm>
            <a:off x="2164645" y="3091934"/>
            <a:ext cx="959555" cy="369332"/>
          </a:xfrm>
          <a:prstGeom prst="rect">
            <a:avLst/>
          </a:prstGeom>
          <a:noFill/>
        </p:spPr>
        <p:txBody>
          <a:bodyPr wrap="none" rtlCol="0">
            <a:spAutoFit/>
          </a:bodyPr>
          <a:lstStyle/>
          <a:p>
            <a:r>
              <a:rPr lang="en-US">
                <a:latin typeface="+mn-lt"/>
              </a:rPr>
              <a:t>unigram</a:t>
            </a:r>
          </a:p>
        </p:txBody>
      </p:sp>
      <p:sp>
        <p:nvSpPr>
          <p:cNvPr id="6" name="TextBox 5"/>
          <p:cNvSpPr txBox="1"/>
          <p:nvPr/>
        </p:nvSpPr>
        <p:spPr>
          <a:xfrm>
            <a:off x="2164645" y="3853934"/>
            <a:ext cx="838278" cy="369332"/>
          </a:xfrm>
          <a:prstGeom prst="rect">
            <a:avLst/>
          </a:prstGeom>
          <a:noFill/>
        </p:spPr>
        <p:txBody>
          <a:bodyPr wrap="none" rtlCol="0">
            <a:spAutoFit/>
          </a:bodyPr>
          <a:lstStyle/>
          <a:p>
            <a:r>
              <a:rPr lang="en-US">
                <a:latin typeface="+mn-lt"/>
              </a:rPr>
              <a:t>bigram</a:t>
            </a:r>
          </a:p>
        </p:txBody>
      </p:sp>
      <p:sp>
        <p:nvSpPr>
          <p:cNvPr id="7" name="TextBox 6"/>
          <p:cNvSpPr txBox="1"/>
          <p:nvPr/>
        </p:nvSpPr>
        <p:spPr>
          <a:xfrm>
            <a:off x="2121251" y="5574268"/>
            <a:ext cx="881672" cy="369332"/>
          </a:xfrm>
          <a:prstGeom prst="rect">
            <a:avLst/>
          </a:prstGeom>
          <a:noFill/>
        </p:spPr>
        <p:txBody>
          <a:bodyPr wrap="none" rtlCol="0">
            <a:spAutoFit/>
          </a:bodyPr>
          <a:lstStyle/>
          <a:p>
            <a:r>
              <a:rPr lang="en-US">
                <a:latin typeface="+mn-lt"/>
              </a:rPr>
              <a:t>general</a:t>
            </a:r>
          </a:p>
        </p:txBody>
      </p:sp>
      <p:sp>
        <p:nvSpPr>
          <p:cNvPr id="11" name="TextBox 10"/>
          <p:cNvSpPr txBox="1"/>
          <p:nvPr/>
        </p:nvSpPr>
        <p:spPr>
          <a:xfrm>
            <a:off x="2128127" y="4585295"/>
            <a:ext cx="874796" cy="369332"/>
          </a:xfrm>
          <a:prstGeom prst="rect">
            <a:avLst/>
          </a:prstGeom>
          <a:noFill/>
        </p:spPr>
        <p:txBody>
          <a:bodyPr wrap="none" rtlCol="0">
            <a:spAutoFit/>
          </a:bodyPr>
          <a:lstStyle/>
          <a:p>
            <a:r>
              <a:rPr lang="en-US">
                <a:latin typeface="+mn-lt"/>
              </a:rPr>
              <a:t>trigram</a:t>
            </a:r>
          </a:p>
        </p:txBody>
      </p:sp>
      <p:pic>
        <p:nvPicPr>
          <p:cNvPr id="12" name="Picture 11" descr="latex-image-1.pdf"/>
          <p:cNvPicPr>
            <a:picLocks noChangeAspect="1"/>
          </p:cNvPicPr>
          <p:nvPr/>
        </p:nvPicPr>
        <p:blipFill>
          <a:blip r:embed="rId2"/>
          <a:stretch>
            <a:fillRect/>
          </a:stretch>
        </p:blipFill>
        <p:spPr>
          <a:xfrm>
            <a:off x="3124200" y="2774450"/>
            <a:ext cx="4241800" cy="3313635"/>
          </a:xfrm>
          <a:prstGeom prst="rect">
            <a:avLst/>
          </a:prstGeom>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Note about Current Research</a:t>
            </a:r>
          </a:p>
        </p:txBody>
      </p:sp>
      <p:sp>
        <p:nvSpPr>
          <p:cNvPr id="3" name="Content Placeholder 2"/>
          <p:cNvSpPr>
            <a:spLocks noGrp="1"/>
          </p:cNvSpPr>
          <p:nvPr>
            <p:ph idx="1"/>
          </p:nvPr>
        </p:nvSpPr>
        <p:spPr>
          <a:xfrm>
            <a:off x="457200" y="1600200"/>
            <a:ext cx="8229600" cy="4724400"/>
          </a:xfrm>
        </p:spPr>
        <p:txBody>
          <a:bodyPr>
            <a:normAutofit fontScale="77500" lnSpcReduction="20000"/>
          </a:bodyPr>
          <a:lstStyle/>
          <a:p>
            <a:pPr>
              <a:lnSpc>
                <a:spcPct val="120000"/>
              </a:lnSpc>
            </a:pPr>
            <a:r>
              <a:rPr lang="en-US" dirty="0"/>
              <a:t>In the past few years, “web-scale” n-gram models have become popular.</a:t>
            </a:r>
          </a:p>
          <a:p>
            <a:pPr lvl="1">
              <a:lnSpc>
                <a:spcPct val="120000"/>
              </a:lnSpc>
            </a:pPr>
            <a:r>
              <a:rPr lang="en-US" dirty="0"/>
              <a:t>More data always </a:t>
            </a:r>
            <a:r>
              <a:rPr lang="en-US" dirty="0" smtClean="0"/>
              <a:t>seem </a:t>
            </a:r>
            <a:r>
              <a:rPr lang="en-US" dirty="0"/>
              <a:t>to make language models better (</a:t>
            </a:r>
            <a:r>
              <a:rPr lang="en-US" dirty="0" err="1"/>
              <a:t>Brants</a:t>
            </a:r>
            <a:r>
              <a:rPr lang="en-US" dirty="0"/>
              <a:t> et al., 2007, </a:t>
            </a:r>
            <a:r>
              <a:rPr lang="en-US" i="1" dirty="0"/>
              <a:t>inter alia</a:t>
            </a:r>
            <a:r>
              <a:rPr lang="en-US" dirty="0"/>
              <a:t>)</a:t>
            </a:r>
          </a:p>
          <a:p>
            <a:pPr>
              <a:lnSpc>
                <a:spcPct val="120000"/>
              </a:lnSpc>
            </a:pPr>
            <a:r>
              <a:rPr lang="en-US" dirty="0"/>
              <a:t>A number of recent research efforts seek to make the construction and use of language models very efficient.</a:t>
            </a:r>
          </a:p>
          <a:p>
            <a:pPr lvl="1">
              <a:lnSpc>
                <a:spcPct val="120000"/>
              </a:lnSpc>
            </a:pPr>
            <a:r>
              <a:rPr lang="en-US" dirty="0"/>
              <a:t>Runtime:  </a:t>
            </a:r>
            <a:r>
              <a:rPr lang="en-US" dirty="0" err="1"/>
              <a:t>MapReduce</a:t>
            </a:r>
            <a:r>
              <a:rPr lang="en-US" dirty="0"/>
              <a:t> architectures (e.g., Lin &amp; Dyer, 2010)</a:t>
            </a:r>
          </a:p>
          <a:p>
            <a:pPr lvl="1">
              <a:lnSpc>
                <a:spcPct val="120000"/>
              </a:lnSpc>
            </a:pPr>
            <a:r>
              <a:rPr lang="en-US" dirty="0"/>
              <a:t>Memory:  compression (e.g., </a:t>
            </a:r>
            <a:r>
              <a:rPr lang="en-US" dirty="0" err="1"/>
              <a:t>Heafield</a:t>
            </a:r>
            <a:r>
              <a:rPr lang="en-US" dirty="0"/>
              <a:t>, 2011</a:t>
            </a:r>
            <a:r>
              <a:rPr lang="en-US" dirty="0" smtClean="0"/>
              <a:t>)</a:t>
            </a:r>
          </a:p>
          <a:p>
            <a:pPr>
              <a:lnSpc>
                <a:spcPct val="120000"/>
              </a:lnSpc>
            </a:pPr>
            <a:r>
              <a:rPr lang="en-US" dirty="0" smtClean="0"/>
              <a:t>Neural language models</a:t>
            </a:r>
          </a:p>
          <a:p>
            <a:pPr lvl="1">
              <a:lnSpc>
                <a:spcPct val="120000"/>
              </a:lnSpc>
            </a:pPr>
            <a:r>
              <a:rPr lang="en-US" dirty="0" smtClean="0"/>
              <a:t>Too many to cite</a:t>
            </a:r>
          </a:p>
          <a:p>
            <a:pPr lvl="1">
              <a:lnSpc>
                <a:spcPct val="120000"/>
              </a:lnSpc>
            </a:pPr>
            <a:r>
              <a:rPr lang="en-US" dirty="0" smtClean="0"/>
              <a:t>Not really a “fixed” sized history (n) anymore</a:t>
            </a:r>
            <a:endParaRPr lang="en-US"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4"/>
          <p:cNvSpPr>
            <a:spLocks noGrp="1"/>
          </p:cNvSpPr>
          <p:nvPr>
            <p:ph type="title"/>
          </p:nvPr>
        </p:nvSpPr>
        <p:spPr/>
        <p:txBody>
          <a:bodyPr/>
          <a:lstStyle/>
          <a:p>
            <a:pPr eaLnBrk="1" hangingPunct="1"/>
            <a:r>
              <a:rPr lang="en-US" b="1" dirty="0">
                <a:solidFill>
                  <a:srgbClr val="C00000"/>
                </a:solidFill>
              </a:rPr>
              <a:t>Sequence Models as Components</a:t>
            </a:r>
          </a:p>
        </p:txBody>
      </p:sp>
      <p:sp>
        <p:nvSpPr>
          <p:cNvPr id="30723" name="Content Placeholder 5"/>
          <p:cNvSpPr>
            <a:spLocks noGrp="1"/>
          </p:cNvSpPr>
          <p:nvPr>
            <p:ph idx="1"/>
          </p:nvPr>
        </p:nvSpPr>
        <p:spPr/>
        <p:txBody>
          <a:bodyPr/>
          <a:lstStyle/>
          <a:p>
            <a:pPr eaLnBrk="1" hangingPunct="1"/>
            <a:r>
              <a:rPr lang="en-US"/>
              <a:t>Typically we care about a sequence together with something else.</a:t>
            </a:r>
          </a:p>
          <a:p>
            <a:pPr lvl="1" eaLnBrk="1" hangingPunct="1"/>
            <a:r>
              <a:rPr lang="en-US"/>
              <a:t>Analysis:  sequence in, predict “something else.”</a:t>
            </a:r>
          </a:p>
          <a:p>
            <a:pPr lvl="1" eaLnBrk="1" hangingPunct="1"/>
            <a:r>
              <a:rPr lang="en-US"/>
              <a:t>Generation:  “something else in,” sequence out.</a:t>
            </a:r>
          </a:p>
          <a:p>
            <a:pPr eaLnBrk="1" hangingPunct="1"/>
            <a:endParaRPr lang="en-US" b="1"/>
          </a:p>
          <a:p>
            <a:pPr eaLnBrk="1" hangingPunct="1"/>
            <a:r>
              <a:rPr lang="en-US"/>
              <a:t>Sequence models are useful components in </a:t>
            </a:r>
            <a:r>
              <a:rPr lang="en-US" i="1"/>
              <a:t>both </a:t>
            </a:r>
            <a:r>
              <a:rPr lang="en-US"/>
              <a:t>scenarios.</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b="1" dirty="0">
                <a:solidFill>
                  <a:srgbClr val="C00000"/>
                </a:solidFill>
              </a:rPr>
              <a:t>Noisy Channel</a:t>
            </a:r>
          </a:p>
        </p:txBody>
      </p:sp>
      <p:pic>
        <p:nvPicPr>
          <p:cNvPr id="31747" name="Picture 3"/>
          <p:cNvPicPr>
            <a:picLocks noChangeAspect="1"/>
          </p:cNvPicPr>
          <p:nvPr/>
        </p:nvPicPr>
        <p:blipFill>
          <a:blip r:embed="rId2"/>
          <a:srcRect b="5263"/>
          <a:stretch>
            <a:fillRect/>
          </a:stretch>
        </p:blipFill>
        <p:spPr bwMode="auto">
          <a:xfrm>
            <a:off x="2667000" y="2220913"/>
            <a:ext cx="1828800" cy="2427287"/>
          </a:xfrm>
          <a:prstGeom prst="rect">
            <a:avLst/>
          </a:prstGeom>
          <a:noFill/>
          <a:ln w="9525">
            <a:noFill/>
            <a:miter lim="800000"/>
            <a:headEnd/>
            <a:tailEnd/>
          </a:ln>
        </p:spPr>
      </p:pic>
      <p:sp>
        <p:nvSpPr>
          <p:cNvPr id="31748" name="TextBox 4"/>
          <p:cNvSpPr txBox="1">
            <a:spLocks noChangeArrowheads="1"/>
          </p:cNvSpPr>
          <p:nvPr/>
        </p:nvSpPr>
        <p:spPr bwMode="auto">
          <a:xfrm>
            <a:off x="990600" y="3267075"/>
            <a:ext cx="762000"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true </a:t>
            </a:r>
            <a:r>
              <a:rPr lang="en-US" b="1">
                <a:latin typeface="Calibri" pitchFamily="-65" charset="0"/>
                <a:ea typeface="Calibri" pitchFamily="-65" charset="0"/>
                <a:cs typeface="Calibri" pitchFamily="-65" charset="0"/>
              </a:rPr>
              <a:t>Y</a:t>
            </a:r>
          </a:p>
        </p:txBody>
      </p:sp>
      <p:sp>
        <p:nvSpPr>
          <p:cNvPr id="31749" name="TextBox 5"/>
          <p:cNvSpPr txBox="1">
            <a:spLocks noChangeArrowheads="1"/>
          </p:cNvSpPr>
          <p:nvPr/>
        </p:nvSpPr>
        <p:spPr bwMode="auto">
          <a:xfrm>
            <a:off x="5214938" y="3267075"/>
            <a:ext cx="312737" cy="369888"/>
          </a:xfrm>
          <a:prstGeom prst="rect">
            <a:avLst/>
          </a:prstGeom>
          <a:noFill/>
          <a:ln w="9525">
            <a:noFill/>
            <a:miter lim="800000"/>
            <a:headEnd/>
            <a:tailEnd/>
          </a:ln>
        </p:spPr>
        <p:txBody>
          <a:bodyPr wrap="none">
            <a:prstTxWarp prst="textNoShape">
              <a:avLst/>
            </a:prstTxWarp>
            <a:spAutoFit/>
          </a:bodyPr>
          <a:lstStyle/>
          <a:p>
            <a:r>
              <a:rPr lang="en-US" b="1">
                <a:latin typeface="Calibri" pitchFamily="-65" charset="0"/>
                <a:ea typeface="Calibri" pitchFamily="-65" charset="0"/>
                <a:cs typeface="Calibri" pitchFamily="-65" charset="0"/>
              </a:rPr>
              <a:t>X</a:t>
            </a:r>
          </a:p>
        </p:txBody>
      </p:sp>
      <p:sp>
        <p:nvSpPr>
          <p:cNvPr id="7" name="Down Arrow 6"/>
          <p:cNvSpPr/>
          <p:nvPr/>
        </p:nvSpPr>
        <p:spPr>
          <a:xfrm>
            <a:off x="533400" y="2309813"/>
            <a:ext cx="1676400" cy="868362"/>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cs typeface="Calibri"/>
              </a:rPr>
              <a:t>source</a:t>
            </a:r>
          </a:p>
        </p:txBody>
      </p:sp>
      <p:sp>
        <p:nvSpPr>
          <p:cNvPr id="31751" name="TextBox 7"/>
          <p:cNvSpPr txBox="1">
            <a:spLocks noChangeArrowheads="1"/>
          </p:cNvSpPr>
          <p:nvPr/>
        </p:nvSpPr>
        <p:spPr bwMode="auto">
          <a:xfrm>
            <a:off x="2968625" y="2898775"/>
            <a:ext cx="925513" cy="368300"/>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channel</a:t>
            </a:r>
          </a:p>
        </p:txBody>
      </p:sp>
      <p:cxnSp>
        <p:nvCxnSpPr>
          <p:cNvPr id="10" name="Straight Arrow Connector 9"/>
          <p:cNvCxnSpPr>
            <a:stCxn id="31748" idx="3"/>
            <a:endCxn id="4" idx="1"/>
          </p:cNvCxnSpPr>
          <p:nvPr/>
        </p:nvCxnSpPr>
        <p:spPr>
          <a:xfrm flipV="1">
            <a:off x="1752600" y="3435350"/>
            <a:ext cx="914400" cy="1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3"/>
            <a:endCxn id="31749" idx="1"/>
          </p:cNvCxnSpPr>
          <p:nvPr/>
        </p:nvCxnSpPr>
        <p:spPr>
          <a:xfrm>
            <a:off x="4495800" y="3435350"/>
            <a:ext cx="719138" cy="1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1754" name="Picture 15" descr="latex-image-1.pdf"/>
          <p:cNvPicPr>
            <a:picLocks noChangeAspect="1"/>
          </p:cNvPicPr>
          <p:nvPr/>
        </p:nvPicPr>
        <p:blipFill>
          <a:blip r:embed="rId3"/>
          <a:srcRect/>
          <a:stretch>
            <a:fillRect/>
          </a:stretch>
        </p:blipFill>
        <p:spPr bwMode="auto">
          <a:xfrm>
            <a:off x="1079500" y="1681163"/>
            <a:ext cx="723900" cy="349250"/>
          </a:xfrm>
          <a:prstGeom prst="rect">
            <a:avLst/>
          </a:prstGeom>
          <a:noFill/>
          <a:ln w="9525">
            <a:noFill/>
            <a:miter lim="800000"/>
            <a:headEnd/>
            <a:tailEnd/>
          </a:ln>
        </p:spPr>
      </p:pic>
      <p:pic>
        <p:nvPicPr>
          <p:cNvPr id="31755" name="Picture 16" descr="latex-image-1.pdf"/>
          <p:cNvPicPr>
            <a:picLocks noChangeAspect="1"/>
          </p:cNvPicPr>
          <p:nvPr/>
        </p:nvPicPr>
        <p:blipFill>
          <a:blip r:embed="rId4"/>
          <a:srcRect/>
          <a:stretch>
            <a:fillRect/>
          </a:stretch>
        </p:blipFill>
        <p:spPr bwMode="auto">
          <a:xfrm>
            <a:off x="2847975" y="1741488"/>
            <a:ext cx="1114425" cy="288925"/>
          </a:xfrm>
          <a:prstGeom prst="rect">
            <a:avLst/>
          </a:prstGeom>
          <a:noFill/>
          <a:ln w="9525">
            <a:noFill/>
            <a:miter lim="800000"/>
            <a:headEnd/>
            <a:tailEnd/>
          </a:ln>
        </p:spPr>
      </p:pic>
      <p:pic>
        <p:nvPicPr>
          <p:cNvPr id="31756" name="Picture 17" descr="latex-image-1.pdf"/>
          <p:cNvPicPr>
            <a:picLocks noChangeAspect="1"/>
          </p:cNvPicPr>
          <p:nvPr/>
        </p:nvPicPr>
        <p:blipFill>
          <a:blip r:embed="rId5"/>
          <a:srcRect/>
          <a:stretch>
            <a:fillRect/>
          </a:stretch>
        </p:blipFill>
        <p:spPr bwMode="auto">
          <a:xfrm>
            <a:off x="1066800" y="5505450"/>
            <a:ext cx="7696200" cy="590550"/>
          </a:xfrm>
          <a:prstGeom prst="rect">
            <a:avLst/>
          </a:prstGeom>
          <a:noFill/>
          <a:ln w="9525">
            <a:noFill/>
            <a:miter lim="800000"/>
            <a:headEnd/>
            <a:tailEnd/>
          </a:ln>
        </p:spPr>
      </p:pic>
      <p:sp>
        <p:nvSpPr>
          <p:cNvPr id="31757" name="TextBox 18"/>
          <p:cNvSpPr txBox="1">
            <a:spLocks noChangeArrowheads="1"/>
          </p:cNvSpPr>
          <p:nvPr/>
        </p:nvSpPr>
        <p:spPr bwMode="auto">
          <a:xfrm>
            <a:off x="457200" y="4724400"/>
            <a:ext cx="1525588"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decoding rule: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P spid="31749" grpId="0"/>
      <p:bldP spid="31757"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b="1" dirty="0">
                <a:solidFill>
                  <a:srgbClr val="C00000"/>
                </a:solidFill>
              </a:rPr>
              <a:t>Sequence Model as Source</a:t>
            </a:r>
          </a:p>
        </p:txBody>
      </p:sp>
      <p:sp>
        <p:nvSpPr>
          <p:cNvPr id="15" name="Content Placeholder 14"/>
          <p:cNvSpPr>
            <a:spLocks noGrp="1"/>
          </p:cNvSpPr>
          <p:nvPr>
            <p:ph sz="half" idx="2"/>
          </p:nvPr>
        </p:nvSpPr>
        <p:spPr>
          <a:xfrm>
            <a:off x="5527675" y="1600200"/>
            <a:ext cx="3616325" cy="3905250"/>
          </a:xfrm>
        </p:spPr>
        <p:txBody>
          <a:bodyPr>
            <a:normAutofit fontScale="92500" lnSpcReduction="20000"/>
          </a:bodyPr>
          <a:lstStyle/>
          <a:p>
            <a:pPr eaLnBrk="1" hangingPunct="1">
              <a:defRPr/>
            </a:pPr>
            <a:r>
              <a:rPr lang="en-US" dirty="0"/>
              <a:t>speech recognition (</a:t>
            </a:r>
            <a:r>
              <a:rPr lang="en-US" dirty="0" err="1"/>
              <a:t>Jelinek</a:t>
            </a:r>
            <a:r>
              <a:rPr lang="en-US" dirty="0"/>
              <a:t>, 1997)</a:t>
            </a:r>
          </a:p>
          <a:p>
            <a:pPr eaLnBrk="1" hangingPunct="1">
              <a:defRPr/>
            </a:pPr>
            <a:r>
              <a:rPr lang="en-US" dirty="0"/>
              <a:t>machine translation (Brown et al., 1993)</a:t>
            </a:r>
          </a:p>
          <a:p>
            <a:pPr eaLnBrk="1" hangingPunct="1">
              <a:defRPr/>
            </a:pPr>
            <a:r>
              <a:rPr lang="en-US" dirty="0"/>
              <a:t>optical character recognition (</a:t>
            </a:r>
            <a:r>
              <a:rPr lang="en-US" dirty="0" err="1"/>
              <a:t>Kolak</a:t>
            </a:r>
            <a:r>
              <a:rPr lang="en-US" dirty="0"/>
              <a:t> and </a:t>
            </a:r>
            <a:r>
              <a:rPr lang="en-US" dirty="0" err="1"/>
              <a:t>Resnik</a:t>
            </a:r>
            <a:r>
              <a:rPr lang="en-US" dirty="0"/>
              <a:t>, 2002)</a:t>
            </a:r>
          </a:p>
          <a:p>
            <a:pPr eaLnBrk="1" hangingPunct="1">
              <a:defRPr/>
            </a:pPr>
            <a:r>
              <a:rPr lang="en-US" dirty="0"/>
              <a:t>spelling and punctuation correction (Kernighan et al., 1990)</a:t>
            </a:r>
          </a:p>
        </p:txBody>
      </p:sp>
      <p:pic>
        <p:nvPicPr>
          <p:cNvPr id="32772" name="Picture 3"/>
          <p:cNvPicPr>
            <a:picLocks noChangeAspect="1"/>
          </p:cNvPicPr>
          <p:nvPr/>
        </p:nvPicPr>
        <p:blipFill>
          <a:blip r:embed="rId2"/>
          <a:srcRect b="5263"/>
          <a:stretch>
            <a:fillRect/>
          </a:stretch>
        </p:blipFill>
        <p:spPr bwMode="auto">
          <a:xfrm>
            <a:off x="2667000" y="2220913"/>
            <a:ext cx="1828800" cy="2427287"/>
          </a:xfrm>
          <a:prstGeom prst="rect">
            <a:avLst/>
          </a:prstGeom>
          <a:noFill/>
          <a:ln w="9525">
            <a:noFill/>
            <a:miter lim="800000"/>
            <a:headEnd/>
            <a:tailEnd/>
          </a:ln>
        </p:spPr>
      </p:pic>
      <p:sp>
        <p:nvSpPr>
          <p:cNvPr id="32773" name="TextBox 4"/>
          <p:cNvSpPr txBox="1">
            <a:spLocks noChangeArrowheads="1"/>
          </p:cNvSpPr>
          <p:nvPr/>
        </p:nvSpPr>
        <p:spPr bwMode="auto">
          <a:xfrm>
            <a:off x="990600" y="3267075"/>
            <a:ext cx="762000"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true </a:t>
            </a:r>
            <a:r>
              <a:rPr lang="en-US" b="1">
                <a:latin typeface="Calibri" pitchFamily="-65" charset="0"/>
                <a:ea typeface="Calibri" pitchFamily="-65" charset="0"/>
                <a:cs typeface="Calibri" pitchFamily="-65" charset="0"/>
              </a:rPr>
              <a:t>Y</a:t>
            </a:r>
          </a:p>
        </p:txBody>
      </p:sp>
      <p:sp>
        <p:nvSpPr>
          <p:cNvPr id="32774" name="TextBox 5"/>
          <p:cNvSpPr txBox="1">
            <a:spLocks noChangeArrowheads="1"/>
          </p:cNvSpPr>
          <p:nvPr/>
        </p:nvSpPr>
        <p:spPr bwMode="auto">
          <a:xfrm>
            <a:off x="5214938" y="3267075"/>
            <a:ext cx="312737" cy="369888"/>
          </a:xfrm>
          <a:prstGeom prst="rect">
            <a:avLst/>
          </a:prstGeom>
          <a:noFill/>
          <a:ln w="9525">
            <a:noFill/>
            <a:miter lim="800000"/>
            <a:headEnd/>
            <a:tailEnd/>
          </a:ln>
        </p:spPr>
        <p:txBody>
          <a:bodyPr wrap="none">
            <a:prstTxWarp prst="textNoShape">
              <a:avLst/>
            </a:prstTxWarp>
            <a:spAutoFit/>
          </a:bodyPr>
          <a:lstStyle/>
          <a:p>
            <a:r>
              <a:rPr lang="en-US" b="1">
                <a:latin typeface="Calibri" pitchFamily="-65" charset="0"/>
                <a:ea typeface="Calibri" pitchFamily="-65" charset="0"/>
                <a:cs typeface="Calibri" pitchFamily="-65" charset="0"/>
              </a:rPr>
              <a:t>X</a:t>
            </a:r>
          </a:p>
        </p:txBody>
      </p:sp>
      <p:sp>
        <p:nvSpPr>
          <p:cNvPr id="7" name="Down Arrow 6"/>
          <p:cNvSpPr/>
          <p:nvPr/>
        </p:nvSpPr>
        <p:spPr>
          <a:xfrm>
            <a:off x="533400" y="2309813"/>
            <a:ext cx="1676400" cy="868362"/>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cs typeface="Calibri"/>
              </a:rPr>
              <a:t>source</a:t>
            </a:r>
          </a:p>
        </p:txBody>
      </p:sp>
      <p:sp>
        <p:nvSpPr>
          <p:cNvPr id="32776" name="TextBox 7"/>
          <p:cNvSpPr txBox="1">
            <a:spLocks noChangeArrowheads="1"/>
          </p:cNvSpPr>
          <p:nvPr/>
        </p:nvSpPr>
        <p:spPr bwMode="auto">
          <a:xfrm>
            <a:off x="2968625" y="2898775"/>
            <a:ext cx="925513" cy="368300"/>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channel</a:t>
            </a:r>
          </a:p>
        </p:txBody>
      </p:sp>
      <p:cxnSp>
        <p:nvCxnSpPr>
          <p:cNvPr id="10" name="Straight Arrow Connector 9"/>
          <p:cNvCxnSpPr>
            <a:stCxn id="32773" idx="3"/>
            <a:endCxn id="4" idx="1"/>
          </p:cNvCxnSpPr>
          <p:nvPr/>
        </p:nvCxnSpPr>
        <p:spPr>
          <a:xfrm flipV="1">
            <a:off x="1752600" y="3435350"/>
            <a:ext cx="914400" cy="1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3"/>
            <a:endCxn id="32774" idx="1"/>
          </p:cNvCxnSpPr>
          <p:nvPr/>
        </p:nvCxnSpPr>
        <p:spPr>
          <a:xfrm>
            <a:off x="4495800" y="3435350"/>
            <a:ext cx="719138" cy="1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2779" name="Picture 15" descr="latex-image-1.pdf"/>
          <p:cNvPicPr>
            <a:picLocks noChangeAspect="1"/>
          </p:cNvPicPr>
          <p:nvPr/>
        </p:nvPicPr>
        <p:blipFill>
          <a:blip r:embed="rId3"/>
          <a:srcRect/>
          <a:stretch>
            <a:fillRect/>
          </a:stretch>
        </p:blipFill>
        <p:spPr bwMode="auto">
          <a:xfrm>
            <a:off x="1079500" y="1681163"/>
            <a:ext cx="723900" cy="349250"/>
          </a:xfrm>
          <a:prstGeom prst="rect">
            <a:avLst/>
          </a:prstGeom>
          <a:noFill/>
          <a:ln w="9525">
            <a:noFill/>
            <a:miter lim="800000"/>
            <a:headEnd/>
            <a:tailEnd/>
          </a:ln>
        </p:spPr>
      </p:pic>
      <p:pic>
        <p:nvPicPr>
          <p:cNvPr id="32780" name="Picture 16" descr="latex-image-1.pdf"/>
          <p:cNvPicPr>
            <a:picLocks noChangeAspect="1"/>
          </p:cNvPicPr>
          <p:nvPr/>
        </p:nvPicPr>
        <p:blipFill>
          <a:blip r:embed="rId4"/>
          <a:srcRect/>
          <a:stretch>
            <a:fillRect/>
          </a:stretch>
        </p:blipFill>
        <p:spPr bwMode="auto">
          <a:xfrm>
            <a:off x="2847975" y="1741488"/>
            <a:ext cx="1114425" cy="288925"/>
          </a:xfrm>
          <a:prstGeom prst="rect">
            <a:avLst/>
          </a:prstGeom>
          <a:noFill/>
          <a:ln w="9525">
            <a:noFill/>
            <a:miter lim="800000"/>
            <a:headEnd/>
            <a:tailEnd/>
          </a:ln>
        </p:spPr>
      </p:pic>
      <p:pic>
        <p:nvPicPr>
          <p:cNvPr id="32781" name="Picture 17" descr="latex-image-1.pdf"/>
          <p:cNvPicPr>
            <a:picLocks noChangeAspect="1"/>
          </p:cNvPicPr>
          <p:nvPr/>
        </p:nvPicPr>
        <p:blipFill>
          <a:blip r:embed="rId5"/>
          <a:srcRect/>
          <a:stretch>
            <a:fillRect/>
          </a:stretch>
        </p:blipFill>
        <p:spPr bwMode="auto">
          <a:xfrm>
            <a:off x="1066800" y="5505450"/>
            <a:ext cx="7696200" cy="590550"/>
          </a:xfrm>
          <a:prstGeom prst="rect">
            <a:avLst/>
          </a:prstGeom>
          <a:noFill/>
          <a:ln w="9525">
            <a:noFill/>
            <a:miter lim="800000"/>
            <a:headEnd/>
            <a:tailEnd/>
          </a:ln>
        </p:spPr>
      </p:pic>
      <p:sp>
        <p:nvSpPr>
          <p:cNvPr id="32782" name="TextBox 18"/>
          <p:cNvSpPr txBox="1">
            <a:spLocks noChangeArrowheads="1"/>
          </p:cNvSpPr>
          <p:nvPr/>
        </p:nvSpPr>
        <p:spPr bwMode="auto">
          <a:xfrm>
            <a:off x="457200" y="4724400"/>
            <a:ext cx="1525588"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decoding rule:</a:t>
            </a:r>
          </a:p>
        </p:txBody>
      </p:sp>
      <p:sp>
        <p:nvSpPr>
          <p:cNvPr id="2" name="TextBox 1"/>
          <p:cNvSpPr txBox="1"/>
          <p:nvPr/>
        </p:nvSpPr>
        <p:spPr>
          <a:xfrm>
            <a:off x="436888" y="3663732"/>
            <a:ext cx="1869423" cy="646331"/>
          </a:xfrm>
          <a:prstGeom prst="rect">
            <a:avLst/>
          </a:prstGeom>
          <a:noFill/>
        </p:spPr>
        <p:txBody>
          <a:bodyPr wrap="none" rtlCol="0">
            <a:spAutoFit/>
          </a:bodyPr>
          <a:lstStyle/>
          <a:p>
            <a:r>
              <a:rPr lang="en-US" dirty="0" smtClean="0">
                <a:latin typeface="Comic Sans MS" panose="030F0702030302020204" pitchFamily="66" charset="0"/>
              </a:rPr>
              <a:t>Desired output </a:t>
            </a:r>
            <a:br>
              <a:rPr lang="en-US" dirty="0" smtClean="0">
                <a:latin typeface="Comic Sans MS" panose="030F0702030302020204" pitchFamily="66" charset="0"/>
              </a:rPr>
            </a:br>
            <a:r>
              <a:rPr lang="en-US" dirty="0" smtClean="0">
                <a:latin typeface="Comic Sans MS" panose="030F0702030302020204" pitchFamily="66" charset="0"/>
              </a:rPr>
              <a:t>sequence</a:t>
            </a:r>
            <a:endParaRPr lang="en-US" dirty="0">
              <a:latin typeface="Comic Sans MS" panose="030F0702030302020204" pitchFamily="66" charset="0"/>
            </a:endParaRPr>
          </a:p>
        </p:txBody>
      </p:sp>
      <p:sp>
        <p:nvSpPr>
          <p:cNvPr id="16" name="TextBox 15"/>
          <p:cNvSpPr txBox="1"/>
          <p:nvPr/>
        </p:nvSpPr>
        <p:spPr>
          <a:xfrm>
            <a:off x="4256576" y="3663732"/>
            <a:ext cx="1229824" cy="646331"/>
          </a:xfrm>
          <a:prstGeom prst="rect">
            <a:avLst/>
          </a:prstGeom>
          <a:noFill/>
        </p:spPr>
        <p:txBody>
          <a:bodyPr wrap="none" rtlCol="0">
            <a:spAutoFit/>
          </a:bodyPr>
          <a:lstStyle/>
          <a:p>
            <a:r>
              <a:rPr lang="en-US" dirty="0" smtClean="0">
                <a:latin typeface="Comic Sans MS" panose="030F0702030302020204" pitchFamily="66" charset="0"/>
              </a:rPr>
              <a:t>Observed</a:t>
            </a:r>
            <a:br>
              <a:rPr lang="en-US" dirty="0" smtClean="0">
                <a:latin typeface="Comic Sans MS" panose="030F0702030302020204" pitchFamily="66" charset="0"/>
              </a:rPr>
            </a:br>
            <a:r>
              <a:rPr lang="en-US" dirty="0" smtClean="0">
                <a:latin typeface="Comic Sans MS" panose="030F0702030302020204" pitchFamily="66" charset="0"/>
              </a:rPr>
              <a:t>sequence</a:t>
            </a:r>
            <a:endParaRPr lang="en-US" dirty="0">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b="1" dirty="0">
                <a:solidFill>
                  <a:srgbClr val="C00000"/>
                </a:solidFill>
              </a:rPr>
              <a:t>Sequence Model as Channel</a:t>
            </a:r>
          </a:p>
        </p:txBody>
      </p:sp>
      <p:sp>
        <p:nvSpPr>
          <p:cNvPr id="15" name="Content Placeholder 14"/>
          <p:cNvSpPr>
            <a:spLocks noGrp="1"/>
          </p:cNvSpPr>
          <p:nvPr>
            <p:ph sz="half" idx="2"/>
          </p:nvPr>
        </p:nvSpPr>
        <p:spPr>
          <a:xfrm>
            <a:off x="5527675" y="1600200"/>
            <a:ext cx="3616325" cy="3905250"/>
          </a:xfrm>
        </p:spPr>
        <p:txBody>
          <a:bodyPr>
            <a:normAutofit fontScale="85000" lnSpcReduction="20000"/>
          </a:bodyPr>
          <a:lstStyle/>
          <a:p>
            <a:pPr eaLnBrk="1" hangingPunct="1">
              <a:defRPr/>
            </a:pPr>
            <a:r>
              <a:rPr lang="en-US" dirty="0"/>
              <a:t>text categorization</a:t>
            </a:r>
          </a:p>
          <a:p>
            <a:pPr eaLnBrk="1" hangingPunct="1">
              <a:defRPr/>
            </a:pPr>
            <a:r>
              <a:rPr lang="en-US" dirty="0"/>
              <a:t>language identification</a:t>
            </a:r>
          </a:p>
          <a:p>
            <a:pPr eaLnBrk="1" hangingPunct="1">
              <a:defRPr/>
            </a:pPr>
            <a:r>
              <a:rPr lang="en-US" dirty="0"/>
              <a:t>information retrieval (Ponte and Croft, 1998; Berger and Lafferty, 1999)</a:t>
            </a:r>
          </a:p>
          <a:p>
            <a:pPr eaLnBrk="1" hangingPunct="1">
              <a:defRPr/>
            </a:pPr>
            <a:r>
              <a:rPr lang="en-US" dirty="0"/>
              <a:t>Sentence compression (Knight and </a:t>
            </a:r>
            <a:r>
              <a:rPr lang="en-US" dirty="0" err="1"/>
              <a:t>Marcu</a:t>
            </a:r>
            <a:r>
              <a:rPr lang="en-US" dirty="0"/>
              <a:t>, 2002)</a:t>
            </a:r>
          </a:p>
          <a:p>
            <a:pPr eaLnBrk="1" hangingPunct="1">
              <a:defRPr/>
            </a:pPr>
            <a:r>
              <a:rPr lang="en-US" dirty="0"/>
              <a:t>Question to search query (</a:t>
            </a:r>
            <a:r>
              <a:rPr lang="en-US" dirty="0" err="1"/>
              <a:t>Radev</a:t>
            </a:r>
            <a:r>
              <a:rPr lang="en-US" dirty="0"/>
              <a:t> et al., 2001)</a:t>
            </a:r>
          </a:p>
        </p:txBody>
      </p:sp>
      <p:pic>
        <p:nvPicPr>
          <p:cNvPr id="33796" name="Picture 3"/>
          <p:cNvPicPr>
            <a:picLocks noChangeAspect="1"/>
          </p:cNvPicPr>
          <p:nvPr/>
        </p:nvPicPr>
        <p:blipFill>
          <a:blip r:embed="rId2"/>
          <a:srcRect b="5263"/>
          <a:stretch>
            <a:fillRect/>
          </a:stretch>
        </p:blipFill>
        <p:spPr bwMode="auto">
          <a:xfrm>
            <a:off x="2667000" y="2220913"/>
            <a:ext cx="1828800" cy="2427287"/>
          </a:xfrm>
          <a:prstGeom prst="rect">
            <a:avLst/>
          </a:prstGeom>
          <a:noFill/>
          <a:ln w="9525">
            <a:noFill/>
            <a:miter lim="800000"/>
            <a:headEnd/>
            <a:tailEnd/>
          </a:ln>
        </p:spPr>
      </p:pic>
      <p:sp>
        <p:nvSpPr>
          <p:cNvPr id="33797" name="TextBox 4"/>
          <p:cNvSpPr txBox="1">
            <a:spLocks noChangeArrowheads="1"/>
          </p:cNvSpPr>
          <p:nvPr/>
        </p:nvSpPr>
        <p:spPr bwMode="auto">
          <a:xfrm>
            <a:off x="990600" y="3267075"/>
            <a:ext cx="762000"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true </a:t>
            </a:r>
            <a:r>
              <a:rPr lang="en-US" b="1">
                <a:latin typeface="Calibri" pitchFamily="-65" charset="0"/>
                <a:ea typeface="Calibri" pitchFamily="-65" charset="0"/>
                <a:cs typeface="Calibri" pitchFamily="-65" charset="0"/>
              </a:rPr>
              <a:t>Y</a:t>
            </a:r>
          </a:p>
        </p:txBody>
      </p:sp>
      <p:sp>
        <p:nvSpPr>
          <p:cNvPr id="33798" name="TextBox 5"/>
          <p:cNvSpPr txBox="1">
            <a:spLocks noChangeArrowheads="1"/>
          </p:cNvSpPr>
          <p:nvPr/>
        </p:nvSpPr>
        <p:spPr bwMode="auto">
          <a:xfrm>
            <a:off x="5214938" y="3267075"/>
            <a:ext cx="312737" cy="369888"/>
          </a:xfrm>
          <a:prstGeom prst="rect">
            <a:avLst/>
          </a:prstGeom>
          <a:noFill/>
          <a:ln w="9525">
            <a:noFill/>
            <a:miter lim="800000"/>
            <a:headEnd/>
            <a:tailEnd/>
          </a:ln>
        </p:spPr>
        <p:txBody>
          <a:bodyPr wrap="none">
            <a:prstTxWarp prst="textNoShape">
              <a:avLst/>
            </a:prstTxWarp>
            <a:spAutoFit/>
          </a:bodyPr>
          <a:lstStyle/>
          <a:p>
            <a:r>
              <a:rPr lang="en-US" b="1">
                <a:latin typeface="Calibri" pitchFamily="-65" charset="0"/>
                <a:ea typeface="Calibri" pitchFamily="-65" charset="0"/>
                <a:cs typeface="Calibri" pitchFamily="-65" charset="0"/>
              </a:rPr>
              <a:t>X</a:t>
            </a:r>
          </a:p>
        </p:txBody>
      </p:sp>
      <p:sp>
        <p:nvSpPr>
          <p:cNvPr id="7" name="Down Arrow 6"/>
          <p:cNvSpPr/>
          <p:nvPr/>
        </p:nvSpPr>
        <p:spPr>
          <a:xfrm>
            <a:off x="533400" y="2309813"/>
            <a:ext cx="1676400" cy="868362"/>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cs typeface="Calibri"/>
              </a:rPr>
              <a:t>source</a:t>
            </a:r>
          </a:p>
        </p:txBody>
      </p:sp>
      <p:sp>
        <p:nvSpPr>
          <p:cNvPr id="33800" name="TextBox 7"/>
          <p:cNvSpPr txBox="1">
            <a:spLocks noChangeArrowheads="1"/>
          </p:cNvSpPr>
          <p:nvPr/>
        </p:nvSpPr>
        <p:spPr bwMode="auto">
          <a:xfrm>
            <a:off x="2968625" y="2898775"/>
            <a:ext cx="925513" cy="368300"/>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channel</a:t>
            </a:r>
          </a:p>
        </p:txBody>
      </p:sp>
      <p:cxnSp>
        <p:nvCxnSpPr>
          <p:cNvPr id="10" name="Straight Arrow Connector 9"/>
          <p:cNvCxnSpPr>
            <a:stCxn id="33797" idx="3"/>
            <a:endCxn id="4" idx="1"/>
          </p:cNvCxnSpPr>
          <p:nvPr/>
        </p:nvCxnSpPr>
        <p:spPr>
          <a:xfrm flipV="1">
            <a:off x="1752600" y="3435350"/>
            <a:ext cx="914400" cy="1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3"/>
            <a:endCxn id="33798" idx="1"/>
          </p:cNvCxnSpPr>
          <p:nvPr/>
        </p:nvCxnSpPr>
        <p:spPr>
          <a:xfrm>
            <a:off x="4495800" y="3435350"/>
            <a:ext cx="719138" cy="1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3803" name="Picture 15" descr="latex-image-1.pdf"/>
          <p:cNvPicPr>
            <a:picLocks noChangeAspect="1"/>
          </p:cNvPicPr>
          <p:nvPr/>
        </p:nvPicPr>
        <p:blipFill>
          <a:blip r:embed="rId3"/>
          <a:srcRect/>
          <a:stretch>
            <a:fillRect/>
          </a:stretch>
        </p:blipFill>
        <p:spPr bwMode="auto">
          <a:xfrm>
            <a:off x="1079500" y="1681163"/>
            <a:ext cx="723900" cy="349250"/>
          </a:xfrm>
          <a:prstGeom prst="rect">
            <a:avLst/>
          </a:prstGeom>
          <a:noFill/>
          <a:ln w="9525">
            <a:noFill/>
            <a:miter lim="800000"/>
            <a:headEnd/>
            <a:tailEnd/>
          </a:ln>
        </p:spPr>
      </p:pic>
      <p:pic>
        <p:nvPicPr>
          <p:cNvPr id="33804" name="Picture 16" descr="latex-image-1.pdf"/>
          <p:cNvPicPr>
            <a:picLocks noChangeAspect="1"/>
          </p:cNvPicPr>
          <p:nvPr/>
        </p:nvPicPr>
        <p:blipFill>
          <a:blip r:embed="rId4"/>
          <a:srcRect/>
          <a:stretch>
            <a:fillRect/>
          </a:stretch>
        </p:blipFill>
        <p:spPr bwMode="auto">
          <a:xfrm>
            <a:off x="2847975" y="1741488"/>
            <a:ext cx="1114425" cy="288925"/>
          </a:xfrm>
          <a:prstGeom prst="rect">
            <a:avLst/>
          </a:prstGeom>
          <a:noFill/>
          <a:ln w="9525">
            <a:noFill/>
            <a:miter lim="800000"/>
            <a:headEnd/>
            <a:tailEnd/>
          </a:ln>
        </p:spPr>
      </p:pic>
      <p:pic>
        <p:nvPicPr>
          <p:cNvPr id="33805" name="Picture 17" descr="latex-image-1.pdf"/>
          <p:cNvPicPr>
            <a:picLocks noChangeAspect="1"/>
          </p:cNvPicPr>
          <p:nvPr/>
        </p:nvPicPr>
        <p:blipFill>
          <a:blip r:embed="rId5"/>
          <a:srcRect/>
          <a:stretch>
            <a:fillRect/>
          </a:stretch>
        </p:blipFill>
        <p:spPr bwMode="auto">
          <a:xfrm>
            <a:off x="1066800" y="5505450"/>
            <a:ext cx="7696200" cy="590550"/>
          </a:xfrm>
          <a:prstGeom prst="rect">
            <a:avLst/>
          </a:prstGeom>
          <a:noFill/>
          <a:ln w="9525">
            <a:noFill/>
            <a:miter lim="800000"/>
            <a:headEnd/>
            <a:tailEnd/>
          </a:ln>
        </p:spPr>
      </p:pic>
      <p:sp>
        <p:nvSpPr>
          <p:cNvPr id="33806" name="TextBox 18"/>
          <p:cNvSpPr txBox="1">
            <a:spLocks noChangeArrowheads="1"/>
          </p:cNvSpPr>
          <p:nvPr/>
        </p:nvSpPr>
        <p:spPr bwMode="auto">
          <a:xfrm>
            <a:off x="457200" y="4724400"/>
            <a:ext cx="1525588" cy="369888"/>
          </a:xfrm>
          <a:prstGeom prst="rect">
            <a:avLst/>
          </a:prstGeom>
          <a:noFill/>
          <a:ln w="9525">
            <a:noFill/>
            <a:miter lim="800000"/>
            <a:headEnd/>
            <a:tailEnd/>
          </a:ln>
        </p:spPr>
        <p:txBody>
          <a:bodyPr wrap="none">
            <a:prstTxWarp prst="textNoShape">
              <a:avLst/>
            </a:prstTxWarp>
            <a:spAutoFit/>
          </a:bodyPr>
          <a:lstStyle/>
          <a:p>
            <a:r>
              <a:rPr lang="en-US">
                <a:latin typeface="Calibri" pitchFamily="-65" charset="0"/>
                <a:ea typeface="Calibri" pitchFamily="-65" charset="0"/>
                <a:cs typeface="Calibri" pitchFamily="-65" charset="0"/>
              </a:rPr>
              <a:t>decoding rule:</a:t>
            </a:r>
          </a:p>
        </p:txBody>
      </p:sp>
      <p:sp>
        <p:nvSpPr>
          <p:cNvPr id="16" name="TextBox 15"/>
          <p:cNvSpPr txBox="1"/>
          <p:nvPr/>
        </p:nvSpPr>
        <p:spPr>
          <a:xfrm>
            <a:off x="436888" y="3663732"/>
            <a:ext cx="1869423" cy="369332"/>
          </a:xfrm>
          <a:prstGeom prst="rect">
            <a:avLst/>
          </a:prstGeom>
          <a:noFill/>
        </p:spPr>
        <p:txBody>
          <a:bodyPr wrap="none" rtlCol="0">
            <a:spAutoFit/>
          </a:bodyPr>
          <a:lstStyle/>
          <a:p>
            <a:r>
              <a:rPr lang="en-US" dirty="0" smtClean="0">
                <a:latin typeface="Comic Sans MS" panose="030F0702030302020204" pitchFamily="66" charset="0"/>
              </a:rPr>
              <a:t>Desired output </a:t>
            </a:r>
            <a:endParaRPr lang="en-US" dirty="0">
              <a:latin typeface="Comic Sans MS" panose="030F0702030302020204" pitchFamily="66" charset="0"/>
            </a:endParaRPr>
          </a:p>
        </p:txBody>
      </p:sp>
      <p:sp>
        <p:nvSpPr>
          <p:cNvPr id="17" name="TextBox 16"/>
          <p:cNvSpPr txBox="1"/>
          <p:nvPr/>
        </p:nvSpPr>
        <p:spPr>
          <a:xfrm>
            <a:off x="4256576" y="3663732"/>
            <a:ext cx="1229824" cy="646331"/>
          </a:xfrm>
          <a:prstGeom prst="rect">
            <a:avLst/>
          </a:prstGeom>
          <a:noFill/>
        </p:spPr>
        <p:txBody>
          <a:bodyPr wrap="none" rtlCol="0">
            <a:spAutoFit/>
          </a:bodyPr>
          <a:lstStyle/>
          <a:p>
            <a:r>
              <a:rPr lang="en-US" dirty="0" smtClean="0">
                <a:latin typeface="Comic Sans MS" panose="030F0702030302020204" pitchFamily="66" charset="0"/>
              </a:rPr>
              <a:t>Observed</a:t>
            </a:r>
            <a:br>
              <a:rPr lang="en-US" dirty="0" smtClean="0">
                <a:latin typeface="Comic Sans MS" panose="030F0702030302020204" pitchFamily="66" charset="0"/>
              </a:rPr>
            </a:br>
            <a:r>
              <a:rPr lang="en-US" dirty="0" smtClean="0">
                <a:latin typeface="Comic Sans MS" panose="030F0702030302020204" pitchFamily="66" charset="0"/>
              </a:rPr>
              <a:t>sequence</a:t>
            </a:r>
            <a:endParaRPr lang="en-US" dirty="0">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4"/>
          <p:cNvSpPr>
            <a:spLocks noGrp="1"/>
          </p:cNvSpPr>
          <p:nvPr>
            <p:ph type="title"/>
          </p:nvPr>
        </p:nvSpPr>
        <p:spPr/>
        <p:txBody>
          <a:bodyPr/>
          <a:lstStyle/>
          <a:p>
            <a:pPr eaLnBrk="1" hangingPunct="1"/>
            <a:r>
              <a:rPr lang="en-US" b="1" dirty="0">
                <a:solidFill>
                  <a:srgbClr val="C00000"/>
                </a:solidFill>
              </a:rPr>
              <a:t>It’s Hard to Beat N-Grams!</a:t>
            </a:r>
          </a:p>
        </p:txBody>
      </p:sp>
      <p:sp>
        <p:nvSpPr>
          <p:cNvPr id="6" name="Content Placeholder 5"/>
          <p:cNvSpPr>
            <a:spLocks noGrp="1"/>
          </p:cNvSpPr>
          <p:nvPr>
            <p:ph idx="1"/>
          </p:nvPr>
        </p:nvSpPr>
        <p:spPr/>
        <p:txBody>
          <a:bodyPr>
            <a:normAutofit/>
          </a:bodyPr>
          <a:lstStyle/>
          <a:p>
            <a:pPr eaLnBrk="1" hangingPunct="1">
              <a:defRPr/>
            </a:pPr>
            <a:r>
              <a:rPr lang="en-US"/>
              <a:t>They are very fast to work with. They fit the data really, really well.</a:t>
            </a:r>
          </a:p>
          <a:p>
            <a:pPr eaLnBrk="1" hangingPunct="1">
              <a:defRPr/>
            </a:pPr>
            <a:r>
              <a:rPr lang="en-US"/>
              <a:t>Improvements for </a:t>
            </a:r>
            <a:r>
              <a:rPr lang="en-US" i="1"/>
              <a:t>some</a:t>
            </a:r>
            <a:r>
              <a:rPr lang="en-US"/>
              <a:t> </a:t>
            </a:r>
            <a:r>
              <a:rPr lang="en-US" i="1"/>
              <a:t>specific problems</a:t>
            </a:r>
            <a:r>
              <a:rPr lang="en-US"/>
              <a:t> follow from:</a:t>
            </a:r>
          </a:p>
          <a:p>
            <a:pPr lvl="1" eaLnBrk="1" hangingPunct="1">
              <a:defRPr/>
            </a:pPr>
            <a:r>
              <a:rPr lang="en-US"/>
              <a:t>task-specific knowledge</a:t>
            </a:r>
          </a:p>
          <a:p>
            <a:pPr lvl="1" eaLnBrk="1" hangingPunct="1">
              <a:defRPr/>
            </a:pPr>
            <a:r>
              <a:rPr lang="en-US"/>
              <a:t>domain knowledge (e.g., linguistics)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World’s oldest known music: Hurrian Hymn</a:t>
            </a:r>
            <a:endParaRPr lang="en-US" b="1" dirty="0">
              <a:solidFill>
                <a:srgbClr val="C00000"/>
              </a:solidFill>
            </a:endParaRPr>
          </a:p>
        </p:txBody>
      </p:sp>
      <p:sp>
        <p:nvSpPr>
          <p:cNvPr id="3" name="Content Placeholder 2"/>
          <p:cNvSpPr>
            <a:spLocks noGrp="1"/>
          </p:cNvSpPr>
          <p:nvPr>
            <p:ph idx="1"/>
          </p:nvPr>
        </p:nvSpPr>
        <p:spPr>
          <a:xfrm>
            <a:off x="228600" y="4343400"/>
            <a:ext cx="8610600" cy="2362200"/>
          </a:xfrm>
        </p:spPr>
        <p:txBody>
          <a:bodyPr>
            <a:normAutofit fontScale="85000" lnSpcReduction="10000"/>
          </a:bodyPr>
          <a:lstStyle/>
          <a:p>
            <a:pPr>
              <a:lnSpc>
                <a:spcPct val="120000"/>
              </a:lnSpc>
            </a:pPr>
            <a:r>
              <a:rPr lang="en-US" dirty="0" smtClean="0"/>
              <a:t>Music transcriptions discovered in the Amorite-Canaanite city of Ugarit (</a:t>
            </a:r>
            <a:r>
              <a:rPr lang="en-US" dirty="0" err="1" smtClean="0"/>
              <a:t>Ras</a:t>
            </a:r>
            <a:r>
              <a:rPr lang="en-US" dirty="0" smtClean="0"/>
              <a:t> </a:t>
            </a:r>
            <a:r>
              <a:rPr lang="en-US" dirty="0" err="1" smtClean="0"/>
              <a:t>Shamra</a:t>
            </a:r>
            <a:r>
              <a:rPr lang="en-US" dirty="0" smtClean="0"/>
              <a:t> in modern day Syria)</a:t>
            </a:r>
          </a:p>
          <a:p>
            <a:pPr lvl="1">
              <a:lnSpc>
                <a:spcPct val="120000"/>
              </a:lnSpc>
            </a:pPr>
            <a:r>
              <a:rPr lang="en-US" dirty="0" smtClean="0"/>
              <a:t>From Ca 1400BC!</a:t>
            </a:r>
          </a:p>
          <a:p>
            <a:pPr>
              <a:lnSpc>
                <a:spcPct val="120000"/>
              </a:lnSpc>
            </a:pPr>
            <a:r>
              <a:rPr lang="en-US" dirty="0" smtClean="0"/>
              <a:t>Oldest notated music known</a:t>
            </a:r>
          </a:p>
        </p:txBody>
      </p:sp>
      <p:pic>
        <p:nvPicPr>
          <p:cNvPr id="4" name="Picture 3"/>
          <p:cNvPicPr>
            <a:picLocks noChangeAspect="1"/>
          </p:cNvPicPr>
          <p:nvPr/>
        </p:nvPicPr>
        <p:blipFill>
          <a:blip r:embed="rId2"/>
          <a:stretch>
            <a:fillRect/>
          </a:stretch>
        </p:blipFill>
        <p:spPr>
          <a:xfrm>
            <a:off x="152400" y="1876305"/>
            <a:ext cx="3892523" cy="2189544"/>
          </a:xfrm>
          <a:prstGeom prst="rect">
            <a:avLst/>
          </a:prstGeom>
        </p:spPr>
      </p:pic>
      <p:pic>
        <p:nvPicPr>
          <p:cNvPr id="5" name="Picture 4"/>
          <p:cNvPicPr>
            <a:picLocks noChangeAspect="1"/>
          </p:cNvPicPr>
          <p:nvPr/>
        </p:nvPicPr>
        <p:blipFill>
          <a:blip r:embed="rId3"/>
          <a:stretch>
            <a:fillRect/>
          </a:stretch>
        </p:blipFill>
        <p:spPr>
          <a:xfrm>
            <a:off x="4419600" y="1876305"/>
            <a:ext cx="4524375" cy="2209800"/>
          </a:xfrm>
          <a:prstGeom prst="rect">
            <a:avLst/>
          </a:prstGeom>
        </p:spPr>
      </p:pic>
    </p:spTree>
    <p:extLst>
      <p:ext uri="{BB962C8B-B14F-4D97-AF65-F5344CB8AC3E}">
        <p14:creationId xmlns:p14="http://schemas.microsoft.com/office/powerpoint/2010/main" val="311229484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b="1" dirty="0">
                <a:solidFill>
                  <a:srgbClr val="C00000"/>
                </a:solidFill>
              </a:rPr>
              <a:t>Class-Based Sequence Models</a:t>
            </a:r>
          </a:p>
        </p:txBody>
      </p:sp>
      <p:sp>
        <p:nvSpPr>
          <p:cNvPr id="35843" name="Content Placeholder 2"/>
          <p:cNvSpPr>
            <a:spLocks noGrp="1"/>
          </p:cNvSpPr>
          <p:nvPr>
            <p:ph idx="1"/>
          </p:nvPr>
        </p:nvSpPr>
        <p:spPr/>
        <p:txBody>
          <a:bodyPr/>
          <a:lstStyle/>
          <a:p>
            <a:pPr eaLnBrk="1" hangingPunct="1"/>
            <a:r>
              <a:rPr lang="en-US"/>
              <a:t>From Brown et al. (1990):</a:t>
            </a:r>
          </a:p>
          <a:p>
            <a:pPr eaLnBrk="1" hangingPunct="1"/>
            <a:endParaRPr lang="en-US"/>
          </a:p>
          <a:p>
            <a:pPr eaLnBrk="1" hangingPunct="1"/>
            <a:endParaRPr lang="en-US"/>
          </a:p>
          <a:p>
            <a:pPr eaLnBrk="1" hangingPunct="1"/>
            <a:r>
              <a:rPr lang="en-US"/>
              <a:t>“cl” is a deterministic function from words to a smaller set of classes.</a:t>
            </a:r>
          </a:p>
          <a:p>
            <a:pPr lvl="1" eaLnBrk="1" hangingPunct="1"/>
            <a:r>
              <a:rPr lang="en-US"/>
              <a:t>Each word only gets one class; known in advance.</a:t>
            </a:r>
          </a:p>
          <a:p>
            <a:pPr lvl="1" eaLnBrk="1" hangingPunct="1"/>
            <a:r>
              <a:rPr lang="en-US"/>
              <a:t>Discovered from data using a clustering algorithm.</a:t>
            </a:r>
          </a:p>
        </p:txBody>
      </p:sp>
      <p:pic>
        <p:nvPicPr>
          <p:cNvPr id="6" name="Picture 5" descr="latex-image-1.pdf"/>
          <p:cNvPicPr>
            <a:picLocks noChangeAspect="1"/>
          </p:cNvPicPr>
          <p:nvPr/>
        </p:nvPicPr>
        <p:blipFill>
          <a:blip r:embed="rId2"/>
          <a:stretch>
            <a:fillRect/>
          </a:stretch>
        </p:blipFill>
        <p:spPr>
          <a:xfrm>
            <a:off x="457200" y="2340107"/>
            <a:ext cx="8229600" cy="794385"/>
          </a:xfrm>
          <a:prstGeom prst="rect">
            <a:avLst/>
          </a:prstGeom>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13" name="Rectangle 12"/>
          <p:cNvSpPr/>
          <p:nvPr/>
        </p:nvSpPr>
        <p:spPr>
          <a:xfrm>
            <a:off x="457203" y="2284512"/>
            <a:ext cx="96154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5" idx="0"/>
          </p:cNvCxnSpPr>
          <p:nvPr/>
        </p:nvCxnSpPr>
        <p:spPr>
          <a:xfrm rot="16200000" flipH="1">
            <a:off x="1362640" y="1859845"/>
            <a:ext cx="1488" cy="850822"/>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2"/>
          <a:stretch>
            <a:fillRect/>
          </a:stretch>
        </p:blipFill>
        <p:spPr>
          <a:xfrm>
            <a:off x="457200" y="4889500"/>
            <a:ext cx="1498600" cy="1498600"/>
          </a:xfrm>
          <a:prstGeom prst="rect">
            <a:avLst/>
          </a:prstGeom>
        </p:spPr>
      </p:pic>
      <p:pic>
        <p:nvPicPr>
          <p:cNvPr id="20" name="Picture 19"/>
          <p:cNvPicPr>
            <a:picLocks noChangeAspect="1"/>
          </p:cNvPicPr>
          <p:nvPr/>
        </p:nvPicPr>
        <p:blipFill>
          <a:blip r:embed="rId2"/>
          <a:stretch>
            <a:fillRect/>
          </a:stretch>
        </p:blipFill>
        <p:spPr>
          <a:xfrm>
            <a:off x="1651000" y="5257800"/>
            <a:ext cx="1498600" cy="1498600"/>
          </a:xfrm>
          <a:prstGeom prst="rect">
            <a:avLst/>
          </a:prstGeom>
        </p:spPr>
      </p:pic>
      <p:pic>
        <p:nvPicPr>
          <p:cNvPr id="21" name="Picture 20"/>
          <p:cNvPicPr>
            <a:picLocks noChangeAspect="1"/>
          </p:cNvPicPr>
          <p:nvPr/>
        </p:nvPicPr>
        <p:blipFill>
          <a:blip r:embed="rId2"/>
          <a:stretch>
            <a:fillRect/>
          </a:stretch>
        </p:blipFill>
        <p:spPr>
          <a:xfrm>
            <a:off x="3060700" y="4724400"/>
            <a:ext cx="1498600" cy="1498600"/>
          </a:xfrm>
          <a:prstGeom prst="rect">
            <a:avLst/>
          </a:prstGeom>
        </p:spPr>
      </p:pic>
      <p:pic>
        <p:nvPicPr>
          <p:cNvPr id="22" name="Picture 21"/>
          <p:cNvPicPr>
            <a:picLocks noChangeAspect="1"/>
          </p:cNvPicPr>
          <p:nvPr/>
        </p:nvPicPr>
        <p:blipFill>
          <a:blip r:embed="rId2"/>
          <a:stretch>
            <a:fillRect/>
          </a:stretch>
        </p:blipFill>
        <p:spPr>
          <a:xfrm>
            <a:off x="4267200" y="5359400"/>
            <a:ext cx="1498600" cy="1498600"/>
          </a:xfrm>
          <a:prstGeom prst="rect">
            <a:avLst/>
          </a:prstGeom>
        </p:spPr>
      </p:pic>
      <p:pic>
        <p:nvPicPr>
          <p:cNvPr id="23" name="Picture 22"/>
          <p:cNvPicPr>
            <a:picLocks noChangeAspect="1"/>
          </p:cNvPicPr>
          <p:nvPr/>
        </p:nvPicPr>
        <p:blipFill>
          <a:blip r:embed="rId2"/>
          <a:stretch>
            <a:fillRect/>
          </a:stretch>
        </p:blipFill>
        <p:spPr>
          <a:xfrm>
            <a:off x="6147580" y="4889500"/>
            <a:ext cx="1498600" cy="1498600"/>
          </a:xfrm>
          <a:prstGeom prst="rect">
            <a:avLst/>
          </a:prstGeom>
        </p:spPr>
      </p:pic>
      <p:sp>
        <p:nvSpPr>
          <p:cNvPr id="24" name="TextBox 23"/>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457200" y="4419600"/>
            <a:ext cx="2958149" cy="369332"/>
          </a:xfrm>
          <a:prstGeom prst="rect">
            <a:avLst/>
          </a:prstGeom>
          <a:noFill/>
        </p:spPr>
        <p:txBody>
          <a:bodyPr wrap="none" rtlCol="0">
            <a:spAutoFit/>
          </a:bodyPr>
          <a:lstStyle/>
          <a:p>
            <a:r>
              <a:rPr lang="en-US">
                <a:latin typeface="+mn-lt"/>
              </a:rPr>
              <a:t>one “next class” die per class:</a:t>
            </a:r>
          </a:p>
        </p:txBody>
      </p:sp>
      <p:cxnSp>
        <p:nvCxnSpPr>
          <p:cNvPr id="26" name="Straight Arrow Connector 25"/>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8" name="TextBox 27"/>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16" name="TextBox 15"/>
          <p:cNvSpPr txBox="1"/>
          <p:nvPr/>
        </p:nvSpPr>
        <p:spPr>
          <a:xfrm>
            <a:off x="6172200" y="6162020"/>
            <a:ext cx="1492716" cy="369332"/>
          </a:xfrm>
          <a:prstGeom prst="rect">
            <a:avLst/>
          </a:prstGeom>
          <a:noFill/>
        </p:spPr>
        <p:txBody>
          <a:bodyPr wrap="none" rtlCol="0">
            <a:spAutoFit/>
          </a:bodyPr>
          <a:lstStyle/>
          <a:p>
            <a:r>
              <a:rPr lang="en-US" dirty="0" smtClean="0">
                <a:latin typeface="+mn-lt"/>
              </a:rPr>
              <a:t>history = </a:t>
            </a:r>
            <a:r>
              <a:rPr lang="en-US" dirty="0" smtClean="0">
                <a:solidFill>
                  <a:srgbClr val="9BBB59"/>
                </a:solidFill>
                <a:latin typeface="+mn-lt"/>
              </a:rPr>
              <a:t>start</a:t>
            </a:r>
            <a:endParaRPr lang="en-US" dirty="0">
              <a:solidFill>
                <a:srgbClr val="9BBB59"/>
              </a:solidFill>
              <a:latin typeface="+mn-lt"/>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24" name="TextBox 23"/>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457200" y="4419600"/>
            <a:ext cx="2343648" cy="369332"/>
          </a:xfrm>
          <a:prstGeom prst="rect">
            <a:avLst/>
          </a:prstGeom>
          <a:noFill/>
        </p:spPr>
        <p:txBody>
          <a:bodyPr wrap="none" rtlCol="0">
            <a:spAutoFit/>
          </a:bodyPr>
          <a:lstStyle/>
          <a:p>
            <a:r>
              <a:rPr lang="en-US">
                <a:latin typeface="+mn-lt"/>
              </a:rPr>
              <a:t>one word die per class:</a:t>
            </a:r>
          </a:p>
        </p:txBody>
      </p:sp>
      <p:cxnSp>
        <p:nvCxnSpPr>
          <p:cNvPr id="26" name="Straight Arrow Connector 25"/>
          <p:cNvCxnSpPr/>
          <p:nvPr/>
        </p:nvCxnSpPr>
        <p:spPr>
          <a:xfrm rot="5400000">
            <a:off x="3498056" y="4788138"/>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8" name="TextBox 27"/>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pic>
        <p:nvPicPr>
          <p:cNvPr id="33" name="Picture 32"/>
          <p:cNvPicPr>
            <a:picLocks noChangeAspect="1"/>
          </p:cNvPicPr>
          <p:nvPr/>
        </p:nvPicPr>
        <p:blipFill>
          <a:blip r:embed="rId2"/>
          <a:stretch>
            <a:fillRect/>
          </a:stretch>
        </p:blipFill>
        <p:spPr>
          <a:xfrm>
            <a:off x="534045" y="5187811"/>
            <a:ext cx="1279923" cy="1023938"/>
          </a:xfrm>
          <a:prstGeom prst="rect">
            <a:avLst/>
          </a:prstGeom>
        </p:spPr>
      </p:pic>
      <p:pic>
        <p:nvPicPr>
          <p:cNvPr id="34" name="Picture 33"/>
          <p:cNvPicPr>
            <a:picLocks noChangeAspect="1"/>
          </p:cNvPicPr>
          <p:nvPr/>
        </p:nvPicPr>
        <p:blipFill>
          <a:blip r:embed="rId2"/>
          <a:stretch>
            <a:fillRect/>
          </a:stretch>
        </p:blipFill>
        <p:spPr>
          <a:xfrm>
            <a:off x="1780777" y="5486400"/>
            <a:ext cx="1279923" cy="1023938"/>
          </a:xfrm>
          <a:prstGeom prst="rect">
            <a:avLst/>
          </a:prstGeom>
        </p:spPr>
      </p:pic>
      <p:pic>
        <p:nvPicPr>
          <p:cNvPr id="35" name="Picture 34"/>
          <p:cNvPicPr>
            <a:picLocks noChangeAspect="1"/>
          </p:cNvPicPr>
          <p:nvPr/>
        </p:nvPicPr>
        <p:blipFill>
          <a:blip r:embed="rId2"/>
          <a:stretch>
            <a:fillRect/>
          </a:stretch>
        </p:blipFill>
        <p:spPr>
          <a:xfrm>
            <a:off x="3149600" y="5364162"/>
            <a:ext cx="1279923" cy="1023938"/>
          </a:xfrm>
          <a:prstGeom prst="rect">
            <a:avLst/>
          </a:prstGeom>
        </p:spPr>
      </p:pic>
      <p:pic>
        <p:nvPicPr>
          <p:cNvPr id="36" name="Picture 35"/>
          <p:cNvPicPr>
            <a:picLocks noChangeAspect="1"/>
          </p:cNvPicPr>
          <p:nvPr/>
        </p:nvPicPr>
        <p:blipFill>
          <a:blip r:embed="rId2"/>
          <a:stretch>
            <a:fillRect/>
          </a:stretch>
        </p:blipFill>
        <p:spPr>
          <a:xfrm>
            <a:off x="6217244" y="5187811"/>
            <a:ext cx="1279923" cy="1023938"/>
          </a:xfrm>
          <a:prstGeom prst="rect">
            <a:avLst/>
          </a:prstGeom>
        </p:spPr>
      </p:pic>
      <p:pic>
        <p:nvPicPr>
          <p:cNvPr id="37" name="Picture 36"/>
          <p:cNvPicPr>
            <a:picLocks noChangeAspect="1"/>
          </p:cNvPicPr>
          <p:nvPr/>
        </p:nvPicPr>
        <p:blipFill>
          <a:blip r:embed="rId2"/>
          <a:stretch>
            <a:fillRect/>
          </a:stretch>
        </p:blipFill>
        <p:spPr>
          <a:xfrm>
            <a:off x="4435077" y="5650051"/>
            <a:ext cx="1279923" cy="1023938"/>
          </a:xfrm>
          <a:prstGeom prst="rect">
            <a:avLst/>
          </a:prstGeom>
        </p:spPr>
      </p:pic>
      <p:sp>
        <p:nvSpPr>
          <p:cNvPr id="38" name="Rectangle 37"/>
          <p:cNvSpPr/>
          <p:nvPr/>
        </p:nvSpPr>
        <p:spPr>
          <a:xfrm>
            <a:off x="1418742" y="2284512"/>
            <a:ext cx="740105"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cxnSp>
        <p:nvCxnSpPr>
          <p:cNvPr id="40" name="Straight Arrow Connector 39"/>
          <p:cNvCxnSpPr>
            <a:stCxn id="38" idx="2"/>
            <a:endCxn id="39" idx="0"/>
          </p:cNvCxnSpPr>
          <p:nvPr/>
        </p:nvCxnSpPr>
        <p:spPr>
          <a:xfrm rot="16200000" flipH="1">
            <a:off x="1567691" y="3030323"/>
            <a:ext cx="467380" cy="25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581400" y="685800"/>
            <a:ext cx="5105400" cy="1200329"/>
          </a:xfrm>
          <a:prstGeom prst="rect">
            <a:avLst/>
          </a:prstGeom>
          <a:noFill/>
        </p:spPr>
        <p:txBody>
          <a:bodyPr wrap="square" rtlCol="0">
            <a:spAutoFit/>
          </a:bodyPr>
          <a:lstStyle/>
          <a:p>
            <a:r>
              <a:rPr lang="en-US" sz="3600">
                <a:latin typeface="+mn-lt"/>
              </a:rPr>
              <a:t>Each word appears on only one of the word dice.</a:t>
            </a:r>
            <a:endParaRPr lang="en-US" sz="3600"/>
          </a:p>
        </p:txBody>
      </p:sp>
      <p:sp>
        <p:nvSpPr>
          <p:cNvPr id="18" name="TextBox 17"/>
          <p:cNvSpPr txBox="1"/>
          <p:nvPr/>
        </p:nvSpPr>
        <p:spPr>
          <a:xfrm>
            <a:off x="3178449" y="6314095"/>
            <a:ext cx="1202786" cy="369332"/>
          </a:xfrm>
          <a:prstGeom prst="rect">
            <a:avLst/>
          </a:prstGeom>
          <a:noFill/>
        </p:spPr>
        <p:txBody>
          <a:bodyPr wrap="none" rtlCol="0">
            <a:spAutoFit/>
          </a:bodyPr>
          <a:lstStyle/>
          <a:p>
            <a:r>
              <a:rPr lang="en-US" dirty="0" smtClean="0">
                <a:latin typeface="+mn-lt"/>
              </a:rPr>
              <a:t>class = C53</a:t>
            </a:r>
            <a:endParaRPr lang="en-US" dirty="0">
              <a:latin typeface="+mn-lt"/>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13" name="Rectangle 12"/>
          <p:cNvSpPr/>
          <p:nvPr/>
        </p:nvSpPr>
        <p:spPr>
          <a:xfrm>
            <a:off x="1308025" y="2284512"/>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31" idx="0"/>
          </p:cNvCxnSpPr>
          <p:nvPr/>
        </p:nvCxnSpPr>
        <p:spPr>
          <a:xfrm rot="5400000" flipH="1" flipV="1">
            <a:off x="2171605" y="1846343"/>
            <a:ext cx="1588" cy="876338"/>
          </a:xfrm>
          <a:prstGeom prst="curvedConnector3">
            <a:avLst>
              <a:gd name="adj1" fmla="val 14395466"/>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pic>
        <p:nvPicPr>
          <p:cNvPr id="34" name="Picture 33"/>
          <p:cNvPicPr>
            <a:picLocks noChangeAspect="1"/>
          </p:cNvPicPr>
          <p:nvPr/>
        </p:nvPicPr>
        <p:blipFill>
          <a:blip r:embed="rId2"/>
          <a:stretch>
            <a:fillRect/>
          </a:stretch>
        </p:blipFill>
        <p:spPr>
          <a:xfrm>
            <a:off x="457200" y="4889500"/>
            <a:ext cx="1498600" cy="1498600"/>
          </a:xfrm>
          <a:prstGeom prst="rect">
            <a:avLst/>
          </a:prstGeom>
        </p:spPr>
      </p:pic>
      <p:pic>
        <p:nvPicPr>
          <p:cNvPr id="35" name="Picture 34"/>
          <p:cNvPicPr>
            <a:picLocks noChangeAspect="1"/>
          </p:cNvPicPr>
          <p:nvPr/>
        </p:nvPicPr>
        <p:blipFill>
          <a:blip r:embed="rId2"/>
          <a:stretch>
            <a:fillRect/>
          </a:stretch>
        </p:blipFill>
        <p:spPr>
          <a:xfrm>
            <a:off x="1651000" y="5257800"/>
            <a:ext cx="1498600" cy="1498600"/>
          </a:xfrm>
          <a:prstGeom prst="rect">
            <a:avLst/>
          </a:prstGeom>
        </p:spPr>
      </p:pic>
      <p:pic>
        <p:nvPicPr>
          <p:cNvPr id="36" name="Picture 35"/>
          <p:cNvPicPr>
            <a:picLocks noChangeAspect="1"/>
          </p:cNvPicPr>
          <p:nvPr/>
        </p:nvPicPr>
        <p:blipFill>
          <a:blip r:embed="rId2"/>
          <a:stretch>
            <a:fillRect/>
          </a:stretch>
        </p:blipFill>
        <p:spPr>
          <a:xfrm>
            <a:off x="3060700" y="4724400"/>
            <a:ext cx="1498600" cy="1498600"/>
          </a:xfrm>
          <a:prstGeom prst="rect">
            <a:avLst/>
          </a:prstGeom>
        </p:spPr>
      </p:pic>
      <p:pic>
        <p:nvPicPr>
          <p:cNvPr id="37" name="Picture 36"/>
          <p:cNvPicPr>
            <a:picLocks noChangeAspect="1"/>
          </p:cNvPicPr>
          <p:nvPr/>
        </p:nvPicPr>
        <p:blipFill>
          <a:blip r:embed="rId2"/>
          <a:stretch>
            <a:fillRect/>
          </a:stretch>
        </p:blipFill>
        <p:spPr>
          <a:xfrm>
            <a:off x="4267200" y="5359400"/>
            <a:ext cx="1498600" cy="1498600"/>
          </a:xfrm>
          <a:prstGeom prst="rect">
            <a:avLst/>
          </a:prstGeom>
        </p:spPr>
      </p:pic>
      <p:pic>
        <p:nvPicPr>
          <p:cNvPr id="38" name="Picture 37"/>
          <p:cNvPicPr>
            <a:picLocks noChangeAspect="1"/>
          </p:cNvPicPr>
          <p:nvPr/>
        </p:nvPicPr>
        <p:blipFill>
          <a:blip r:embed="rId2"/>
          <a:stretch>
            <a:fillRect/>
          </a:stretch>
        </p:blipFill>
        <p:spPr>
          <a:xfrm>
            <a:off x="6147580" y="4889500"/>
            <a:ext cx="1498600" cy="1498600"/>
          </a:xfrm>
          <a:prstGeom prst="rect">
            <a:avLst/>
          </a:prstGeom>
        </p:spPr>
      </p:pic>
      <p:sp>
        <p:nvSpPr>
          <p:cNvPr id="39" name="TextBox 38"/>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0" name="TextBox 39"/>
          <p:cNvSpPr txBox="1"/>
          <p:nvPr/>
        </p:nvSpPr>
        <p:spPr>
          <a:xfrm>
            <a:off x="457200" y="4419600"/>
            <a:ext cx="2958149" cy="369332"/>
          </a:xfrm>
          <a:prstGeom prst="rect">
            <a:avLst/>
          </a:prstGeom>
          <a:noFill/>
        </p:spPr>
        <p:txBody>
          <a:bodyPr wrap="none" rtlCol="0">
            <a:spAutoFit/>
          </a:bodyPr>
          <a:lstStyle/>
          <a:p>
            <a:r>
              <a:rPr lang="en-US">
                <a:latin typeface="+mn-lt"/>
              </a:rPr>
              <a:t>one “next class” die per class:</a:t>
            </a:r>
          </a:p>
        </p:txBody>
      </p:sp>
      <p:cxnSp>
        <p:nvCxnSpPr>
          <p:cNvPr id="41" name="Straight Arrow Connector 40"/>
          <p:cNvCxnSpPr/>
          <p:nvPr/>
        </p:nvCxnSpPr>
        <p:spPr>
          <a:xfrm rot="5400000">
            <a:off x="4718844" y="502205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3" name="TextBox 42"/>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18" name="TextBox 17"/>
          <p:cNvSpPr txBox="1"/>
          <p:nvPr/>
        </p:nvSpPr>
        <p:spPr>
          <a:xfrm>
            <a:off x="4419600" y="6498761"/>
            <a:ext cx="1409611" cy="369332"/>
          </a:xfrm>
          <a:prstGeom prst="rect">
            <a:avLst/>
          </a:prstGeom>
          <a:noFill/>
        </p:spPr>
        <p:txBody>
          <a:bodyPr wrap="none" rtlCol="0">
            <a:spAutoFit/>
          </a:bodyPr>
          <a:lstStyle/>
          <a:p>
            <a:r>
              <a:rPr lang="en-US" dirty="0" smtClean="0">
                <a:latin typeface="+mn-lt"/>
              </a:rPr>
              <a:t>history = C53</a:t>
            </a:r>
            <a:endParaRPr lang="en-US" dirty="0">
              <a:latin typeface="+mn-lt"/>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sp>
        <p:nvSpPr>
          <p:cNvPr id="41" name="TextBox 40"/>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2" name="TextBox 41"/>
          <p:cNvSpPr txBox="1"/>
          <p:nvPr/>
        </p:nvSpPr>
        <p:spPr>
          <a:xfrm>
            <a:off x="457200" y="4419600"/>
            <a:ext cx="2343648" cy="369332"/>
          </a:xfrm>
          <a:prstGeom prst="rect">
            <a:avLst/>
          </a:prstGeom>
          <a:noFill/>
        </p:spPr>
        <p:txBody>
          <a:bodyPr wrap="none" rtlCol="0">
            <a:spAutoFit/>
          </a:bodyPr>
          <a:lstStyle/>
          <a:p>
            <a:r>
              <a:rPr lang="en-US">
                <a:latin typeface="+mn-lt"/>
              </a:rPr>
              <a:t>one word die per class:</a:t>
            </a:r>
          </a:p>
        </p:txBody>
      </p:sp>
      <p:cxnSp>
        <p:nvCxnSpPr>
          <p:cNvPr id="43" name="Straight Arrow Connector 42"/>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5" name="TextBox 44"/>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pic>
        <p:nvPicPr>
          <p:cNvPr id="46" name="Picture 45"/>
          <p:cNvPicPr>
            <a:picLocks noChangeAspect="1"/>
          </p:cNvPicPr>
          <p:nvPr/>
        </p:nvPicPr>
        <p:blipFill>
          <a:blip r:embed="rId2"/>
          <a:stretch>
            <a:fillRect/>
          </a:stretch>
        </p:blipFill>
        <p:spPr>
          <a:xfrm>
            <a:off x="534045" y="5187811"/>
            <a:ext cx="1279923" cy="1023938"/>
          </a:xfrm>
          <a:prstGeom prst="rect">
            <a:avLst/>
          </a:prstGeom>
        </p:spPr>
      </p:pic>
      <p:pic>
        <p:nvPicPr>
          <p:cNvPr id="47" name="Picture 46"/>
          <p:cNvPicPr>
            <a:picLocks noChangeAspect="1"/>
          </p:cNvPicPr>
          <p:nvPr/>
        </p:nvPicPr>
        <p:blipFill>
          <a:blip r:embed="rId2"/>
          <a:stretch>
            <a:fillRect/>
          </a:stretch>
        </p:blipFill>
        <p:spPr>
          <a:xfrm>
            <a:off x="1780777" y="5486400"/>
            <a:ext cx="1279923" cy="1023938"/>
          </a:xfrm>
          <a:prstGeom prst="rect">
            <a:avLst/>
          </a:prstGeom>
        </p:spPr>
      </p:pic>
      <p:pic>
        <p:nvPicPr>
          <p:cNvPr id="48" name="Picture 47"/>
          <p:cNvPicPr>
            <a:picLocks noChangeAspect="1"/>
          </p:cNvPicPr>
          <p:nvPr/>
        </p:nvPicPr>
        <p:blipFill>
          <a:blip r:embed="rId2"/>
          <a:stretch>
            <a:fillRect/>
          </a:stretch>
        </p:blipFill>
        <p:spPr>
          <a:xfrm>
            <a:off x="3149600" y="5364162"/>
            <a:ext cx="1279923" cy="1023938"/>
          </a:xfrm>
          <a:prstGeom prst="rect">
            <a:avLst/>
          </a:prstGeom>
        </p:spPr>
      </p:pic>
      <p:pic>
        <p:nvPicPr>
          <p:cNvPr id="49" name="Picture 48"/>
          <p:cNvPicPr>
            <a:picLocks noChangeAspect="1"/>
          </p:cNvPicPr>
          <p:nvPr/>
        </p:nvPicPr>
        <p:blipFill>
          <a:blip r:embed="rId2"/>
          <a:stretch>
            <a:fillRect/>
          </a:stretch>
        </p:blipFill>
        <p:spPr>
          <a:xfrm>
            <a:off x="6217244" y="5187811"/>
            <a:ext cx="1279923" cy="1023938"/>
          </a:xfrm>
          <a:prstGeom prst="rect">
            <a:avLst/>
          </a:prstGeom>
        </p:spPr>
      </p:pic>
      <p:pic>
        <p:nvPicPr>
          <p:cNvPr id="50" name="Picture 49"/>
          <p:cNvPicPr>
            <a:picLocks noChangeAspect="1"/>
          </p:cNvPicPr>
          <p:nvPr/>
        </p:nvPicPr>
        <p:blipFill>
          <a:blip r:embed="rId2"/>
          <a:stretch>
            <a:fillRect/>
          </a:stretch>
        </p:blipFill>
        <p:spPr>
          <a:xfrm>
            <a:off x="4435077" y="5650051"/>
            <a:ext cx="1279923" cy="1023938"/>
          </a:xfrm>
          <a:prstGeom prst="rect">
            <a:avLst/>
          </a:prstGeom>
        </p:spPr>
      </p:pic>
      <p:sp>
        <p:nvSpPr>
          <p:cNvPr id="51" name="Rectangle 50"/>
          <p:cNvSpPr/>
          <p:nvPr/>
        </p:nvSpPr>
        <p:spPr>
          <a:xfrm>
            <a:off x="2158848" y="2283024"/>
            <a:ext cx="740105"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cxnSp>
        <p:nvCxnSpPr>
          <p:cNvPr id="53" name="Straight Arrow Connector 52"/>
          <p:cNvCxnSpPr>
            <a:stCxn id="51" idx="2"/>
            <a:endCxn id="52" idx="0"/>
          </p:cNvCxnSpPr>
          <p:nvPr/>
        </p:nvCxnSpPr>
        <p:spPr>
          <a:xfrm rot="16200000" flipH="1">
            <a:off x="2326469" y="3010163"/>
            <a:ext cx="467380" cy="625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301855" y="6223000"/>
            <a:ext cx="1202786" cy="369332"/>
          </a:xfrm>
          <a:prstGeom prst="rect">
            <a:avLst/>
          </a:prstGeom>
          <a:noFill/>
        </p:spPr>
        <p:txBody>
          <a:bodyPr wrap="none" rtlCol="0">
            <a:spAutoFit/>
          </a:bodyPr>
          <a:lstStyle/>
          <a:p>
            <a:r>
              <a:rPr lang="en-US" dirty="0" smtClean="0">
                <a:latin typeface="+mn-lt"/>
              </a:rPr>
              <a:t>class = C23</a:t>
            </a:r>
            <a:endParaRPr lang="en-US" dirty="0">
              <a:latin typeface="+mn-lt"/>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13" name="Rectangle 12"/>
          <p:cNvSpPr/>
          <p:nvPr/>
        </p:nvSpPr>
        <p:spPr>
          <a:xfrm>
            <a:off x="2133600" y="2283024"/>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20" idx="0"/>
          </p:cNvCxnSpPr>
          <p:nvPr/>
        </p:nvCxnSpPr>
        <p:spPr>
          <a:xfrm rot="16200000" flipH="1">
            <a:off x="3056017" y="1786018"/>
            <a:ext cx="2976" cy="996989"/>
          </a:xfrm>
          <a:prstGeom prst="curvedConnector3">
            <a:avLst>
              <a:gd name="adj1" fmla="val -7681452"/>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pic>
        <p:nvPicPr>
          <p:cNvPr id="34" name="Picture 33"/>
          <p:cNvPicPr>
            <a:picLocks noChangeAspect="1"/>
          </p:cNvPicPr>
          <p:nvPr/>
        </p:nvPicPr>
        <p:blipFill>
          <a:blip r:embed="rId2"/>
          <a:stretch>
            <a:fillRect/>
          </a:stretch>
        </p:blipFill>
        <p:spPr>
          <a:xfrm>
            <a:off x="457200" y="4889500"/>
            <a:ext cx="1498600" cy="1498600"/>
          </a:xfrm>
          <a:prstGeom prst="rect">
            <a:avLst/>
          </a:prstGeom>
        </p:spPr>
      </p:pic>
      <p:pic>
        <p:nvPicPr>
          <p:cNvPr id="35" name="Picture 34"/>
          <p:cNvPicPr>
            <a:picLocks noChangeAspect="1"/>
          </p:cNvPicPr>
          <p:nvPr/>
        </p:nvPicPr>
        <p:blipFill>
          <a:blip r:embed="rId2"/>
          <a:stretch>
            <a:fillRect/>
          </a:stretch>
        </p:blipFill>
        <p:spPr>
          <a:xfrm>
            <a:off x="1651000" y="5257800"/>
            <a:ext cx="1498600" cy="1498600"/>
          </a:xfrm>
          <a:prstGeom prst="rect">
            <a:avLst/>
          </a:prstGeom>
        </p:spPr>
      </p:pic>
      <p:pic>
        <p:nvPicPr>
          <p:cNvPr id="36" name="Picture 35"/>
          <p:cNvPicPr>
            <a:picLocks noChangeAspect="1"/>
          </p:cNvPicPr>
          <p:nvPr/>
        </p:nvPicPr>
        <p:blipFill>
          <a:blip r:embed="rId2"/>
          <a:stretch>
            <a:fillRect/>
          </a:stretch>
        </p:blipFill>
        <p:spPr>
          <a:xfrm>
            <a:off x="3060700" y="4724400"/>
            <a:ext cx="1498600" cy="1498600"/>
          </a:xfrm>
          <a:prstGeom prst="rect">
            <a:avLst/>
          </a:prstGeom>
        </p:spPr>
      </p:pic>
      <p:pic>
        <p:nvPicPr>
          <p:cNvPr id="37" name="Picture 36"/>
          <p:cNvPicPr>
            <a:picLocks noChangeAspect="1"/>
          </p:cNvPicPr>
          <p:nvPr/>
        </p:nvPicPr>
        <p:blipFill>
          <a:blip r:embed="rId2"/>
          <a:stretch>
            <a:fillRect/>
          </a:stretch>
        </p:blipFill>
        <p:spPr>
          <a:xfrm>
            <a:off x="4267200" y="5359400"/>
            <a:ext cx="1498600" cy="1498600"/>
          </a:xfrm>
          <a:prstGeom prst="rect">
            <a:avLst/>
          </a:prstGeom>
        </p:spPr>
      </p:pic>
      <p:pic>
        <p:nvPicPr>
          <p:cNvPr id="38" name="Picture 37"/>
          <p:cNvPicPr>
            <a:picLocks noChangeAspect="1"/>
          </p:cNvPicPr>
          <p:nvPr/>
        </p:nvPicPr>
        <p:blipFill>
          <a:blip r:embed="rId2"/>
          <a:stretch>
            <a:fillRect/>
          </a:stretch>
        </p:blipFill>
        <p:spPr>
          <a:xfrm>
            <a:off x="6147580" y="4889500"/>
            <a:ext cx="1498600" cy="1498600"/>
          </a:xfrm>
          <a:prstGeom prst="rect">
            <a:avLst/>
          </a:prstGeom>
        </p:spPr>
      </p:pic>
      <p:sp>
        <p:nvSpPr>
          <p:cNvPr id="39" name="TextBox 38"/>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0" name="TextBox 39"/>
          <p:cNvSpPr txBox="1"/>
          <p:nvPr/>
        </p:nvSpPr>
        <p:spPr>
          <a:xfrm>
            <a:off x="457200" y="4419600"/>
            <a:ext cx="2958149" cy="369332"/>
          </a:xfrm>
          <a:prstGeom prst="rect">
            <a:avLst/>
          </a:prstGeom>
          <a:noFill/>
        </p:spPr>
        <p:txBody>
          <a:bodyPr wrap="none" rtlCol="0">
            <a:spAutoFit/>
          </a:bodyPr>
          <a:lstStyle/>
          <a:p>
            <a:r>
              <a:rPr lang="en-US">
                <a:latin typeface="+mn-lt"/>
              </a:rPr>
              <a:t>one “next class” die per class:</a:t>
            </a:r>
          </a:p>
        </p:txBody>
      </p:sp>
      <p:cxnSp>
        <p:nvCxnSpPr>
          <p:cNvPr id="41" name="Straight Arrow Connector 40"/>
          <p:cNvCxnSpPr/>
          <p:nvPr/>
        </p:nvCxnSpPr>
        <p:spPr>
          <a:xfrm rot="5400000">
            <a:off x="3574256" y="441880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3" name="TextBox 42"/>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19" name="TextBox 18"/>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sp>
        <p:nvSpPr>
          <p:cNvPr id="20" name="TextBox 19"/>
          <p:cNvSpPr txBox="1"/>
          <p:nvPr/>
        </p:nvSpPr>
        <p:spPr>
          <a:xfrm>
            <a:off x="3149600" y="2286000"/>
            <a:ext cx="812800" cy="523220"/>
          </a:xfrm>
          <a:prstGeom prst="rect">
            <a:avLst/>
          </a:prstGeom>
          <a:noFill/>
        </p:spPr>
        <p:txBody>
          <a:bodyPr wrap="square" rtlCol="0">
            <a:spAutoFit/>
          </a:bodyPr>
          <a:lstStyle/>
          <a:p>
            <a:r>
              <a:rPr lang="en-US" sz="2800">
                <a:latin typeface="+mn-lt"/>
              </a:rPr>
              <a:t>C2</a:t>
            </a:r>
          </a:p>
        </p:txBody>
      </p:sp>
      <p:sp>
        <p:nvSpPr>
          <p:cNvPr id="21" name="TextBox 20"/>
          <p:cNvSpPr txBox="1"/>
          <p:nvPr/>
        </p:nvSpPr>
        <p:spPr>
          <a:xfrm>
            <a:off x="3048000" y="6018768"/>
            <a:ext cx="1409611" cy="369332"/>
          </a:xfrm>
          <a:prstGeom prst="rect">
            <a:avLst/>
          </a:prstGeom>
          <a:noFill/>
        </p:spPr>
        <p:txBody>
          <a:bodyPr wrap="none" rtlCol="0">
            <a:spAutoFit/>
          </a:bodyPr>
          <a:lstStyle/>
          <a:p>
            <a:r>
              <a:rPr lang="en-US" dirty="0" smtClean="0">
                <a:latin typeface="+mn-lt"/>
              </a:rPr>
              <a:t>history = C23</a:t>
            </a:r>
            <a:endParaRPr lang="en-US" dirty="0">
              <a:latin typeface="+mn-lt"/>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sp>
        <p:nvSpPr>
          <p:cNvPr id="41" name="TextBox 40"/>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2" name="TextBox 41"/>
          <p:cNvSpPr txBox="1"/>
          <p:nvPr/>
        </p:nvSpPr>
        <p:spPr>
          <a:xfrm>
            <a:off x="457200" y="4419600"/>
            <a:ext cx="2343648" cy="369332"/>
          </a:xfrm>
          <a:prstGeom prst="rect">
            <a:avLst/>
          </a:prstGeom>
          <a:noFill/>
        </p:spPr>
        <p:txBody>
          <a:bodyPr wrap="none" rtlCol="0">
            <a:spAutoFit/>
          </a:bodyPr>
          <a:lstStyle/>
          <a:p>
            <a:r>
              <a:rPr lang="en-US">
                <a:latin typeface="+mn-lt"/>
              </a:rPr>
              <a:t>one word die per class:</a:t>
            </a:r>
          </a:p>
        </p:txBody>
      </p:sp>
      <p:cxnSp>
        <p:nvCxnSpPr>
          <p:cNvPr id="43" name="Straight Arrow Connector 42"/>
          <p:cNvCxnSpPr/>
          <p:nvPr/>
        </p:nvCxnSpPr>
        <p:spPr>
          <a:xfrm rot="5400000">
            <a:off x="2204244" y="5023088"/>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5" name="TextBox 44"/>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pic>
        <p:nvPicPr>
          <p:cNvPr id="46" name="Picture 45"/>
          <p:cNvPicPr>
            <a:picLocks noChangeAspect="1"/>
          </p:cNvPicPr>
          <p:nvPr/>
        </p:nvPicPr>
        <p:blipFill>
          <a:blip r:embed="rId2"/>
          <a:stretch>
            <a:fillRect/>
          </a:stretch>
        </p:blipFill>
        <p:spPr>
          <a:xfrm>
            <a:off x="534045" y="5187811"/>
            <a:ext cx="1279923" cy="1023938"/>
          </a:xfrm>
          <a:prstGeom prst="rect">
            <a:avLst/>
          </a:prstGeom>
        </p:spPr>
      </p:pic>
      <p:pic>
        <p:nvPicPr>
          <p:cNvPr id="47" name="Picture 46"/>
          <p:cNvPicPr>
            <a:picLocks noChangeAspect="1"/>
          </p:cNvPicPr>
          <p:nvPr/>
        </p:nvPicPr>
        <p:blipFill>
          <a:blip r:embed="rId2"/>
          <a:stretch>
            <a:fillRect/>
          </a:stretch>
        </p:blipFill>
        <p:spPr>
          <a:xfrm>
            <a:off x="1780777" y="5486400"/>
            <a:ext cx="1279923" cy="1023938"/>
          </a:xfrm>
          <a:prstGeom prst="rect">
            <a:avLst/>
          </a:prstGeom>
        </p:spPr>
      </p:pic>
      <p:pic>
        <p:nvPicPr>
          <p:cNvPr id="48" name="Picture 47"/>
          <p:cNvPicPr>
            <a:picLocks noChangeAspect="1"/>
          </p:cNvPicPr>
          <p:nvPr/>
        </p:nvPicPr>
        <p:blipFill>
          <a:blip r:embed="rId2"/>
          <a:stretch>
            <a:fillRect/>
          </a:stretch>
        </p:blipFill>
        <p:spPr>
          <a:xfrm>
            <a:off x="3149600" y="5364162"/>
            <a:ext cx="1279923" cy="1023938"/>
          </a:xfrm>
          <a:prstGeom prst="rect">
            <a:avLst/>
          </a:prstGeom>
        </p:spPr>
      </p:pic>
      <p:pic>
        <p:nvPicPr>
          <p:cNvPr id="49" name="Picture 48"/>
          <p:cNvPicPr>
            <a:picLocks noChangeAspect="1"/>
          </p:cNvPicPr>
          <p:nvPr/>
        </p:nvPicPr>
        <p:blipFill>
          <a:blip r:embed="rId2"/>
          <a:stretch>
            <a:fillRect/>
          </a:stretch>
        </p:blipFill>
        <p:spPr>
          <a:xfrm>
            <a:off x="6217244" y="5187811"/>
            <a:ext cx="1279923" cy="1023938"/>
          </a:xfrm>
          <a:prstGeom prst="rect">
            <a:avLst/>
          </a:prstGeom>
        </p:spPr>
      </p:pic>
      <p:pic>
        <p:nvPicPr>
          <p:cNvPr id="50" name="Picture 49"/>
          <p:cNvPicPr>
            <a:picLocks noChangeAspect="1"/>
          </p:cNvPicPr>
          <p:nvPr/>
        </p:nvPicPr>
        <p:blipFill>
          <a:blip r:embed="rId2"/>
          <a:stretch>
            <a:fillRect/>
          </a:stretch>
        </p:blipFill>
        <p:spPr>
          <a:xfrm>
            <a:off x="4435077" y="5650051"/>
            <a:ext cx="1279923" cy="1023938"/>
          </a:xfrm>
          <a:prstGeom prst="rect">
            <a:avLst/>
          </a:prstGeom>
        </p:spPr>
      </p:pic>
      <p:sp>
        <p:nvSpPr>
          <p:cNvPr id="51" name="Rectangle 50"/>
          <p:cNvSpPr/>
          <p:nvPr/>
        </p:nvSpPr>
        <p:spPr>
          <a:xfrm>
            <a:off x="3048000" y="2283024"/>
            <a:ext cx="91440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cxnSp>
        <p:nvCxnSpPr>
          <p:cNvPr id="53" name="Straight Arrow Connector 52"/>
          <p:cNvCxnSpPr>
            <a:stCxn id="51" idx="2"/>
            <a:endCxn id="22" idx="0"/>
          </p:cNvCxnSpPr>
          <p:nvPr/>
        </p:nvCxnSpPr>
        <p:spPr>
          <a:xfrm rot="16200000" flipH="1">
            <a:off x="3283732" y="3029200"/>
            <a:ext cx="468868" cy="259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49600" y="2286000"/>
            <a:ext cx="812800" cy="523220"/>
          </a:xfrm>
          <a:prstGeom prst="rect">
            <a:avLst/>
          </a:prstGeom>
          <a:noFill/>
        </p:spPr>
        <p:txBody>
          <a:bodyPr wrap="square" rtlCol="0">
            <a:spAutoFit/>
          </a:bodyPr>
          <a:lstStyle/>
          <a:p>
            <a:r>
              <a:rPr lang="en-US" sz="2800">
                <a:latin typeface="+mn-lt"/>
              </a:rPr>
              <a:t>C2</a:t>
            </a:r>
          </a:p>
        </p:txBody>
      </p:sp>
      <p:sp>
        <p:nvSpPr>
          <p:cNvPr id="22" name="TextBox 21"/>
          <p:cNvSpPr txBox="1"/>
          <p:nvPr/>
        </p:nvSpPr>
        <p:spPr>
          <a:xfrm>
            <a:off x="3352800" y="3276600"/>
            <a:ext cx="356663" cy="523220"/>
          </a:xfrm>
          <a:prstGeom prst="rect">
            <a:avLst/>
          </a:prstGeom>
          <a:noFill/>
        </p:spPr>
        <p:txBody>
          <a:bodyPr wrap="none" rtlCol="0">
            <a:spAutoFit/>
          </a:bodyPr>
          <a:lstStyle/>
          <a:p>
            <a:r>
              <a:rPr lang="en-US" sz="2800">
                <a:latin typeface="+mn-lt"/>
              </a:rPr>
              <a:t>a</a:t>
            </a:r>
          </a:p>
        </p:txBody>
      </p:sp>
      <p:sp>
        <p:nvSpPr>
          <p:cNvPr id="21" name="TextBox 20"/>
          <p:cNvSpPr txBox="1"/>
          <p:nvPr/>
        </p:nvSpPr>
        <p:spPr>
          <a:xfrm>
            <a:off x="1797212" y="6432273"/>
            <a:ext cx="1085792" cy="369332"/>
          </a:xfrm>
          <a:prstGeom prst="rect">
            <a:avLst/>
          </a:prstGeom>
          <a:noFill/>
        </p:spPr>
        <p:txBody>
          <a:bodyPr wrap="none" rtlCol="0">
            <a:spAutoFit/>
          </a:bodyPr>
          <a:lstStyle/>
          <a:p>
            <a:r>
              <a:rPr lang="en-US" dirty="0" smtClean="0">
                <a:latin typeface="+mn-lt"/>
              </a:rPr>
              <a:t>class = C2</a:t>
            </a:r>
            <a:endParaRPr lang="en-US" dirty="0">
              <a:latin typeface="+mn-lt"/>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13" name="Rectangle 12"/>
          <p:cNvSpPr/>
          <p:nvPr/>
        </p:nvSpPr>
        <p:spPr>
          <a:xfrm>
            <a:off x="3048000" y="2283024"/>
            <a:ext cx="661463" cy="5261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pic>
        <p:nvPicPr>
          <p:cNvPr id="34" name="Picture 33"/>
          <p:cNvPicPr>
            <a:picLocks noChangeAspect="1"/>
          </p:cNvPicPr>
          <p:nvPr/>
        </p:nvPicPr>
        <p:blipFill>
          <a:blip r:embed="rId2"/>
          <a:stretch>
            <a:fillRect/>
          </a:stretch>
        </p:blipFill>
        <p:spPr>
          <a:xfrm>
            <a:off x="457200" y="4889500"/>
            <a:ext cx="1498600" cy="1498600"/>
          </a:xfrm>
          <a:prstGeom prst="rect">
            <a:avLst/>
          </a:prstGeom>
        </p:spPr>
      </p:pic>
      <p:pic>
        <p:nvPicPr>
          <p:cNvPr id="35" name="Picture 34"/>
          <p:cNvPicPr>
            <a:picLocks noChangeAspect="1"/>
          </p:cNvPicPr>
          <p:nvPr/>
        </p:nvPicPr>
        <p:blipFill>
          <a:blip r:embed="rId2"/>
          <a:stretch>
            <a:fillRect/>
          </a:stretch>
        </p:blipFill>
        <p:spPr>
          <a:xfrm>
            <a:off x="1651000" y="5257800"/>
            <a:ext cx="1498600" cy="1498600"/>
          </a:xfrm>
          <a:prstGeom prst="rect">
            <a:avLst/>
          </a:prstGeom>
        </p:spPr>
      </p:pic>
      <p:pic>
        <p:nvPicPr>
          <p:cNvPr id="36" name="Picture 35"/>
          <p:cNvPicPr>
            <a:picLocks noChangeAspect="1"/>
          </p:cNvPicPr>
          <p:nvPr/>
        </p:nvPicPr>
        <p:blipFill>
          <a:blip r:embed="rId2"/>
          <a:stretch>
            <a:fillRect/>
          </a:stretch>
        </p:blipFill>
        <p:spPr>
          <a:xfrm>
            <a:off x="3060700" y="4724400"/>
            <a:ext cx="1498600" cy="1498600"/>
          </a:xfrm>
          <a:prstGeom prst="rect">
            <a:avLst/>
          </a:prstGeom>
        </p:spPr>
      </p:pic>
      <p:pic>
        <p:nvPicPr>
          <p:cNvPr id="37" name="Picture 36"/>
          <p:cNvPicPr>
            <a:picLocks noChangeAspect="1"/>
          </p:cNvPicPr>
          <p:nvPr/>
        </p:nvPicPr>
        <p:blipFill>
          <a:blip r:embed="rId2"/>
          <a:stretch>
            <a:fillRect/>
          </a:stretch>
        </p:blipFill>
        <p:spPr>
          <a:xfrm>
            <a:off x="4267200" y="5359400"/>
            <a:ext cx="1498600" cy="1498600"/>
          </a:xfrm>
          <a:prstGeom prst="rect">
            <a:avLst/>
          </a:prstGeom>
        </p:spPr>
      </p:pic>
      <p:pic>
        <p:nvPicPr>
          <p:cNvPr id="38" name="Picture 37"/>
          <p:cNvPicPr>
            <a:picLocks noChangeAspect="1"/>
          </p:cNvPicPr>
          <p:nvPr/>
        </p:nvPicPr>
        <p:blipFill>
          <a:blip r:embed="rId2"/>
          <a:stretch>
            <a:fillRect/>
          </a:stretch>
        </p:blipFill>
        <p:spPr>
          <a:xfrm>
            <a:off x="6147580" y="4889500"/>
            <a:ext cx="1498600" cy="1498600"/>
          </a:xfrm>
          <a:prstGeom prst="rect">
            <a:avLst/>
          </a:prstGeom>
        </p:spPr>
      </p:pic>
      <p:sp>
        <p:nvSpPr>
          <p:cNvPr id="39" name="TextBox 38"/>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0" name="TextBox 39"/>
          <p:cNvSpPr txBox="1"/>
          <p:nvPr/>
        </p:nvSpPr>
        <p:spPr>
          <a:xfrm>
            <a:off x="457200" y="4419600"/>
            <a:ext cx="2958149" cy="369332"/>
          </a:xfrm>
          <a:prstGeom prst="rect">
            <a:avLst/>
          </a:prstGeom>
          <a:noFill/>
        </p:spPr>
        <p:txBody>
          <a:bodyPr wrap="none" rtlCol="0">
            <a:spAutoFit/>
          </a:bodyPr>
          <a:lstStyle/>
          <a:p>
            <a:r>
              <a:rPr lang="en-US">
                <a:latin typeface="+mn-lt"/>
              </a:rPr>
              <a:t>one “next class” die per class:</a:t>
            </a:r>
          </a:p>
        </p:txBody>
      </p:sp>
      <p:cxnSp>
        <p:nvCxnSpPr>
          <p:cNvPr id="41" name="Straight Arrow Connector 40"/>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3" name="TextBox 42"/>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19" name="TextBox 18"/>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sp>
        <p:nvSpPr>
          <p:cNvPr id="20" name="TextBox 19"/>
          <p:cNvSpPr txBox="1"/>
          <p:nvPr/>
        </p:nvSpPr>
        <p:spPr>
          <a:xfrm>
            <a:off x="3149600" y="2286000"/>
            <a:ext cx="812800" cy="523220"/>
          </a:xfrm>
          <a:prstGeom prst="rect">
            <a:avLst/>
          </a:prstGeom>
          <a:noFill/>
        </p:spPr>
        <p:txBody>
          <a:bodyPr wrap="square" rtlCol="0">
            <a:spAutoFit/>
          </a:bodyPr>
          <a:lstStyle/>
          <a:p>
            <a:r>
              <a:rPr lang="en-US" sz="2800">
                <a:latin typeface="+mn-lt"/>
              </a:rPr>
              <a:t>C2</a:t>
            </a:r>
          </a:p>
        </p:txBody>
      </p:sp>
      <p:sp>
        <p:nvSpPr>
          <p:cNvPr id="21" name="TextBox 20"/>
          <p:cNvSpPr txBox="1"/>
          <p:nvPr/>
        </p:nvSpPr>
        <p:spPr>
          <a:xfrm>
            <a:off x="3352800" y="3276600"/>
            <a:ext cx="356663" cy="523220"/>
          </a:xfrm>
          <a:prstGeom prst="rect">
            <a:avLst/>
          </a:prstGeom>
          <a:noFill/>
        </p:spPr>
        <p:txBody>
          <a:bodyPr wrap="none" rtlCol="0">
            <a:spAutoFit/>
          </a:bodyPr>
          <a:lstStyle/>
          <a:p>
            <a:r>
              <a:rPr lang="en-US" sz="2800">
                <a:latin typeface="+mn-lt"/>
              </a:rPr>
              <a:t>a</a:t>
            </a:r>
          </a:p>
        </p:txBody>
      </p:sp>
      <p:sp>
        <p:nvSpPr>
          <p:cNvPr id="22" name="TextBox 21"/>
          <p:cNvSpPr txBox="1"/>
          <p:nvPr/>
        </p:nvSpPr>
        <p:spPr>
          <a:xfrm>
            <a:off x="3962400" y="2283024"/>
            <a:ext cx="596900" cy="523220"/>
          </a:xfrm>
          <a:prstGeom prst="rect">
            <a:avLst/>
          </a:prstGeom>
          <a:noFill/>
        </p:spPr>
        <p:txBody>
          <a:bodyPr wrap="square" rtlCol="0">
            <a:spAutoFit/>
          </a:bodyPr>
          <a:lstStyle/>
          <a:p>
            <a:r>
              <a:rPr lang="en-US" sz="2800">
                <a:latin typeface="+mn-lt"/>
              </a:rPr>
              <a:t>C5</a:t>
            </a:r>
          </a:p>
        </p:txBody>
      </p:sp>
      <p:cxnSp>
        <p:nvCxnSpPr>
          <p:cNvPr id="51" name="Curved Connector 50"/>
          <p:cNvCxnSpPr>
            <a:stCxn id="13" idx="0"/>
            <a:endCxn id="22" idx="0"/>
          </p:cNvCxnSpPr>
          <p:nvPr/>
        </p:nvCxnSpPr>
        <p:spPr>
          <a:xfrm rot="5400000" flipH="1" flipV="1">
            <a:off x="3819791" y="1841965"/>
            <a:ext cx="1588" cy="882118"/>
          </a:xfrm>
          <a:prstGeom prst="curvedConnector3">
            <a:avLst>
              <a:gd name="adj1" fmla="val 14395466"/>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301855" y="6174253"/>
            <a:ext cx="1292617" cy="369332"/>
          </a:xfrm>
          <a:prstGeom prst="rect">
            <a:avLst/>
          </a:prstGeom>
          <a:noFill/>
        </p:spPr>
        <p:txBody>
          <a:bodyPr wrap="none" rtlCol="0">
            <a:spAutoFit/>
          </a:bodyPr>
          <a:lstStyle/>
          <a:p>
            <a:r>
              <a:rPr lang="en-US" dirty="0" smtClean="0">
                <a:latin typeface="+mn-lt"/>
              </a:rPr>
              <a:t>history = C2</a:t>
            </a:r>
            <a:endParaRPr lang="en-US" dirty="0">
              <a:latin typeface="+mn-lt"/>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sp>
        <p:nvSpPr>
          <p:cNvPr id="41" name="TextBox 40"/>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2" name="TextBox 41"/>
          <p:cNvSpPr txBox="1"/>
          <p:nvPr/>
        </p:nvSpPr>
        <p:spPr>
          <a:xfrm>
            <a:off x="457200" y="4419600"/>
            <a:ext cx="2343648" cy="369332"/>
          </a:xfrm>
          <a:prstGeom prst="rect">
            <a:avLst/>
          </a:prstGeom>
          <a:noFill/>
        </p:spPr>
        <p:txBody>
          <a:bodyPr wrap="none" rtlCol="0">
            <a:spAutoFit/>
          </a:bodyPr>
          <a:lstStyle/>
          <a:p>
            <a:r>
              <a:rPr lang="en-US">
                <a:latin typeface="+mn-lt"/>
              </a:rPr>
              <a:t>one word die per class:</a:t>
            </a:r>
          </a:p>
        </p:txBody>
      </p:sp>
      <p:cxnSp>
        <p:nvCxnSpPr>
          <p:cNvPr id="43" name="Straight Arrow Connector 42"/>
          <p:cNvCxnSpPr/>
          <p:nvPr/>
        </p:nvCxnSpPr>
        <p:spPr>
          <a:xfrm rot="5400000">
            <a:off x="4793456" y="525065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5" name="TextBox 44"/>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pic>
        <p:nvPicPr>
          <p:cNvPr id="46" name="Picture 45"/>
          <p:cNvPicPr>
            <a:picLocks noChangeAspect="1"/>
          </p:cNvPicPr>
          <p:nvPr/>
        </p:nvPicPr>
        <p:blipFill>
          <a:blip r:embed="rId2"/>
          <a:stretch>
            <a:fillRect/>
          </a:stretch>
        </p:blipFill>
        <p:spPr>
          <a:xfrm>
            <a:off x="534045" y="5187811"/>
            <a:ext cx="1279923" cy="1023938"/>
          </a:xfrm>
          <a:prstGeom prst="rect">
            <a:avLst/>
          </a:prstGeom>
        </p:spPr>
      </p:pic>
      <p:pic>
        <p:nvPicPr>
          <p:cNvPr id="47" name="Picture 46"/>
          <p:cNvPicPr>
            <a:picLocks noChangeAspect="1"/>
          </p:cNvPicPr>
          <p:nvPr/>
        </p:nvPicPr>
        <p:blipFill>
          <a:blip r:embed="rId2"/>
          <a:stretch>
            <a:fillRect/>
          </a:stretch>
        </p:blipFill>
        <p:spPr>
          <a:xfrm>
            <a:off x="1780777" y="5486400"/>
            <a:ext cx="1279923" cy="1023938"/>
          </a:xfrm>
          <a:prstGeom prst="rect">
            <a:avLst/>
          </a:prstGeom>
        </p:spPr>
      </p:pic>
      <p:pic>
        <p:nvPicPr>
          <p:cNvPr id="48" name="Picture 47"/>
          <p:cNvPicPr>
            <a:picLocks noChangeAspect="1"/>
          </p:cNvPicPr>
          <p:nvPr/>
        </p:nvPicPr>
        <p:blipFill>
          <a:blip r:embed="rId2"/>
          <a:stretch>
            <a:fillRect/>
          </a:stretch>
        </p:blipFill>
        <p:spPr>
          <a:xfrm>
            <a:off x="3149600" y="5364162"/>
            <a:ext cx="1279923" cy="1023938"/>
          </a:xfrm>
          <a:prstGeom prst="rect">
            <a:avLst/>
          </a:prstGeom>
        </p:spPr>
      </p:pic>
      <p:pic>
        <p:nvPicPr>
          <p:cNvPr id="49" name="Picture 48"/>
          <p:cNvPicPr>
            <a:picLocks noChangeAspect="1"/>
          </p:cNvPicPr>
          <p:nvPr/>
        </p:nvPicPr>
        <p:blipFill>
          <a:blip r:embed="rId2"/>
          <a:stretch>
            <a:fillRect/>
          </a:stretch>
        </p:blipFill>
        <p:spPr>
          <a:xfrm>
            <a:off x="6217244" y="5187811"/>
            <a:ext cx="1279923" cy="1023938"/>
          </a:xfrm>
          <a:prstGeom prst="rect">
            <a:avLst/>
          </a:prstGeom>
        </p:spPr>
      </p:pic>
      <p:pic>
        <p:nvPicPr>
          <p:cNvPr id="50" name="Picture 49"/>
          <p:cNvPicPr>
            <a:picLocks noChangeAspect="1"/>
          </p:cNvPicPr>
          <p:nvPr/>
        </p:nvPicPr>
        <p:blipFill>
          <a:blip r:embed="rId2"/>
          <a:stretch>
            <a:fillRect/>
          </a:stretch>
        </p:blipFill>
        <p:spPr>
          <a:xfrm>
            <a:off x="4435077" y="5650051"/>
            <a:ext cx="1279923" cy="1023938"/>
          </a:xfrm>
          <a:prstGeom prst="rect">
            <a:avLst/>
          </a:prstGeom>
        </p:spPr>
      </p:pic>
      <p:sp>
        <p:nvSpPr>
          <p:cNvPr id="51" name="Rectangle 50"/>
          <p:cNvSpPr/>
          <p:nvPr/>
        </p:nvSpPr>
        <p:spPr>
          <a:xfrm>
            <a:off x="3810000" y="2283024"/>
            <a:ext cx="91440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cxnSp>
        <p:nvCxnSpPr>
          <p:cNvPr id="53" name="Straight Arrow Connector 52"/>
          <p:cNvCxnSpPr>
            <a:stCxn id="51" idx="2"/>
            <a:endCxn id="22" idx="0"/>
          </p:cNvCxnSpPr>
          <p:nvPr/>
        </p:nvCxnSpPr>
        <p:spPr>
          <a:xfrm rot="16200000" flipH="1">
            <a:off x="4066531" y="3008401"/>
            <a:ext cx="468868" cy="675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49600" y="2286000"/>
            <a:ext cx="812800" cy="523220"/>
          </a:xfrm>
          <a:prstGeom prst="rect">
            <a:avLst/>
          </a:prstGeom>
          <a:noFill/>
        </p:spPr>
        <p:txBody>
          <a:bodyPr wrap="square" rtlCol="0">
            <a:spAutoFit/>
          </a:bodyPr>
          <a:lstStyle/>
          <a:p>
            <a:r>
              <a:rPr lang="en-US" sz="2800">
                <a:latin typeface="+mn-lt"/>
              </a:rPr>
              <a:t>C2</a:t>
            </a:r>
          </a:p>
        </p:txBody>
      </p:sp>
      <p:sp>
        <p:nvSpPr>
          <p:cNvPr id="22" name="TextBox 21"/>
          <p:cNvSpPr txBox="1"/>
          <p:nvPr/>
        </p:nvSpPr>
        <p:spPr>
          <a:xfrm>
            <a:off x="3868860" y="3276600"/>
            <a:ext cx="931740" cy="523220"/>
          </a:xfrm>
          <a:prstGeom prst="rect">
            <a:avLst/>
          </a:prstGeom>
          <a:noFill/>
        </p:spPr>
        <p:txBody>
          <a:bodyPr wrap="none" rtlCol="0">
            <a:spAutoFit/>
          </a:bodyPr>
          <a:lstStyle/>
          <a:p>
            <a:r>
              <a:rPr lang="en-US" sz="2800">
                <a:latin typeface="+mn-lt"/>
              </a:rPr>
              <a:t>flight</a:t>
            </a:r>
          </a:p>
        </p:txBody>
      </p:sp>
      <p:sp>
        <p:nvSpPr>
          <p:cNvPr id="23" name="TextBox 22"/>
          <p:cNvSpPr txBox="1"/>
          <p:nvPr/>
        </p:nvSpPr>
        <p:spPr>
          <a:xfrm>
            <a:off x="3962400" y="2283024"/>
            <a:ext cx="596900" cy="523220"/>
          </a:xfrm>
          <a:prstGeom prst="rect">
            <a:avLst/>
          </a:prstGeom>
          <a:noFill/>
        </p:spPr>
        <p:txBody>
          <a:bodyPr wrap="square" rtlCol="0">
            <a:spAutoFit/>
          </a:bodyPr>
          <a:lstStyle/>
          <a:p>
            <a:r>
              <a:rPr lang="en-US" sz="2800">
                <a:latin typeface="+mn-lt"/>
              </a:rPr>
              <a:t>C5</a:t>
            </a:r>
          </a:p>
        </p:txBody>
      </p:sp>
      <p:sp>
        <p:nvSpPr>
          <p:cNvPr id="24" name="TextBox 23"/>
          <p:cNvSpPr txBox="1"/>
          <p:nvPr/>
        </p:nvSpPr>
        <p:spPr>
          <a:xfrm>
            <a:off x="3352800" y="3276600"/>
            <a:ext cx="356663" cy="523220"/>
          </a:xfrm>
          <a:prstGeom prst="rect">
            <a:avLst/>
          </a:prstGeom>
          <a:noFill/>
        </p:spPr>
        <p:txBody>
          <a:bodyPr wrap="none" rtlCol="0">
            <a:spAutoFit/>
          </a:bodyPr>
          <a:lstStyle/>
          <a:p>
            <a:r>
              <a:rPr lang="en-US" sz="2800">
                <a:latin typeface="+mn-lt"/>
              </a:rPr>
              <a:t>a</a:t>
            </a:r>
          </a:p>
        </p:txBody>
      </p:sp>
      <p:sp>
        <p:nvSpPr>
          <p:cNvPr id="25" name="TextBox 24"/>
          <p:cNvSpPr txBox="1"/>
          <p:nvPr/>
        </p:nvSpPr>
        <p:spPr>
          <a:xfrm>
            <a:off x="4495800" y="6543585"/>
            <a:ext cx="1085792" cy="369332"/>
          </a:xfrm>
          <a:prstGeom prst="rect">
            <a:avLst/>
          </a:prstGeom>
          <a:noFill/>
        </p:spPr>
        <p:txBody>
          <a:bodyPr wrap="none" rtlCol="0">
            <a:spAutoFit/>
          </a:bodyPr>
          <a:lstStyle/>
          <a:p>
            <a:r>
              <a:rPr lang="en-US" dirty="0" smtClean="0">
                <a:latin typeface="+mn-lt"/>
              </a:rPr>
              <a:t>class = C5</a:t>
            </a:r>
            <a:endParaRPr lang="en-US" dirty="0">
              <a:latin typeface="+mn-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C00000"/>
                </a:solidFill>
              </a:rPr>
              <a:t>Hurrian Hymns</a:t>
            </a:r>
            <a:endParaRPr lang="en-US" b="1" dirty="0">
              <a:solidFill>
                <a:srgbClr val="C00000"/>
              </a:solidFill>
            </a:endParaRPr>
          </a:p>
        </p:txBody>
      </p:sp>
      <p:sp>
        <p:nvSpPr>
          <p:cNvPr id="3" name="Content Placeholder 2"/>
          <p:cNvSpPr>
            <a:spLocks noGrp="1"/>
          </p:cNvSpPr>
          <p:nvPr>
            <p:ph idx="1"/>
          </p:nvPr>
        </p:nvSpPr>
        <p:spPr>
          <a:xfrm>
            <a:off x="457200" y="1295400"/>
            <a:ext cx="8229600" cy="5105400"/>
          </a:xfrm>
        </p:spPr>
        <p:txBody>
          <a:bodyPr>
            <a:normAutofit fontScale="85000" lnSpcReduction="20000"/>
          </a:bodyPr>
          <a:lstStyle/>
          <a:p>
            <a:pPr>
              <a:lnSpc>
                <a:spcPct val="120000"/>
              </a:lnSpc>
            </a:pPr>
            <a:r>
              <a:rPr lang="en-US" dirty="0" smtClean="0"/>
              <a:t>36 songs found in all</a:t>
            </a:r>
          </a:p>
          <a:p>
            <a:pPr lvl="1">
              <a:lnSpc>
                <a:spcPct val="120000"/>
              </a:lnSpc>
            </a:pPr>
            <a:r>
              <a:rPr lang="en-US" dirty="0" smtClean="0"/>
              <a:t>Songs to Amorite gods</a:t>
            </a:r>
          </a:p>
          <a:p>
            <a:pPr>
              <a:lnSpc>
                <a:spcPct val="120000"/>
              </a:lnSpc>
            </a:pPr>
            <a:r>
              <a:rPr lang="en-US" dirty="0" smtClean="0"/>
              <a:t>Of these, only Hymn no. 6 written to </a:t>
            </a:r>
            <a:r>
              <a:rPr lang="en-US" dirty="0" err="1" smtClean="0"/>
              <a:t>Nikkal</a:t>
            </a:r>
            <a:r>
              <a:rPr lang="en-US" dirty="0" smtClean="0"/>
              <a:t>, the goddess of orchards, is complete </a:t>
            </a:r>
          </a:p>
          <a:p>
            <a:pPr>
              <a:lnSpc>
                <a:spcPct val="120000"/>
              </a:lnSpc>
            </a:pPr>
            <a:r>
              <a:rPr lang="en-US" i="1" dirty="0" smtClean="0"/>
              <a:t>Known to be music</a:t>
            </a:r>
          </a:p>
          <a:p>
            <a:pPr lvl="1">
              <a:lnSpc>
                <a:spcPct val="120000"/>
              </a:lnSpc>
            </a:pPr>
            <a:r>
              <a:rPr lang="en-US" dirty="0"/>
              <a:t>Amorites wrote in Akkadian, which is understood</a:t>
            </a:r>
          </a:p>
          <a:p>
            <a:pPr lvl="1">
              <a:lnSpc>
                <a:spcPct val="120000"/>
              </a:lnSpc>
            </a:pPr>
            <a:r>
              <a:rPr lang="en-US" dirty="0" smtClean="0"/>
              <a:t>Attendant inscriptions describe the music</a:t>
            </a:r>
          </a:p>
          <a:p>
            <a:pPr lvl="1">
              <a:lnSpc>
                <a:spcPct val="120000"/>
              </a:lnSpc>
            </a:pPr>
            <a:r>
              <a:rPr lang="en-US" dirty="0" smtClean="0"/>
              <a:t>Some of them include the name of the compose</a:t>
            </a:r>
          </a:p>
          <a:p>
            <a:pPr lvl="2">
              <a:lnSpc>
                <a:spcPct val="120000"/>
              </a:lnSpc>
            </a:pPr>
            <a:r>
              <a:rPr lang="en-US" dirty="0" smtClean="0"/>
              <a:t>Though not Hymn no. 6</a:t>
            </a:r>
          </a:p>
          <a:p>
            <a:pPr lvl="1">
              <a:lnSpc>
                <a:spcPct val="120000"/>
              </a:lnSpc>
            </a:pPr>
            <a:r>
              <a:rPr lang="en-US" dirty="0" smtClean="0"/>
              <a:t>Even includes instruction that it must be sung by a singer with a lyre</a:t>
            </a:r>
            <a:endParaRPr lang="en-US" dirty="0"/>
          </a:p>
        </p:txBody>
      </p:sp>
    </p:spTree>
    <p:extLst>
      <p:ext uri="{BB962C8B-B14F-4D97-AF65-F5344CB8AC3E}">
        <p14:creationId xmlns:p14="http://schemas.microsoft.com/office/powerpoint/2010/main" val="7462823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b="1" dirty="0">
                <a:solidFill>
                  <a:srgbClr val="C00000"/>
                </a:solidFill>
              </a:rPr>
              <a:t>Class-Based Sequence Models</a:t>
            </a:r>
          </a:p>
        </p:txBody>
      </p:sp>
      <p:sp>
        <p:nvSpPr>
          <p:cNvPr id="36867" name="Content Placeholder 2"/>
          <p:cNvSpPr>
            <a:spLocks noGrp="1"/>
          </p:cNvSpPr>
          <p:nvPr>
            <p:ph idx="1"/>
          </p:nvPr>
        </p:nvSpPr>
        <p:spPr/>
        <p:txBody>
          <a:bodyPr/>
          <a:lstStyle/>
          <a:p>
            <a:pPr eaLnBrk="1" hangingPunct="1"/>
            <a:r>
              <a:rPr lang="en-US"/>
              <a:t>From Brown et al. (1990):</a:t>
            </a:r>
          </a:p>
          <a:p>
            <a:pPr eaLnBrk="1" hangingPunct="1"/>
            <a:endParaRPr lang="en-US"/>
          </a:p>
          <a:p>
            <a:pPr eaLnBrk="1" hangingPunct="1"/>
            <a:endParaRPr lang="en-US"/>
          </a:p>
          <a:p>
            <a:pPr eaLnBrk="1" hangingPunct="1"/>
            <a:r>
              <a:rPr lang="en-US"/>
              <a:t>Independence assumptions?</a:t>
            </a:r>
          </a:p>
          <a:p>
            <a:pPr eaLnBrk="1" hangingPunct="1"/>
            <a:r>
              <a:rPr lang="en-US"/>
              <a:t>Number of parameters?</a:t>
            </a:r>
          </a:p>
          <a:p>
            <a:pPr eaLnBrk="1" hangingPunct="1"/>
            <a:r>
              <a:rPr lang="en-US"/>
              <a:t>Generalization ability?</a:t>
            </a:r>
          </a:p>
        </p:txBody>
      </p:sp>
      <p:pic>
        <p:nvPicPr>
          <p:cNvPr id="5" name="Picture 4" descr="latex-image-1.pdf"/>
          <p:cNvPicPr>
            <a:picLocks noChangeAspect="1"/>
          </p:cNvPicPr>
          <p:nvPr/>
        </p:nvPicPr>
        <p:blipFill>
          <a:blip r:embed="rId2"/>
          <a:stretch>
            <a:fillRect/>
          </a:stretch>
        </p:blipFill>
        <p:spPr>
          <a:xfrm>
            <a:off x="701675" y="2389188"/>
            <a:ext cx="7985125" cy="7458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C00000"/>
                </a:solidFill>
              </a:rPr>
              <a:t>Markov Model</a:t>
            </a:r>
            <a:endParaRPr lang="en-US" b="1" dirty="0">
              <a:solidFill>
                <a:srgbClr val="C00000"/>
              </a:solidFill>
            </a:endParaRPr>
          </a:p>
        </p:txBody>
      </p:sp>
      <p:sp>
        <p:nvSpPr>
          <p:cNvPr id="3" name="Content Placeholder 2"/>
          <p:cNvSpPr>
            <a:spLocks noGrp="1"/>
          </p:cNvSpPr>
          <p:nvPr>
            <p:ph idx="1"/>
          </p:nvPr>
        </p:nvSpPr>
        <p:spPr>
          <a:xfrm>
            <a:off x="457200" y="5181600"/>
            <a:ext cx="8229600" cy="715963"/>
          </a:xfrm>
        </p:spPr>
        <p:txBody>
          <a:bodyPr/>
          <a:lstStyle/>
          <a:p>
            <a:r>
              <a:rPr lang="en-US" dirty="0" smtClean="0"/>
              <a:t>Each time a class is visited,  draw a word from the class</a:t>
            </a:r>
            <a:endParaRPr lang="en-US" dirty="0"/>
          </a:p>
        </p:txBody>
      </p:sp>
      <p:grpSp>
        <p:nvGrpSpPr>
          <p:cNvPr id="39" name="Group 38"/>
          <p:cNvGrpSpPr/>
          <p:nvPr/>
        </p:nvGrpSpPr>
        <p:grpSpPr>
          <a:xfrm>
            <a:off x="304800" y="1219200"/>
            <a:ext cx="8686800" cy="3557340"/>
            <a:chOff x="304800" y="1219200"/>
            <a:chExt cx="8686800" cy="3557340"/>
          </a:xfrm>
        </p:grpSpPr>
        <p:sp>
          <p:nvSpPr>
            <p:cNvPr id="4" name="Oval 3"/>
            <p:cNvSpPr/>
            <p:nvPr/>
          </p:nvSpPr>
          <p:spPr>
            <a:xfrm>
              <a:off x="304800" y="2978571"/>
              <a:ext cx="914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19100" y="3074062"/>
              <a:ext cx="685800" cy="369332"/>
            </a:xfrm>
            <a:prstGeom prst="rect">
              <a:avLst/>
            </a:prstGeom>
            <a:noFill/>
          </p:spPr>
          <p:txBody>
            <a:bodyPr wrap="square" rtlCol="0">
              <a:spAutoFit/>
            </a:bodyPr>
            <a:lstStyle/>
            <a:p>
              <a:r>
                <a:rPr lang="en-US" dirty="0" smtClean="0"/>
                <a:t>&lt;s&gt;</a:t>
              </a:r>
              <a:endParaRPr lang="en-US" dirty="0"/>
            </a:p>
          </p:txBody>
        </p:sp>
        <p:sp>
          <p:nvSpPr>
            <p:cNvPr id="6" name="Oval 5"/>
            <p:cNvSpPr/>
            <p:nvPr/>
          </p:nvSpPr>
          <p:spPr>
            <a:xfrm>
              <a:off x="8077200" y="2978571"/>
              <a:ext cx="914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8191500" y="3074062"/>
              <a:ext cx="685800" cy="369332"/>
            </a:xfrm>
            <a:prstGeom prst="rect">
              <a:avLst/>
            </a:prstGeom>
            <a:noFill/>
          </p:spPr>
          <p:txBody>
            <a:bodyPr wrap="square" rtlCol="0">
              <a:spAutoFit/>
            </a:bodyPr>
            <a:lstStyle/>
            <a:p>
              <a:r>
                <a:rPr lang="en-US" dirty="0" smtClean="0"/>
                <a:t>&lt;/s&gt;</a:t>
              </a:r>
              <a:endParaRPr lang="en-US" dirty="0"/>
            </a:p>
          </p:txBody>
        </p:sp>
        <p:sp>
          <p:nvSpPr>
            <p:cNvPr id="8" name="Oval 7"/>
            <p:cNvSpPr/>
            <p:nvPr/>
          </p:nvSpPr>
          <p:spPr>
            <a:xfrm>
              <a:off x="4191000" y="1866735"/>
              <a:ext cx="990600" cy="533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400945" y="1942935"/>
              <a:ext cx="436338" cy="369332"/>
            </a:xfrm>
            <a:prstGeom prst="rect">
              <a:avLst/>
            </a:prstGeom>
            <a:noFill/>
          </p:spPr>
          <p:txBody>
            <a:bodyPr wrap="none" rtlCol="0">
              <a:spAutoFit/>
            </a:bodyPr>
            <a:lstStyle/>
            <a:p>
              <a:r>
                <a:rPr lang="en-US" dirty="0" smtClean="0"/>
                <a:t>C</a:t>
              </a:r>
              <a:r>
                <a:rPr lang="en-US" baseline="-25000" dirty="0" smtClean="0"/>
                <a:t>1</a:t>
              </a:r>
              <a:endParaRPr lang="en-US" baseline="-25000" dirty="0"/>
            </a:p>
          </p:txBody>
        </p:sp>
        <p:sp>
          <p:nvSpPr>
            <p:cNvPr id="10" name="Oval 9"/>
            <p:cNvSpPr/>
            <p:nvPr/>
          </p:nvSpPr>
          <p:spPr>
            <a:xfrm>
              <a:off x="4191000" y="2991241"/>
              <a:ext cx="990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227653" y="3067441"/>
              <a:ext cx="628698" cy="369332"/>
            </a:xfrm>
            <a:prstGeom prst="rect">
              <a:avLst/>
            </a:prstGeom>
            <a:noFill/>
          </p:spPr>
          <p:txBody>
            <a:bodyPr wrap="none" rtlCol="0">
              <a:spAutoFit/>
            </a:bodyPr>
            <a:lstStyle/>
            <a:p>
              <a:r>
                <a:rPr lang="en-US" dirty="0"/>
                <a:t> </a:t>
              </a:r>
              <a:r>
                <a:rPr lang="en-US" dirty="0" smtClean="0"/>
                <a:t>  C</a:t>
              </a:r>
              <a:r>
                <a:rPr lang="en-US" baseline="-25000" dirty="0" smtClean="0"/>
                <a:t>2</a:t>
              </a:r>
              <a:endParaRPr lang="en-US" baseline="-25000" dirty="0"/>
            </a:p>
          </p:txBody>
        </p:sp>
        <p:sp>
          <p:nvSpPr>
            <p:cNvPr id="12" name="Oval 11"/>
            <p:cNvSpPr/>
            <p:nvPr/>
          </p:nvSpPr>
          <p:spPr>
            <a:xfrm>
              <a:off x="4191000" y="4003803"/>
              <a:ext cx="990600" cy="533400"/>
            </a:xfrm>
            <a:prstGeom prst="ellipse">
              <a:avLst/>
            </a:prstGeom>
            <a:solidFill>
              <a:srgbClr val="00C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27653" y="4080003"/>
              <a:ext cx="671979" cy="369332"/>
            </a:xfrm>
            <a:prstGeom prst="rect">
              <a:avLst/>
            </a:prstGeom>
            <a:noFill/>
          </p:spPr>
          <p:txBody>
            <a:bodyPr wrap="none" rtlCol="0">
              <a:spAutoFit/>
            </a:bodyPr>
            <a:lstStyle/>
            <a:p>
              <a:r>
                <a:rPr lang="en-US" dirty="0"/>
                <a:t> </a:t>
              </a:r>
              <a:r>
                <a:rPr lang="en-US" dirty="0" smtClean="0"/>
                <a:t>  C3</a:t>
              </a:r>
              <a:endParaRPr lang="en-US" dirty="0"/>
            </a:p>
          </p:txBody>
        </p:sp>
        <p:cxnSp>
          <p:nvCxnSpPr>
            <p:cNvPr id="14" name="Straight Arrow Connector 13"/>
            <p:cNvCxnSpPr>
              <a:stCxn id="4" idx="6"/>
              <a:endCxn id="8" idx="2"/>
            </p:cNvCxnSpPr>
            <p:nvPr/>
          </p:nvCxnSpPr>
          <p:spPr>
            <a:xfrm flipV="1">
              <a:off x="1219200" y="2133435"/>
              <a:ext cx="2971800" cy="1111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4" idx="6"/>
              <a:endCxn id="11" idx="1"/>
            </p:cNvCxnSpPr>
            <p:nvPr/>
          </p:nvCxnSpPr>
          <p:spPr>
            <a:xfrm>
              <a:off x="1219200" y="3245271"/>
              <a:ext cx="3008453" cy="6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6"/>
              <a:endCxn id="13" idx="1"/>
            </p:cNvCxnSpPr>
            <p:nvPr/>
          </p:nvCxnSpPr>
          <p:spPr>
            <a:xfrm>
              <a:off x="1219200" y="3245271"/>
              <a:ext cx="3008453" cy="10193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6" idx="2"/>
            </p:cNvCxnSpPr>
            <p:nvPr/>
          </p:nvCxnSpPr>
          <p:spPr>
            <a:xfrm>
              <a:off x="5181600" y="2133435"/>
              <a:ext cx="2895600" cy="1111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6"/>
              <a:endCxn id="6" idx="2"/>
            </p:cNvCxnSpPr>
            <p:nvPr/>
          </p:nvCxnSpPr>
          <p:spPr>
            <a:xfrm flipV="1">
              <a:off x="5181600" y="3245271"/>
              <a:ext cx="2895600" cy="12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6"/>
              <a:endCxn id="6" idx="2"/>
            </p:cNvCxnSpPr>
            <p:nvPr/>
          </p:nvCxnSpPr>
          <p:spPr>
            <a:xfrm flipV="1">
              <a:off x="5181600" y="3245271"/>
              <a:ext cx="2895600" cy="10252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Freeform 19"/>
            <p:cNvSpPr/>
            <p:nvPr/>
          </p:nvSpPr>
          <p:spPr>
            <a:xfrm>
              <a:off x="3915147" y="1524000"/>
              <a:ext cx="1604892" cy="625052"/>
            </a:xfrm>
            <a:custGeom>
              <a:avLst/>
              <a:gdLst>
                <a:gd name="connsiteX0" fmla="*/ 1281886 w 1604892"/>
                <a:gd name="connsiteY0" fmla="*/ 625052 h 625052"/>
                <a:gd name="connsiteX1" fmla="*/ 1582828 w 1604892"/>
                <a:gd name="connsiteY1" fmla="*/ 254662 h 625052"/>
                <a:gd name="connsiteX2" fmla="*/ 749450 w 1604892"/>
                <a:gd name="connsiteY2" fmla="*/ 19 h 625052"/>
                <a:gd name="connsiteX3" fmla="*/ 20245 w 1604892"/>
                <a:gd name="connsiteY3" fmla="*/ 243087 h 625052"/>
                <a:gd name="connsiteX4" fmla="*/ 274888 w 1604892"/>
                <a:gd name="connsiteY4" fmla="*/ 625052 h 62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92" h="625052">
                  <a:moveTo>
                    <a:pt x="1281886" y="625052"/>
                  </a:moveTo>
                  <a:cubicBezTo>
                    <a:pt x="1476726" y="491943"/>
                    <a:pt x="1671567" y="358834"/>
                    <a:pt x="1582828" y="254662"/>
                  </a:cubicBezTo>
                  <a:cubicBezTo>
                    <a:pt x="1494089" y="150490"/>
                    <a:pt x="1009880" y="1948"/>
                    <a:pt x="749450" y="19"/>
                  </a:cubicBezTo>
                  <a:cubicBezTo>
                    <a:pt x="489019" y="-1910"/>
                    <a:pt x="99339" y="138915"/>
                    <a:pt x="20245" y="243087"/>
                  </a:cubicBezTo>
                  <a:cubicBezTo>
                    <a:pt x="-58849" y="347259"/>
                    <a:pt x="108019" y="486155"/>
                    <a:pt x="274888" y="625052"/>
                  </a:cubicBezTo>
                </a:path>
              </a:pathLst>
            </a:custGeom>
            <a:noFill/>
            <a:ln w="28575">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4027753" y="4255644"/>
              <a:ext cx="1440406" cy="520896"/>
            </a:xfrm>
            <a:custGeom>
              <a:avLst/>
              <a:gdLst>
                <a:gd name="connsiteX0" fmla="*/ 1169280 w 1440406"/>
                <a:gd name="connsiteY0" fmla="*/ 11575 h 520896"/>
                <a:gd name="connsiteX1" fmla="*/ 1412348 w 1440406"/>
                <a:gd name="connsiteY1" fmla="*/ 347241 h 520896"/>
                <a:gd name="connsiteX2" fmla="*/ 590546 w 1440406"/>
                <a:gd name="connsiteY2" fmla="*/ 520861 h 520896"/>
                <a:gd name="connsiteX3" fmla="*/ 23386 w 1440406"/>
                <a:gd name="connsiteY3" fmla="*/ 358816 h 520896"/>
                <a:gd name="connsiteX4" fmla="*/ 162282 w 1440406"/>
                <a:gd name="connsiteY4" fmla="*/ 0 h 520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406" h="520896">
                  <a:moveTo>
                    <a:pt x="1169280" y="11575"/>
                  </a:moveTo>
                  <a:cubicBezTo>
                    <a:pt x="1339042" y="136967"/>
                    <a:pt x="1508804" y="262360"/>
                    <a:pt x="1412348" y="347241"/>
                  </a:cubicBezTo>
                  <a:cubicBezTo>
                    <a:pt x="1315892" y="432122"/>
                    <a:pt x="822040" y="518932"/>
                    <a:pt x="590546" y="520861"/>
                  </a:cubicBezTo>
                  <a:cubicBezTo>
                    <a:pt x="359052" y="522790"/>
                    <a:pt x="94763" y="445626"/>
                    <a:pt x="23386" y="358816"/>
                  </a:cubicBezTo>
                  <a:cubicBezTo>
                    <a:pt x="-47991" y="272006"/>
                    <a:pt x="57145" y="136003"/>
                    <a:pt x="162282" y="0"/>
                  </a:cubicBezTo>
                </a:path>
              </a:pathLst>
            </a:custGeom>
            <a:noFill/>
            <a:ln w="28575">
              <a:solidFill>
                <a:srgbClr val="00CC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3983157" y="2774057"/>
              <a:ext cx="1440557" cy="474590"/>
            </a:xfrm>
            <a:custGeom>
              <a:avLst/>
              <a:gdLst>
                <a:gd name="connsiteX0" fmla="*/ 1237025 w 1440557"/>
                <a:gd name="connsiteY0" fmla="*/ 474590 h 474590"/>
                <a:gd name="connsiteX1" fmla="*/ 1410646 w 1440557"/>
                <a:gd name="connsiteY1" fmla="*/ 173648 h 474590"/>
                <a:gd name="connsiteX2" fmla="*/ 693015 w 1440557"/>
                <a:gd name="connsiteY2" fmla="*/ 28 h 474590"/>
                <a:gd name="connsiteX3" fmla="*/ 21684 w 1440557"/>
                <a:gd name="connsiteY3" fmla="*/ 185223 h 474590"/>
                <a:gd name="connsiteX4" fmla="*/ 230028 w 1440557"/>
                <a:gd name="connsiteY4" fmla="*/ 474590 h 47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557" h="474590">
                  <a:moveTo>
                    <a:pt x="1237025" y="474590"/>
                  </a:moveTo>
                  <a:cubicBezTo>
                    <a:pt x="1369169" y="363666"/>
                    <a:pt x="1501314" y="252742"/>
                    <a:pt x="1410646" y="173648"/>
                  </a:cubicBezTo>
                  <a:cubicBezTo>
                    <a:pt x="1319978" y="94554"/>
                    <a:pt x="924509" y="-1901"/>
                    <a:pt x="693015" y="28"/>
                  </a:cubicBezTo>
                  <a:cubicBezTo>
                    <a:pt x="461521" y="1957"/>
                    <a:pt x="98848" y="106130"/>
                    <a:pt x="21684" y="185223"/>
                  </a:cubicBezTo>
                  <a:cubicBezTo>
                    <a:pt x="-55480" y="264316"/>
                    <a:pt x="87274" y="369453"/>
                    <a:pt x="230028" y="474590"/>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3621095" y="2064120"/>
              <a:ext cx="1990165" cy="1219251"/>
            </a:xfrm>
            <a:custGeom>
              <a:avLst/>
              <a:gdLst>
                <a:gd name="connsiteX0" fmla="*/ 1587513 w 1990165"/>
                <a:gd name="connsiteY0" fmla="*/ 84932 h 1219251"/>
                <a:gd name="connsiteX1" fmla="*/ 1946328 w 1990165"/>
                <a:gd name="connsiteY1" fmla="*/ 27059 h 1219251"/>
                <a:gd name="connsiteX2" fmla="*/ 1772708 w 1990165"/>
                <a:gd name="connsiteY2" fmla="*/ 466897 h 1219251"/>
                <a:gd name="connsiteX3" fmla="*/ 59654 w 1990165"/>
                <a:gd name="connsiteY3" fmla="*/ 698390 h 1219251"/>
                <a:gd name="connsiteX4" fmla="*/ 557366 w 1990165"/>
                <a:gd name="connsiteY4" fmla="*/ 1219251 h 121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0165" h="1219251">
                  <a:moveTo>
                    <a:pt x="1587513" y="84932"/>
                  </a:moveTo>
                  <a:cubicBezTo>
                    <a:pt x="1751487" y="24165"/>
                    <a:pt x="1915462" y="-36602"/>
                    <a:pt x="1946328" y="27059"/>
                  </a:cubicBezTo>
                  <a:cubicBezTo>
                    <a:pt x="1977194" y="90720"/>
                    <a:pt x="2087154" y="355009"/>
                    <a:pt x="1772708" y="466897"/>
                  </a:cubicBezTo>
                  <a:cubicBezTo>
                    <a:pt x="1458262" y="578785"/>
                    <a:pt x="262211" y="572998"/>
                    <a:pt x="59654" y="698390"/>
                  </a:cubicBezTo>
                  <a:cubicBezTo>
                    <a:pt x="-142903" y="823782"/>
                    <a:pt x="207231" y="1021516"/>
                    <a:pt x="557366" y="1219251"/>
                  </a:cubicBezTo>
                </a:path>
              </a:pathLst>
            </a:custGeom>
            <a:noFill/>
            <a:ln>
              <a:solidFill>
                <a:srgbClr val="FF0000"/>
              </a:solidFill>
              <a:headEnd type="arrow"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3994689" y="2091179"/>
              <a:ext cx="2124091" cy="2199189"/>
            </a:xfrm>
            <a:custGeom>
              <a:avLst/>
              <a:gdLst>
                <a:gd name="connsiteX0" fmla="*/ 1179195 w 2124091"/>
                <a:gd name="connsiteY0" fmla="*/ 0 h 2199189"/>
                <a:gd name="connsiteX1" fmla="*/ 2093595 w 2124091"/>
                <a:gd name="connsiteY1" fmla="*/ 983848 h 2199189"/>
                <a:gd name="connsiteX2" fmla="*/ 183772 w 2124091"/>
                <a:gd name="connsiteY2" fmla="*/ 1759351 h 2199189"/>
                <a:gd name="connsiteX3" fmla="*/ 183772 w 2124091"/>
                <a:gd name="connsiteY3" fmla="*/ 2199189 h 2199189"/>
              </a:gdLst>
              <a:ahLst/>
              <a:cxnLst>
                <a:cxn ang="0">
                  <a:pos x="connsiteX0" y="connsiteY0"/>
                </a:cxn>
                <a:cxn ang="0">
                  <a:pos x="connsiteX1" y="connsiteY1"/>
                </a:cxn>
                <a:cxn ang="0">
                  <a:pos x="connsiteX2" y="connsiteY2"/>
                </a:cxn>
                <a:cxn ang="0">
                  <a:pos x="connsiteX3" y="connsiteY3"/>
                </a:cxn>
              </a:cxnLst>
              <a:rect l="l" t="t" r="r" b="b"/>
              <a:pathLst>
                <a:path w="2124091" h="2199189">
                  <a:moveTo>
                    <a:pt x="1179195" y="0"/>
                  </a:moveTo>
                  <a:cubicBezTo>
                    <a:pt x="1719347" y="345311"/>
                    <a:pt x="2259499" y="690623"/>
                    <a:pt x="2093595" y="983848"/>
                  </a:cubicBezTo>
                  <a:cubicBezTo>
                    <a:pt x="1927691" y="1277073"/>
                    <a:pt x="502076" y="1556794"/>
                    <a:pt x="183772" y="1759351"/>
                  </a:cubicBezTo>
                  <a:cubicBezTo>
                    <a:pt x="-134532" y="1961908"/>
                    <a:pt x="24620" y="2080548"/>
                    <a:pt x="183772" y="2199189"/>
                  </a:cubicBezTo>
                </a:path>
              </a:pathLst>
            </a:custGeom>
            <a:noFill/>
            <a:ln>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3555473" y="3283371"/>
              <a:ext cx="2182497" cy="983848"/>
            </a:xfrm>
            <a:custGeom>
              <a:avLst/>
              <a:gdLst>
                <a:gd name="connsiteX0" fmla="*/ 1641560 w 2182497"/>
                <a:gd name="connsiteY0" fmla="*/ 983848 h 983848"/>
                <a:gd name="connsiteX1" fmla="*/ 2092973 w 2182497"/>
                <a:gd name="connsiteY1" fmla="*/ 648182 h 983848"/>
                <a:gd name="connsiteX2" fmla="*/ 78978 w 2182497"/>
                <a:gd name="connsiteY2" fmla="*/ 347241 h 983848"/>
                <a:gd name="connsiteX3" fmla="*/ 599838 w 2182497"/>
                <a:gd name="connsiteY3" fmla="*/ 0 h 983848"/>
              </a:gdLst>
              <a:ahLst/>
              <a:cxnLst>
                <a:cxn ang="0">
                  <a:pos x="connsiteX0" y="connsiteY0"/>
                </a:cxn>
                <a:cxn ang="0">
                  <a:pos x="connsiteX1" y="connsiteY1"/>
                </a:cxn>
                <a:cxn ang="0">
                  <a:pos x="connsiteX2" y="connsiteY2"/>
                </a:cxn>
                <a:cxn ang="0">
                  <a:pos x="connsiteX3" y="connsiteY3"/>
                </a:cxn>
              </a:cxnLst>
              <a:rect l="l" t="t" r="r" b="b"/>
              <a:pathLst>
                <a:path w="2182497" h="983848">
                  <a:moveTo>
                    <a:pt x="1641560" y="983848"/>
                  </a:moveTo>
                  <a:cubicBezTo>
                    <a:pt x="1997481" y="869065"/>
                    <a:pt x="2353403" y="754283"/>
                    <a:pt x="2092973" y="648182"/>
                  </a:cubicBezTo>
                  <a:cubicBezTo>
                    <a:pt x="1832543" y="542081"/>
                    <a:pt x="327834" y="455271"/>
                    <a:pt x="78978" y="347241"/>
                  </a:cubicBezTo>
                  <a:cubicBezTo>
                    <a:pt x="-169878" y="239211"/>
                    <a:pt x="214980" y="119605"/>
                    <a:pt x="599838" y="0"/>
                  </a:cubicBezTo>
                </a:path>
              </a:pathLst>
            </a:custGeom>
            <a:noFill/>
            <a:ln>
              <a:solidFill>
                <a:srgbClr val="00CC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3843522" y="2183776"/>
              <a:ext cx="1850131" cy="2095018"/>
            </a:xfrm>
            <a:custGeom>
              <a:avLst/>
              <a:gdLst>
                <a:gd name="connsiteX0" fmla="*/ 1365086 w 1850131"/>
                <a:gd name="connsiteY0" fmla="*/ 2095018 h 2095018"/>
                <a:gd name="connsiteX1" fmla="*/ 1781774 w 1850131"/>
                <a:gd name="connsiteY1" fmla="*/ 706056 h 2095018"/>
                <a:gd name="connsiteX2" fmla="*/ 103445 w 1850131"/>
                <a:gd name="connsiteY2" fmla="*/ 300942 h 2095018"/>
                <a:gd name="connsiteX3" fmla="*/ 323364 w 1850131"/>
                <a:gd name="connsiteY3" fmla="*/ 0 h 2095018"/>
              </a:gdLst>
              <a:ahLst/>
              <a:cxnLst>
                <a:cxn ang="0">
                  <a:pos x="connsiteX0" y="connsiteY0"/>
                </a:cxn>
                <a:cxn ang="0">
                  <a:pos x="connsiteX1" y="connsiteY1"/>
                </a:cxn>
                <a:cxn ang="0">
                  <a:pos x="connsiteX2" y="connsiteY2"/>
                </a:cxn>
                <a:cxn ang="0">
                  <a:pos x="connsiteX3" y="connsiteY3"/>
                </a:cxn>
              </a:cxnLst>
              <a:rect l="l" t="t" r="r" b="b"/>
              <a:pathLst>
                <a:path w="1850131" h="2095018">
                  <a:moveTo>
                    <a:pt x="1365086" y="2095018"/>
                  </a:moveTo>
                  <a:cubicBezTo>
                    <a:pt x="1678566" y="1550043"/>
                    <a:pt x="1992047" y="1005069"/>
                    <a:pt x="1781774" y="706056"/>
                  </a:cubicBezTo>
                  <a:cubicBezTo>
                    <a:pt x="1571501" y="407043"/>
                    <a:pt x="346513" y="418618"/>
                    <a:pt x="103445" y="300942"/>
                  </a:cubicBezTo>
                  <a:cubicBezTo>
                    <a:pt x="-139623" y="183266"/>
                    <a:pt x="91870" y="91633"/>
                    <a:pt x="323364" y="0"/>
                  </a:cubicBezTo>
                </a:path>
              </a:pathLst>
            </a:custGeom>
            <a:noFill/>
            <a:ln>
              <a:solidFill>
                <a:srgbClr val="00CC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3515130" y="2160627"/>
              <a:ext cx="2327223" cy="1134319"/>
            </a:xfrm>
            <a:custGeom>
              <a:avLst/>
              <a:gdLst>
                <a:gd name="connsiteX0" fmla="*/ 1716627 w 2327223"/>
                <a:gd name="connsiteY0" fmla="*/ 1134319 h 1134319"/>
                <a:gd name="connsiteX1" fmla="*/ 2237488 w 2327223"/>
                <a:gd name="connsiteY1" fmla="*/ 590309 h 1134319"/>
                <a:gd name="connsiteX2" fmla="*/ 84597 w 2327223"/>
                <a:gd name="connsiteY2" fmla="*/ 289367 h 1134319"/>
                <a:gd name="connsiteX3" fmla="*/ 640181 w 2327223"/>
                <a:gd name="connsiteY3" fmla="*/ 0 h 1134319"/>
              </a:gdLst>
              <a:ahLst/>
              <a:cxnLst>
                <a:cxn ang="0">
                  <a:pos x="connsiteX0" y="connsiteY0"/>
                </a:cxn>
                <a:cxn ang="0">
                  <a:pos x="connsiteX1" y="connsiteY1"/>
                </a:cxn>
                <a:cxn ang="0">
                  <a:pos x="connsiteX2" y="connsiteY2"/>
                </a:cxn>
                <a:cxn ang="0">
                  <a:pos x="connsiteX3" y="connsiteY3"/>
                </a:cxn>
              </a:cxnLst>
              <a:rect l="l" t="t" r="r" b="b"/>
              <a:pathLst>
                <a:path w="2327223" h="1134319">
                  <a:moveTo>
                    <a:pt x="1716627" y="1134319"/>
                  </a:moveTo>
                  <a:cubicBezTo>
                    <a:pt x="2113060" y="932726"/>
                    <a:pt x="2509493" y="731134"/>
                    <a:pt x="2237488" y="590309"/>
                  </a:cubicBezTo>
                  <a:cubicBezTo>
                    <a:pt x="1965483" y="449484"/>
                    <a:pt x="350815" y="387752"/>
                    <a:pt x="84597" y="289367"/>
                  </a:cubicBezTo>
                  <a:cubicBezTo>
                    <a:pt x="-181621" y="190982"/>
                    <a:pt x="229280" y="95491"/>
                    <a:pt x="640181" y="0"/>
                  </a:cubicBezTo>
                </a:path>
              </a:pathLst>
            </a:custGeom>
            <a:noFill/>
            <a:ln w="1905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243457" y="3294946"/>
              <a:ext cx="2636481" cy="987862"/>
            </a:xfrm>
            <a:custGeom>
              <a:avLst/>
              <a:gdLst>
                <a:gd name="connsiteX0" fmla="*/ 2011449 w 2636481"/>
                <a:gd name="connsiteY0" fmla="*/ 0 h 987862"/>
                <a:gd name="connsiteX1" fmla="*/ 2520735 w 2636481"/>
                <a:gd name="connsiteY1" fmla="*/ 416688 h 987862"/>
                <a:gd name="connsiteX2" fmla="*/ 66902 w 2636481"/>
                <a:gd name="connsiteY2" fmla="*/ 925974 h 987862"/>
                <a:gd name="connsiteX3" fmla="*/ 935004 w 2636481"/>
                <a:gd name="connsiteY3" fmla="*/ 960698 h 987862"/>
              </a:gdLst>
              <a:ahLst/>
              <a:cxnLst>
                <a:cxn ang="0">
                  <a:pos x="connsiteX0" y="connsiteY0"/>
                </a:cxn>
                <a:cxn ang="0">
                  <a:pos x="connsiteX1" y="connsiteY1"/>
                </a:cxn>
                <a:cxn ang="0">
                  <a:pos x="connsiteX2" y="connsiteY2"/>
                </a:cxn>
                <a:cxn ang="0">
                  <a:pos x="connsiteX3" y="connsiteY3"/>
                </a:cxn>
              </a:cxnLst>
              <a:rect l="l" t="t" r="r" b="b"/>
              <a:pathLst>
                <a:path w="2636481" h="987862">
                  <a:moveTo>
                    <a:pt x="2011449" y="0"/>
                  </a:moveTo>
                  <a:cubicBezTo>
                    <a:pt x="2428137" y="131179"/>
                    <a:pt x="2844826" y="262359"/>
                    <a:pt x="2520735" y="416688"/>
                  </a:cubicBezTo>
                  <a:cubicBezTo>
                    <a:pt x="2196644" y="571017"/>
                    <a:pt x="331190" y="835306"/>
                    <a:pt x="66902" y="925974"/>
                  </a:cubicBezTo>
                  <a:cubicBezTo>
                    <a:pt x="-197386" y="1016642"/>
                    <a:pt x="368809" y="988670"/>
                    <a:pt x="935004" y="960698"/>
                  </a:cubicBezTo>
                </a:path>
              </a:pathLst>
            </a:custGeom>
            <a:noFill/>
            <a:ln w="28575">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a:stCxn id="24" idx="0"/>
            </p:cNvCxnSpPr>
            <p:nvPr/>
          </p:nvCxnSpPr>
          <p:spPr>
            <a:xfrm flipV="1">
              <a:off x="5173884" y="1371600"/>
              <a:ext cx="1607916" cy="719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315200" y="1219200"/>
              <a:ext cx="1021433" cy="369332"/>
            </a:xfrm>
            <a:prstGeom prst="rect">
              <a:avLst/>
            </a:prstGeom>
            <a:noFill/>
          </p:spPr>
          <p:txBody>
            <a:bodyPr wrap="none" rtlCol="0">
              <a:spAutoFit/>
            </a:bodyPr>
            <a:lstStyle/>
            <a:p>
              <a:r>
                <a:rPr lang="en-US" dirty="0" smtClean="0"/>
                <a:t>P(W|C</a:t>
              </a:r>
              <a:r>
                <a:rPr lang="en-US" baseline="-25000" dirty="0" smtClean="0"/>
                <a:t>1</a:t>
              </a:r>
              <a:r>
                <a:rPr lang="en-US" dirty="0" smtClean="0"/>
                <a:t>)</a:t>
              </a:r>
              <a:endParaRPr lang="en-US" dirty="0"/>
            </a:p>
          </p:txBody>
        </p:sp>
        <p:sp>
          <p:nvSpPr>
            <p:cNvPr id="32" name="TextBox 31"/>
            <p:cNvSpPr txBox="1"/>
            <p:nvPr/>
          </p:nvSpPr>
          <p:spPr>
            <a:xfrm>
              <a:off x="7315200" y="1986572"/>
              <a:ext cx="1021433" cy="369332"/>
            </a:xfrm>
            <a:prstGeom prst="rect">
              <a:avLst/>
            </a:prstGeom>
            <a:noFill/>
          </p:spPr>
          <p:txBody>
            <a:bodyPr wrap="none" rtlCol="0">
              <a:spAutoFit/>
            </a:bodyPr>
            <a:lstStyle/>
            <a:p>
              <a:r>
                <a:rPr lang="en-US" dirty="0" smtClean="0"/>
                <a:t>P(W|C</a:t>
              </a:r>
              <a:r>
                <a:rPr lang="en-US" baseline="-25000" dirty="0" smtClean="0"/>
                <a:t>2</a:t>
              </a:r>
              <a:r>
                <a:rPr lang="en-US" dirty="0" smtClean="0"/>
                <a:t>)</a:t>
              </a:r>
              <a:endParaRPr lang="en-US" dirty="0"/>
            </a:p>
          </p:txBody>
        </p:sp>
        <p:cxnSp>
          <p:nvCxnSpPr>
            <p:cNvPr id="33" name="Straight Arrow Connector 32"/>
            <p:cNvCxnSpPr>
              <a:stCxn id="10" idx="6"/>
            </p:cNvCxnSpPr>
            <p:nvPr/>
          </p:nvCxnSpPr>
          <p:spPr>
            <a:xfrm flipV="1">
              <a:off x="5181600" y="2301509"/>
              <a:ext cx="2037576" cy="956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170067" y="4201703"/>
              <a:ext cx="1021433" cy="369332"/>
            </a:xfrm>
            <a:prstGeom prst="rect">
              <a:avLst/>
            </a:prstGeom>
            <a:noFill/>
          </p:spPr>
          <p:txBody>
            <a:bodyPr wrap="none" rtlCol="0">
              <a:spAutoFit/>
            </a:bodyPr>
            <a:lstStyle/>
            <a:p>
              <a:r>
                <a:rPr lang="en-US" dirty="0" smtClean="0"/>
                <a:t>P(W|C</a:t>
              </a:r>
              <a:r>
                <a:rPr lang="en-US" baseline="-25000" dirty="0" smtClean="0"/>
                <a:t>3</a:t>
              </a:r>
              <a:r>
                <a:rPr lang="en-US" dirty="0" smtClean="0"/>
                <a:t>)</a:t>
              </a:r>
              <a:endParaRPr lang="en-US" dirty="0"/>
            </a:p>
          </p:txBody>
        </p:sp>
        <p:cxnSp>
          <p:nvCxnSpPr>
            <p:cNvPr id="38" name="Straight Arrow Connector 37"/>
            <p:cNvCxnSpPr>
              <a:stCxn id="12" idx="6"/>
              <a:endCxn id="36" idx="1"/>
            </p:cNvCxnSpPr>
            <p:nvPr/>
          </p:nvCxnSpPr>
          <p:spPr>
            <a:xfrm>
              <a:off x="5181600" y="4270503"/>
              <a:ext cx="1988467" cy="115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16706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Generating Text</a:t>
            </a:r>
            <a:endParaRPr lang="en-US" b="1" dirty="0">
              <a:solidFill>
                <a:srgbClr val="C00000"/>
              </a:solidFill>
            </a:endParaRPr>
          </a:p>
        </p:txBody>
      </p:sp>
      <p:sp>
        <p:nvSpPr>
          <p:cNvPr id="3" name="Content Placeholder 2"/>
          <p:cNvSpPr>
            <a:spLocks noGrp="1"/>
          </p:cNvSpPr>
          <p:nvPr>
            <p:ph idx="1"/>
          </p:nvPr>
        </p:nvSpPr>
        <p:spPr>
          <a:xfrm>
            <a:off x="457200" y="5052536"/>
            <a:ext cx="8229600" cy="1073628"/>
          </a:xfrm>
        </p:spPr>
        <p:txBody>
          <a:bodyPr/>
          <a:lstStyle/>
          <a:p>
            <a:r>
              <a:rPr lang="en-US" dirty="0" smtClean="0"/>
              <a:t>Note the distinction between wandering through the states and producing the text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504413"/>
            <a:ext cx="2944749" cy="1232258"/>
          </a:xfrm>
          <a:prstGeom prst="rect">
            <a:avLst/>
          </a:prstGeom>
        </p:spPr>
      </p:pic>
      <p:sp>
        <p:nvSpPr>
          <p:cNvPr id="5" name="Oval 4"/>
          <p:cNvSpPr/>
          <p:nvPr/>
        </p:nvSpPr>
        <p:spPr>
          <a:xfrm>
            <a:off x="770681" y="32766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989881" y="32766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5" idx="6"/>
            <a:endCxn id="6" idx="2"/>
          </p:cNvCxnSpPr>
          <p:nvPr/>
        </p:nvCxnSpPr>
        <p:spPr>
          <a:xfrm>
            <a:off x="1075481" y="3429000"/>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200400" y="32766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endCxn id="10" idx="2"/>
          </p:cNvCxnSpPr>
          <p:nvPr/>
        </p:nvCxnSpPr>
        <p:spPr>
          <a:xfrm>
            <a:off x="2286000" y="3429000"/>
            <a:ext cx="9144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433103" y="3276600"/>
            <a:ext cx="304800" cy="304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endCxn id="13" idx="2"/>
          </p:cNvCxnSpPr>
          <p:nvPr/>
        </p:nvCxnSpPr>
        <p:spPr>
          <a:xfrm>
            <a:off x="3518703" y="3429000"/>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5643622" y="3276600"/>
            <a:ext cx="304800" cy="304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endCxn id="15" idx="2"/>
          </p:cNvCxnSpPr>
          <p:nvPr/>
        </p:nvCxnSpPr>
        <p:spPr>
          <a:xfrm>
            <a:off x="4729222" y="3429000"/>
            <a:ext cx="9144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866681" y="32766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endCxn id="18" idx="2"/>
          </p:cNvCxnSpPr>
          <p:nvPr/>
        </p:nvCxnSpPr>
        <p:spPr>
          <a:xfrm>
            <a:off x="5952281" y="3429000"/>
            <a:ext cx="914400"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8077200" y="32766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a:off x="7162800" y="3429000"/>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78601" y="3276600"/>
            <a:ext cx="482824" cy="307777"/>
          </a:xfrm>
          <a:prstGeom prst="rect">
            <a:avLst/>
          </a:prstGeom>
          <a:noFill/>
        </p:spPr>
        <p:txBody>
          <a:bodyPr wrap="none" rtlCol="0">
            <a:spAutoFit/>
          </a:bodyPr>
          <a:lstStyle/>
          <a:p>
            <a:r>
              <a:rPr lang="en-US" sz="1400" dirty="0" smtClean="0"/>
              <a:t>&lt;s&gt;</a:t>
            </a:r>
            <a:endParaRPr lang="en-US" sz="1400" dirty="0"/>
          </a:p>
        </p:txBody>
      </p:sp>
      <p:sp>
        <p:nvSpPr>
          <p:cNvPr id="23" name="TextBox 22"/>
          <p:cNvSpPr txBox="1"/>
          <p:nvPr/>
        </p:nvSpPr>
        <p:spPr>
          <a:xfrm>
            <a:off x="7957420" y="3276600"/>
            <a:ext cx="532518" cy="307777"/>
          </a:xfrm>
          <a:prstGeom prst="rect">
            <a:avLst/>
          </a:prstGeom>
          <a:noFill/>
        </p:spPr>
        <p:txBody>
          <a:bodyPr wrap="none" rtlCol="0">
            <a:spAutoFit/>
          </a:bodyPr>
          <a:lstStyle/>
          <a:p>
            <a:r>
              <a:rPr lang="en-US" sz="1400" dirty="0" smtClean="0"/>
              <a:t>&lt;/s&gt;</a:t>
            </a:r>
            <a:endParaRPr lang="en-US" sz="1400" dirty="0"/>
          </a:p>
        </p:txBody>
      </p:sp>
      <p:sp>
        <p:nvSpPr>
          <p:cNvPr id="24" name="TextBox 23"/>
          <p:cNvSpPr txBox="1"/>
          <p:nvPr/>
        </p:nvSpPr>
        <p:spPr>
          <a:xfrm>
            <a:off x="626515" y="4240768"/>
            <a:ext cx="762000" cy="369332"/>
          </a:xfrm>
          <a:prstGeom prst="rect">
            <a:avLst/>
          </a:prstGeom>
          <a:noFill/>
        </p:spPr>
        <p:txBody>
          <a:bodyPr wrap="square" rtlCol="0">
            <a:spAutoFit/>
          </a:bodyPr>
          <a:lstStyle/>
          <a:p>
            <a:r>
              <a:rPr lang="en-US" dirty="0" smtClean="0"/>
              <a:t>&lt;s&gt;</a:t>
            </a:r>
            <a:endParaRPr lang="en-US" dirty="0"/>
          </a:p>
        </p:txBody>
      </p:sp>
      <p:sp>
        <p:nvSpPr>
          <p:cNvPr id="25" name="TextBox 24"/>
          <p:cNvSpPr txBox="1"/>
          <p:nvPr/>
        </p:nvSpPr>
        <p:spPr>
          <a:xfrm>
            <a:off x="7870883" y="4240768"/>
            <a:ext cx="762000" cy="369332"/>
          </a:xfrm>
          <a:prstGeom prst="rect">
            <a:avLst/>
          </a:prstGeom>
          <a:noFill/>
        </p:spPr>
        <p:txBody>
          <a:bodyPr wrap="square" rtlCol="0">
            <a:spAutoFit/>
          </a:bodyPr>
          <a:lstStyle/>
          <a:p>
            <a:r>
              <a:rPr lang="en-US" dirty="0" smtClean="0"/>
              <a:t>&lt;/s&gt;</a:t>
            </a:r>
            <a:endParaRPr lang="en-US" dirty="0"/>
          </a:p>
        </p:txBody>
      </p:sp>
      <p:sp>
        <p:nvSpPr>
          <p:cNvPr id="26" name="TextBox 25"/>
          <p:cNvSpPr txBox="1"/>
          <p:nvPr/>
        </p:nvSpPr>
        <p:spPr>
          <a:xfrm>
            <a:off x="1905000" y="4240768"/>
            <a:ext cx="457200" cy="369332"/>
          </a:xfrm>
          <a:prstGeom prst="rect">
            <a:avLst/>
          </a:prstGeom>
          <a:noFill/>
        </p:spPr>
        <p:txBody>
          <a:bodyPr wrap="square" rtlCol="0">
            <a:spAutoFit/>
          </a:bodyPr>
          <a:lstStyle/>
          <a:p>
            <a:r>
              <a:rPr lang="en-US" dirty="0" smtClean="0"/>
              <a:t>w</a:t>
            </a:r>
            <a:r>
              <a:rPr lang="en-US" baseline="-25000" dirty="0" smtClean="0"/>
              <a:t>1</a:t>
            </a:r>
            <a:endParaRPr lang="en-US" baseline="-25000" dirty="0"/>
          </a:p>
        </p:txBody>
      </p:sp>
      <p:sp>
        <p:nvSpPr>
          <p:cNvPr id="27" name="TextBox 26"/>
          <p:cNvSpPr txBox="1"/>
          <p:nvPr/>
        </p:nvSpPr>
        <p:spPr>
          <a:xfrm>
            <a:off x="3124200" y="4240768"/>
            <a:ext cx="457200" cy="369332"/>
          </a:xfrm>
          <a:prstGeom prst="rect">
            <a:avLst/>
          </a:prstGeom>
          <a:noFill/>
        </p:spPr>
        <p:txBody>
          <a:bodyPr wrap="square" rtlCol="0">
            <a:spAutoFit/>
          </a:bodyPr>
          <a:lstStyle/>
          <a:p>
            <a:r>
              <a:rPr lang="en-US" dirty="0" smtClean="0"/>
              <a:t>w</a:t>
            </a:r>
            <a:r>
              <a:rPr lang="en-US" baseline="-25000" dirty="0" smtClean="0"/>
              <a:t>2</a:t>
            </a:r>
            <a:endParaRPr lang="en-US" baseline="-25000" dirty="0"/>
          </a:p>
        </p:txBody>
      </p:sp>
      <p:sp>
        <p:nvSpPr>
          <p:cNvPr id="28" name="TextBox 27"/>
          <p:cNvSpPr txBox="1"/>
          <p:nvPr/>
        </p:nvSpPr>
        <p:spPr>
          <a:xfrm>
            <a:off x="4348222" y="4240768"/>
            <a:ext cx="457200" cy="369332"/>
          </a:xfrm>
          <a:prstGeom prst="rect">
            <a:avLst/>
          </a:prstGeom>
          <a:noFill/>
        </p:spPr>
        <p:txBody>
          <a:bodyPr wrap="square" rtlCol="0">
            <a:spAutoFit/>
          </a:bodyPr>
          <a:lstStyle/>
          <a:p>
            <a:r>
              <a:rPr lang="en-US" dirty="0" smtClean="0"/>
              <a:t>w</a:t>
            </a:r>
            <a:r>
              <a:rPr lang="en-US" baseline="-25000" dirty="0" smtClean="0"/>
              <a:t>3</a:t>
            </a:r>
            <a:endParaRPr lang="en-US" baseline="-25000" dirty="0"/>
          </a:p>
        </p:txBody>
      </p:sp>
      <p:sp>
        <p:nvSpPr>
          <p:cNvPr id="29" name="TextBox 28"/>
          <p:cNvSpPr txBox="1"/>
          <p:nvPr/>
        </p:nvSpPr>
        <p:spPr>
          <a:xfrm>
            <a:off x="5491222" y="4240768"/>
            <a:ext cx="457200" cy="369332"/>
          </a:xfrm>
          <a:prstGeom prst="rect">
            <a:avLst/>
          </a:prstGeom>
          <a:noFill/>
        </p:spPr>
        <p:txBody>
          <a:bodyPr wrap="square" rtlCol="0">
            <a:spAutoFit/>
          </a:bodyPr>
          <a:lstStyle/>
          <a:p>
            <a:r>
              <a:rPr lang="en-US" dirty="0" smtClean="0"/>
              <a:t>w</a:t>
            </a:r>
            <a:r>
              <a:rPr lang="en-US" baseline="-25000" dirty="0" smtClean="0"/>
              <a:t>4</a:t>
            </a:r>
            <a:endParaRPr lang="en-US" baseline="-25000" dirty="0"/>
          </a:p>
        </p:txBody>
      </p:sp>
      <p:sp>
        <p:nvSpPr>
          <p:cNvPr id="30" name="TextBox 29"/>
          <p:cNvSpPr txBox="1"/>
          <p:nvPr/>
        </p:nvSpPr>
        <p:spPr>
          <a:xfrm>
            <a:off x="6790481" y="4240768"/>
            <a:ext cx="457200" cy="369332"/>
          </a:xfrm>
          <a:prstGeom prst="rect">
            <a:avLst/>
          </a:prstGeom>
          <a:noFill/>
        </p:spPr>
        <p:txBody>
          <a:bodyPr wrap="square" rtlCol="0">
            <a:spAutoFit/>
          </a:bodyPr>
          <a:lstStyle/>
          <a:p>
            <a:r>
              <a:rPr lang="en-US" dirty="0" smtClean="0"/>
              <a:t>w</a:t>
            </a:r>
            <a:r>
              <a:rPr lang="en-US" baseline="-25000" dirty="0" smtClean="0"/>
              <a:t>5</a:t>
            </a:r>
            <a:endParaRPr lang="en-US" baseline="-25000" dirty="0"/>
          </a:p>
        </p:txBody>
      </p:sp>
      <p:cxnSp>
        <p:nvCxnSpPr>
          <p:cNvPr id="32" name="Straight Arrow Connector 31"/>
          <p:cNvCxnSpPr>
            <a:stCxn id="5" idx="4"/>
          </p:cNvCxnSpPr>
          <p:nvPr/>
        </p:nvCxnSpPr>
        <p:spPr>
          <a:xfrm flipH="1">
            <a:off x="920013" y="3581400"/>
            <a:ext cx="3068" cy="6593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136319" y="3581400"/>
            <a:ext cx="3068" cy="6593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361615" y="3581400"/>
            <a:ext cx="3068" cy="6593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577921" y="3581400"/>
            <a:ext cx="3068" cy="6593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5807374" y="3581400"/>
            <a:ext cx="3068" cy="6593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023680" y="3581400"/>
            <a:ext cx="3068" cy="6593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8251883" y="3581400"/>
            <a:ext cx="3068" cy="6593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18278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b="1" dirty="0" smtClean="0">
                <a:solidFill>
                  <a:srgbClr val="C00000"/>
                </a:solidFill>
              </a:rPr>
              <a:t>Lecture Outline</a:t>
            </a:r>
          </a:p>
        </p:txBody>
      </p:sp>
      <p:sp>
        <p:nvSpPr>
          <p:cNvPr id="3" name="Content Placeholder 2"/>
          <p:cNvSpPr>
            <a:spLocks noGrp="1"/>
          </p:cNvSpPr>
          <p:nvPr>
            <p:ph idx="1"/>
          </p:nvPr>
        </p:nvSpPr>
        <p:spPr/>
        <p:txBody>
          <a:bodyPr rtlCol="0">
            <a:normAutofit/>
          </a:bodyPr>
          <a:lstStyle/>
          <a:p>
            <a:pPr marL="514350" indent="-514350" eaLnBrk="1" fontAlgn="auto" hangingPunct="1">
              <a:spcAft>
                <a:spcPts val="0"/>
              </a:spcAft>
              <a:buFont typeface="Wingdings" charset="2"/>
              <a:buChar char="ü"/>
              <a:defRPr/>
            </a:pPr>
            <a:r>
              <a:rPr lang="en-US" dirty="0" smtClean="0">
                <a:ea typeface="+mn-ea"/>
                <a:cs typeface="+mn-cs"/>
              </a:rPr>
              <a:t>Markov models</a:t>
            </a:r>
          </a:p>
          <a:p>
            <a:pPr marL="514350" indent="-514350" eaLnBrk="1" fontAlgn="auto" hangingPunct="1">
              <a:spcAft>
                <a:spcPts val="0"/>
              </a:spcAft>
              <a:buFont typeface="+mj-lt"/>
              <a:buAutoNum type="arabicPeriod" startAt="2"/>
              <a:defRPr/>
            </a:pPr>
            <a:r>
              <a:rPr lang="en-US" dirty="0" smtClean="0">
                <a:ea typeface="+mn-ea"/>
                <a:cs typeface="+mn-cs"/>
              </a:rPr>
              <a:t>Hidden Markov models</a:t>
            </a:r>
          </a:p>
          <a:p>
            <a:pPr marL="514350" indent="-514350" eaLnBrk="1" fontAlgn="auto" hangingPunct="1">
              <a:spcAft>
                <a:spcPts val="0"/>
              </a:spcAft>
              <a:buFont typeface="+mj-lt"/>
              <a:buAutoNum type="arabicPeriod" startAt="2"/>
              <a:defRPr/>
            </a:pPr>
            <a:r>
              <a:rPr lang="en-US" dirty="0" smtClean="0">
                <a:ea typeface="+mn-ea"/>
                <a:cs typeface="+mn-cs"/>
              </a:rPr>
              <a:t>Viterbi algorithm</a:t>
            </a:r>
          </a:p>
        </p:txBody>
      </p:sp>
    </p:spTree>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defRPr/>
            </a:pPr>
            <a:r>
              <a:rPr lang="en-US"/>
              <a:t>Hidden Markov Models</a:t>
            </a:r>
          </a:p>
        </p:txBody>
      </p:sp>
      <p:sp>
        <p:nvSpPr>
          <p:cNvPr id="5" name="Text Placeholder 4"/>
          <p:cNvSpPr>
            <a:spLocks noGrp="1"/>
          </p:cNvSpPr>
          <p:nvPr>
            <p:ph type="body" idx="1"/>
          </p:nvPr>
        </p:nvSpPr>
        <p:spPr/>
        <p:txBody>
          <a:bodyPr/>
          <a:lstStyle/>
          <a:p>
            <a:pPr eaLnBrk="1" hangingPunct="1">
              <a:defRPr/>
            </a:pPr>
            <a:endParaRPr 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rgbClr val="C00000"/>
                </a:solidFill>
              </a:rPr>
              <a:t>Hidden Markov Model</a:t>
            </a:r>
          </a:p>
        </p:txBody>
      </p:sp>
      <p:sp>
        <p:nvSpPr>
          <p:cNvPr id="5" name="Content Placeholder 4"/>
          <p:cNvSpPr>
            <a:spLocks noGrp="1"/>
          </p:cNvSpPr>
          <p:nvPr>
            <p:ph idx="1"/>
          </p:nvPr>
        </p:nvSpPr>
        <p:spPr/>
        <p:txBody>
          <a:bodyPr>
            <a:normAutofit fontScale="92500" lnSpcReduction="10000"/>
          </a:bodyPr>
          <a:lstStyle/>
          <a:p>
            <a:r>
              <a:rPr lang="en-US"/>
              <a:t>A model over sequences of symbols, but there is missing information associated with each symbol:  its “state.”</a:t>
            </a:r>
          </a:p>
          <a:p>
            <a:pPr lvl="1"/>
            <a:r>
              <a:rPr lang="en-US"/>
              <a:t>Assume a finite set of possible states, Λ.</a:t>
            </a:r>
          </a:p>
          <a:p>
            <a:endParaRPr lang="en-US"/>
          </a:p>
          <a:p>
            <a:endParaRPr lang="en-US"/>
          </a:p>
          <a:p>
            <a:endParaRPr lang="en-US"/>
          </a:p>
          <a:p>
            <a:r>
              <a:rPr lang="en-US"/>
              <a:t>A </a:t>
            </a:r>
            <a:r>
              <a:rPr lang="en-US" i="1"/>
              <a:t>joint</a:t>
            </a:r>
            <a:r>
              <a:rPr lang="en-US"/>
              <a:t> model over the observable symbols and their hidden/latent/unknown classes.</a:t>
            </a:r>
          </a:p>
        </p:txBody>
      </p:sp>
      <p:pic>
        <p:nvPicPr>
          <p:cNvPr id="6" name="Picture 5" descr="latex-image-1.pdf"/>
          <p:cNvPicPr>
            <a:picLocks noChangeAspect="1"/>
          </p:cNvPicPr>
          <p:nvPr/>
        </p:nvPicPr>
        <p:blipFill>
          <a:blip r:embed="rId2"/>
          <a:stretch>
            <a:fillRect/>
          </a:stretch>
        </p:blipFill>
        <p:spPr>
          <a:xfrm>
            <a:off x="762000" y="3505200"/>
            <a:ext cx="7924800" cy="767715"/>
          </a:xfrm>
          <a:prstGeom prst="rect">
            <a:avLst/>
          </a:prstGeom>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13" name="Rectangle 12"/>
          <p:cNvSpPr/>
          <p:nvPr/>
        </p:nvSpPr>
        <p:spPr>
          <a:xfrm>
            <a:off x="457203" y="2284512"/>
            <a:ext cx="96154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5" idx="0"/>
          </p:cNvCxnSpPr>
          <p:nvPr/>
        </p:nvCxnSpPr>
        <p:spPr>
          <a:xfrm rot="16200000" flipH="1">
            <a:off x="1362640" y="1859845"/>
            <a:ext cx="1488" cy="850822"/>
          </a:xfrm>
          <a:prstGeom prst="curvedConnector3">
            <a:avLst>
              <a:gd name="adj1" fmla="val -15362903"/>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2"/>
          <a:stretch>
            <a:fillRect/>
          </a:stretch>
        </p:blipFill>
        <p:spPr>
          <a:xfrm>
            <a:off x="457200" y="4889500"/>
            <a:ext cx="1498600" cy="1498600"/>
          </a:xfrm>
          <a:prstGeom prst="rect">
            <a:avLst/>
          </a:prstGeom>
        </p:spPr>
      </p:pic>
      <p:pic>
        <p:nvPicPr>
          <p:cNvPr id="20" name="Picture 19"/>
          <p:cNvPicPr>
            <a:picLocks noChangeAspect="1"/>
          </p:cNvPicPr>
          <p:nvPr/>
        </p:nvPicPr>
        <p:blipFill>
          <a:blip r:embed="rId2"/>
          <a:stretch>
            <a:fillRect/>
          </a:stretch>
        </p:blipFill>
        <p:spPr>
          <a:xfrm>
            <a:off x="1651000" y="5257800"/>
            <a:ext cx="1498600" cy="1498600"/>
          </a:xfrm>
          <a:prstGeom prst="rect">
            <a:avLst/>
          </a:prstGeom>
        </p:spPr>
      </p:pic>
      <p:pic>
        <p:nvPicPr>
          <p:cNvPr id="21" name="Picture 20"/>
          <p:cNvPicPr>
            <a:picLocks noChangeAspect="1"/>
          </p:cNvPicPr>
          <p:nvPr/>
        </p:nvPicPr>
        <p:blipFill>
          <a:blip r:embed="rId2"/>
          <a:stretch>
            <a:fillRect/>
          </a:stretch>
        </p:blipFill>
        <p:spPr>
          <a:xfrm>
            <a:off x="3060700" y="4724400"/>
            <a:ext cx="1498600" cy="1498600"/>
          </a:xfrm>
          <a:prstGeom prst="rect">
            <a:avLst/>
          </a:prstGeom>
        </p:spPr>
      </p:pic>
      <p:pic>
        <p:nvPicPr>
          <p:cNvPr id="22" name="Picture 21"/>
          <p:cNvPicPr>
            <a:picLocks noChangeAspect="1"/>
          </p:cNvPicPr>
          <p:nvPr/>
        </p:nvPicPr>
        <p:blipFill>
          <a:blip r:embed="rId2"/>
          <a:stretch>
            <a:fillRect/>
          </a:stretch>
        </p:blipFill>
        <p:spPr>
          <a:xfrm>
            <a:off x="4267200" y="5359400"/>
            <a:ext cx="1498600" cy="1498600"/>
          </a:xfrm>
          <a:prstGeom prst="rect">
            <a:avLst/>
          </a:prstGeom>
        </p:spPr>
      </p:pic>
      <p:pic>
        <p:nvPicPr>
          <p:cNvPr id="23" name="Picture 22"/>
          <p:cNvPicPr>
            <a:picLocks noChangeAspect="1"/>
          </p:cNvPicPr>
          <p:nvPr/>
        </p:nvPicPr>
        <p:blipFill>
          <a:blip r:embed="rId2"/>
          <a:stretch>
            <a:fillRect/>
          </a:stretch>
        </p:blipFill>
        <p:spPr>
          <a:xfrm>
            <a:off x="6147580" y="4889500"/>
            <a:ext cx="1498600" cy="1498600"/>
          </a:xfrm>
          <a:prstGeom prst="rect">
            <a:avLst/>
          </a:prstGeom>
        </p:spPr>
      </p:pic>
      <p:sp>
        <p:nvSpPr>
          <p:cNvPr id="24" name="TextBox 23"/>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457200" y="4419600"/>
            <a:ext cx="2958149" cy="369332"/>
          </a:xfrm>
          <a:prstGeom prst="rect">
            <a:avLst/>
          </a:prstGeom>
          <a:noFill/>
        </p:spPr>
        <p:txBody>
          <a:bodyPr wrap="none" rtlCol="0">
            <a:spAutoFit/>
          </a:bodyPr>
          <a:lstStyle/>
          <a:p>
            <a:r>
              <a:rPr lang="en-US">
                <a:latin typeface="+mn-lt"/>
              </a:rPr>
              <a:t>one “next class” die per class:</a:t>
            </a:r>
          </a:p>
        </p:txBody>
      </p:sp>
      <p:cxnSp>
        <p:nvCxnSpPr>
          <p:cNvPr id="26" name="Straight Arrow Connector 25"/>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8" name="TextBox 27"/>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16" name="TextBox 15"/>
          <p:cNvSpPr txBox="1"/>
          <p:nvPr/>
        </p:nvSpPr>
        <p:spPr>
          <a:xfrm>
            <a:off x="6301855" y="6174253"/>
            <a:ext cx="1492716" cy="369332"/>
          </a:xfrm>
          <a:prstGeom prst="rect">
            <a:avLst/>
          </a:prstGeom>
          <a:noFill/>
        </p:spPr>
        <p:txBody>
          <a:bodyPr wrap="none" rtlCol="0">
            <a:spAutoFit/>
          </a:bodyPr>
          <a:lstStyle/>
          <a:p>
            <a:r>
              <a:rPr lang="en-US" dirty="0" smtClean="0">
                <a:latin typeface="+mn-lt"/>
              </a:rPr>
              <a:t>history = </a:t>
            </a:r>
            <a:r>
              <a:rPr lang="en-US" dirty="0" smtClean="0">
                <a:solidFill>
                  <a:srgbClr val="9BBB59"/>
                </a:solidFill>
                <a:latin typeface="+mn-lt"/>
              </a:rPr>
              <a:t>start</a:t>
            </a:r>
            <a:endParaRPr lang="en-US" dirty="0">
              <a:solidFill>
                <a:srgbClr val="9BBB59"/>
              </a:solidFill>
              <a:latin typeface="+mn-lt"/>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24" name="TextBox 23"/>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25" name="TextBox 24"/>
          <p:cNvSpPr txBox="1"/>
          <p:nvPr/>
        </p:nvSpPr>
        <p:spPr>
          <a:xfrm>
            <a:off x="457200" y="4419600"/>
            <a:ext cx="2343648" cy="369332"/>
          </a:xfrm>
          <a:prstGeom prst="rect">
            <a:avLst/>
          </a:prstGeom>
          <a:noFill/>
        </p:spPr>
        <p:txBody>
          <a:bodyPr wrap="none" rtlCol="0">
            <a:spAutoFit/>
          </a:bodyPr>
          <a:lstStyle/>
          <a:p>
            <a:r>
              <a:rPr lang="en-US">
                <a:latin typeface="+mn-lt"/>
              </a:rPr>
              <a:t>one word die per class:</a:t>
            </a:r>
          </a:p>
        </p:txBody>
      </p:sp>
      <p:cxnSp>
        <p:nvCxnSpPr>
          <p:cNvPr id="26" name="Straight Arrow Connector 25"/>
          <p:cNvCxnSpPr/>
          <p:nvPr/>
        </p:nvCxnSpPr>
        <p:spPr>
          <a:xfrm rot="5400000">
            <a:off x="4871244" y="517445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28" name="TextBox 27"/>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pic>
        <p:nvPicPr>
          <p:cNvPr id="33" name="Picture 32"/>
          <p:cNvPicPr>
            <a:picLocks noChangeAspect="1"/>
          </p:cNvPicPr>
          <p:nvPr/>
        </p:nvPicPr>
        <p:blipFill>
          <a:blip r:embed="rId2"/>
          <a:stretch>
            <a:fillRect/>
          </a:stretch>
        </p:blipFill>
        <p:spPr>
          <a:xfrm>
            <a:off x="534045" y="5187811"/>
            <a:ext cx="1279923" cy="1023938"/>
          </a:xfrm>
          <a:prstGeom prst="rect">
            <a:avLst/>
          </a:prstGeom>
        </p:spPr>
      </p:pic>
      <p:pic>
        <p:nvPicPr>
          <p:cNvPr id="34" name="Picture 33"/>
          <p:cNvPicPr>
            <a:picLocks noChangeAspect="1"/>
          </p:cNvPicPr>
          <p:nvPr/>
        </p:nvPicPr>
        <p:blipFill>
          <a:blip r:embed="rId2"/>
          <a:stretch>
            <a:fillRect/>
          </a:stretch>
        </p:blipFill>
        <p:spPr>
          <a:xfrm>
            <a:off x="1780777" y="5486400"/>
            <a:ext cx="1279923" cy="1023938"/>
          </a:xfrm>
          <a:prstGeom prst="rect">
            <a:avLst/>
          </a:prstGeom>
        </p:spPr>
      </p:pic>
      <p:pic>
        <p:nvPicPr>
          <p:cNvPr id="35" name="Picture 34"/>
          <p:cNvPicPr>
            <a:picLocks noChangeAspect="1"/>
          </p:cNvPicPr>
          <p:nvPr/>
        </p:nvPicPr>
        <p:blipFill>
          <a:blip r:embed="rId2"/>
          <a:stretch>
            <a:fillRect/>
          </a:stretch>
        </p:blipFill>
        <p:spPr>
          <a:xfrm>
            <a:off x="3149600" y="5364162"/>
            <a:ext cx="1279923" cy="1023938"/>
          </a:xfrm>
          <a:prstGeom prst="rect">
            <a:avLst/>
          </a:prstGeom>
        </p:spPr>
      </p:pic>
      <p:pic>
        <p:nvPicPr>
          <p:cNvPr id="36" name="Picture 35"/>
          <p:cNvPicPr>
            <a:picLocks noChangeAspect="1"/>
          </p:cNvPicPr>
          <p:nvPr/>
        </p:nvPicPr>
        <p:blipFill>
          <a:blip r:embed="rId2"/>
          <a:stretch>
            <a:fillRect/>
          </a:stretch>
        </p:blipFill>
        <p:spPr>
          <a:xfrm>
            <a:off x="6217244" y="5187811"/>
            <a:ext cx="1279923" cy="1023938"/>
          </a:xfrm>
          <a:prstGeom prst="rect">
            <a:avLst/>
          </a:prstGeom>
        </p:spPr>
      </p:pic>
      <p:pic>
        <p:nvPicPr>
          <p:cNvPr id="37" name="Picture 36"/>
          <p:cNvPicPr>
            <a:picLocks noChangeAspect="1"/>
          </p:cNvPicPr>
          <p:nvPr/>
        </p:nvPicPr>
        <p:blipFill>
          <a:blip r:embed="rId2"/>
          <a:stretch>
            <a:fillRect/>
          </a:stretch>
        </p:blipFill>
        <p:spPr>
          <a:xfrm>
            <a:off x="4435077" y="5650051"/>
            <a:ext cx="1279923" cy="1023938"/>
          </a:xfrm>
          <a:prstGeom prst="rect">
            <a:avLst/>
          </a:prstGeom>
        </p:spPr>
      </p:pic>
      <p:sp>
        <p:nvSpPr>
          <p:cNvPr id="38" name="Rectangle 37"/>
          <p:cNvSpPr/>
          <p:nvPr/>
        </p:nvSpPr>
        <p:spPr>
          <a:xfrm>
            <a:off x="1418742" y="2284512"/>
            <a:ext cx="740105"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cxnSp>
        <p:nvCxnSpPr>
          <p:cNvPr id="40" name="Straight Arrow Connector 39"/>
          <p:cNvCxnSpPr>
            <a:stCxn id="38" idx="2"/>
            <a:endCxn id="39" idx="0"/>
          </p:cNvCxnSpPr>
          <p:nvPr/>
        </p:nvCxnSpPr>
        <p:spPr>
          <a:xfrm rot="16200000" flipH="1">
            <a:off x="1567691" y="3030323"/>
            <a:ext cx="467380" cy="25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81400" y="685800"/>
            <a:ext cx="5105400" cy="2308324"/>
          </a:xfrm>
          <a:prstGeom prst="rect">
            <a:avLst/>
          </a:prstGeom>
          <a:noFill/>
        </p:spPr>
        <p:txBody>
          <a:bodyPr wrap="square" rtlCol="0">
            <a:spAutoFit/>
          </a:bodyPr>
          <a:lstStyle/>
          <a:p>
            <a:r>
              <a:rPr lang="en-US" sz="3600">
                <a:latin typeface="+mn-lt"/>
              </a:rPr>
              <a:t>The only change to the class-based model is that now, the different word dice can </a:t>
            </a:r>
            <a:r>
              <a:rPr lang="en-US" sz="3600" i="1">
                <a:latin typeface="+mn-lt"/>
              </a:rPr>
              <a:t>share words</a:t>
            </a:r>
            <a:r>
              <a:rPr lang="en-US" sz="3600">
                <a:latin typeface="+mn-lt"/>
              </a:rPr>
              <a:t>!</a:t>
            </a:r>
            <a:r>
              <a:rPr lang="en-US" sz="3600"/>
              <a:t> </a:t>
            </a:r>
          </a:p>
        </p:txBody>
      </p:sp>
      <p:sp>
        <p:nvSpPr>
          <p:cNvPr id="19" name="TextBox 18"/>
          <p:cNvSpPr txBox="1"/>
          <p:nvPr/>
        </p:nvSpPr>
        <p:spPr>
          <a:xfrm>
            <a:off x="4460679" y="6488018"/>
            <a:ext cx="1202786" cy="369332"/>
          </a:xfrm>
          <a:prstGeom prst="rect">
            <a:avLst/>
          </a:prstGeom>
          <a:noFill/>
        </p:spPr>
        <p:txBody>
          <a:bodyPr wrap="none" rtlCol="0">
            <a:spAutoFit/>
          </a:bodyPr>
          <a:lstStyle/>
          <a:p>
            <a:r>
              <a:rPr lang="en-US" dirty="0" smtClean="0">
                <a:latin typeface="+mn-lt"/>
              </a:rPr>
              <a:t>class = C53</a:t>
            </a:r>
            <a:endParaRPr lang="en-US" dirty="0">
              <a:latin typeface="+mn-lt"/>
            </a:endParaRP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13" name="Rectangle 12"/>
          <p:cNvSpPr/>
          <p:nvPr/>
        </p:nvSpPr>
        <p:spPr>
          <a:xfrm>
            <a:off x="1308025" y="2284512"/>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31" idx="0"/>
          </p:cNvCxnSpPr>
          <p:nvPr/>
        </p:nvCxnSpPr>
        <p:spPr>
          <a:xfrm rot="5400000" flipH="1" flipV="1">
            <a:off x="2171605" y="1846343"/>
            <a:ext cx="1588" cy="876338"/>
          </a:xfrm>
          <a:prstGeom prst="curvedConnector3">
            <a:avLst>
              <a:gd name="adj1" fmla="val 14395466"/>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pic>
        <p:nvPicPr>
          <p:cNvPr id="34" name="Picture 33"/>
          <p:cNvPicPr>
            <a:picLocks noChangeAspect="1"/>
          </p:cNvPicPr>
          <p:nvPr/>
        </p:nvPicPr>
        <p:blipFill>
          <a:blip r:embed="rId2"/>
          <a:stretch>
            <a:fillRect/>
          </a:stretch>
        </p:blipFill>
        <p:spPr>
          <a:xfrm>
            <a:off x="457200" y="4889500"/>
            <a:ext cx="1498600" cy="1498600"/>
          </a:xfrm>
          <a:prstGeom prst="rect">
            <a:avLst/>
          </a:prstGeom>
        </p:spPr>
      </p:pic>
      <p:pic>
        <p:nvPicPr>
          <p:cNvPr id="35" name="Picture 34"/>
          <p:cNvPicPr>
            <a:picLocks noChangeAspect="1"/>
          </p:cNvPicPr>
          <p:nvPr/>
        </p:nvPicPr>
        <p:blipFill>
          <a:blip r:embed="rId2"/>
          <a:stretch>
            <a:fillRect/>
          </a:stretch>
        </p:blipFill>
        <p:spPr>
          <a:xfrm>
            <a:off x="1651000" y="5257800"/>
            <a:ext cx="1498600" cy="1498600"/>
          </a:xfrm>
          <a:prstGeom prst="rect">
            <a:avLst/>
          </a:prstGeom>
        </p:spPr>
      </p:pic>
      <p:pic>
        <p:nvPicPr>
          <p:cNvPr id="36" name="Picture 35"/>
          <p:cNvPicPr>
            <a:picLocks noChangeAspect="1"/>
          </p:cNvPicPr>
          <p:nvPr/>
        </p:nvPicPr>
        <p:blipFill>
          <a:blip r:embed="rId2"/>
          <a:stretch>
            <a:fillRect/>
          </a:stretch>
        </p:blipFill>
        <p:spPr>
          <a:xfrm>
            <a:off x="3060700" y="4724400"/>
            <a:ext cx="1498600" cy="1498600"/>
          </a:xfrm>
          <a:prstGeom prst="rect">
            <a:avLst/>
          </a:prstGeom>
        </p:spPr>
      </p:pic>
      <p:pic>
        <p:nvPicPr>
          <p:cNvPr id="37" name="Picture 36"/>
          <p:cNvPicPr>
            <a:picLocks noChangeAspect="1"/>
          </p:cNvPicPr>
          <p:nvPr/>
        </p:nvPicPr>
        <p:blipFill>
          <a:blip r:embed="rId2"/>
          <a:stretch>
            <a:fillRect/>
          </a:stretch>
        </p:blipFill>
        <p:spPr>
          <a:xfrm>
            <a:off x="4267200" y="5359400"/>
            <a:ext cx="1498600" cy="1498600"/>
          </a:xfrm>
          <a:prstGeom prst="rect">
            <a:avLst/>
          </a:prstGeom>
        </p:spPr>
      </p:pic>
      <p:pic>
        <p:nvPicPr>
          <p:cNvPr id="38" name="Picture 37"/>
          <p:cNvPicPr>
            <a:picLocks noChangeAspect="1"/>
          </p:cNvPicPr>
          <p:nvPr/>
        </p:nvPicPr>
        <p:blipFill>
          <a:blip r:embed="rId2"/>
          <a:stretch>
            <a:fillRect/>
          </a:stretch>
        </p:blipFill>
        <p:spPr>
          <a:xfrm>
            <a:off x="6147580" y="4889500"/>
            <a:ext cx="1498600" cy="1498600"/>
          </a:xfrm>
          <a:prstGeom prst="rect">
            <a:avLst/>
          </a:prstGeom>
        </p:spPr>
      </p:pic>
      <p:sp>
        <p:nvSpPr>
          <p:cNvPr id="39" name="TextBox 38"/>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0" name="TextBox 39"/>
          <p:cNvSpPr txBox="1"/>
          <p:nvPr/>
        </p:nvSpPr>
        <p:spPr>
          <a:xfrm>
            <a:off x="457200" y="4419600"/>
            <a:ext cx="2958149" cy="369332"/>
          </a:xfrm>
          <a:prstGeom prst="rect">
            <a:avLst/>
          </a:prstGeom>
          <a:noFill/>
        </p:spPr>
        <p:txBody>
          <a:bodyPr wrap="none" rtlCol="0">
            <a:spAutoFit/>
          </a:bodyPr>
          <a:lstStyle/>
          <a:p>
            <a:r>
              <a:rPr lang="en-US">
                <a:latin typeface="+mn-lt"/>
              </a:rPr>
              <a:t>one “next class” die per class:</a:t>
            </a:r>
          </a:p>
        </p:txBody>
      </p:sp>
      <p:cxnSp>
        <p:nvCxnSpPr>
          <p:cNvPr id="41" name="Straight Arrow Connector 40"/>
          <p:cNvCxnSpPr/>
          <p:nvPr/>
        </p:nvCxnSpPr>
        <p:spPr>
          <a:xfrm rot="5400000">
            <a:off x="6623050" y="46545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3" name="TextBox 42"/>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18" name="TextBox 17"/>
          <p:cNvSpPr txBox="1"/>
          <p:nvPr/>
        </p:nvSpPr>
        <p:spPr>
          <a:xfrm>
            <a:off x="6301855" y="6174253"/>
            <a:ext cx="1409611" cy="369332"/>
          </a:xfrm>
          <a:prstGeom prst="rect">
            <a:avLst/>
          </a:prstGeom>
          <a:noFill/>
        </p:spPr>
        <p:txBody>
          <a:bodyPr wrap="none" rtlCol="0">
            <a:spAutoFit/>
          </a:bodyPr>
          <a:lstStyle/>
          <a:p>
            <a:r>
              <a:rPr lang="en-US" dirty="0" smtClean="0">
                <a:latin typeface="+mn-lt"/>
              </a:rPr>
              <a:t>history = C53</a:t>
            </a:r>
            <a:endParaRPr lang="en-US" dirty="0">
              <a:latin typeface="+mn-lt"/>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sp>
        <p:nvSpPr>
          <p:cNvPr id="41" name="TextBox 40"/>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2" name="TextBox 41"/>
          <p:cNvSpPr txBox="1"/>
          <p:nvPr/>
        </p:nvSpPr>
        <p:spPr>
          <a:xfrm>
            <a:off x="457200" y="4419600"/>
            <a:ext cx="2343648" cy="369332"/>
          </a:xfrm>
          <a:prstGeom prst="rect">
            <a:avLst/>
          </a:prstGeom>
          <a:noFill/>
        </p:spPr>
        <p:txBody>
          <a:bodyPr wrap="none" rtlCol="0">
            <a:spAutoFit/>
          </a:bodyPr>
          <a:lstStyle/>
          <a:p>
            <a:r>
              <a:rPr lang="en-US">
                <a:latin typeface="+mn-lt"/>
              </a:rPr>
              <a:t>one word die per class:</a:t>
            </a:r>
          </a:p>
        </p:txBody>
      </p:sp>
      <p:cxnSp>
        <p:nvCxnSpPr>
          <p:cNvPr id="43" name="Straight Arrow Connector 42"/>
          <p:cNvCxnSpPr/>
          <p:nvPr/>
        </p:nvCxnSpPr>
        <p:spPr>
          <a:xfrm rot="5400000">
            <a:off x="2293156" y="51244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5" name="TextBox 44"/>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pic>
        <p:nvPicPr>
          <p:cNvPr id="46" name="Picture 45"/>
          <p:cNvPicPr>
            <a:picLocks noChangeAspect="1"/>
          </p:cNvPicPr>
          <p:nvPr/>
        </p:nvPicPr>
        <p:blipFill>
          <a:blip r:embed="rId2"/>
          <a:stretch>
            <a:fillRect/>
          </a:stretch>
        </p:blipFill>
        <p:spPr>
          <a:xfrm>
            <a:off x="534045" y="5187811"/>
            <a:ext cx="1279923" cy="1023938"/>
          </a:xfrm>
          <a:prstGeom prst="rect">
            <a:avLst/>
          </a:prstGeom>
        </p:spPr>
      </p:pic>
      <p:pic>
        <p:nvPicPr>
          <p:cNvPr id="47" name="Picture 46"/>
          <p:cNvPicPr>
            <a:picLocks noChangeAspect="1"/>
          </p:cNvPicPr>
          <p:nvPr/>
        </p:nvPicPr>
        <p:blipFill>
          <a:blip r:embed="rId2"/>
          <a:stretch>
            <a:fillRect/>
          </a:stretch>
        </p:blipFill>
        <p:spPr>
          <a:xfrm>
            <a:off x="1780777" y="5486400"/>
            <a:ext cx="1279923" cy="1023938"/>
          </a:xfrm>
          <a:prstGeom prst="rect">
            <a:avLst/>
          </a:prstGeom>
        </p:spPr>
      </p:pic>
      <p:pic>
        <p:nvPicPr>
          <p:cNvPr id="48" name="Picture 47"/>
          <p:cNvPicPr>
            <a:picLocks noChangeAspect="1"/>
          </p:cNvPicPr>
          <p:nvPr/>
        </p:nvPicPr>
        <p:blipFill>
          <a:blip r:embed="rId2"/>
          <a:stretch>
            <a:fillRect/>
          </a:stretch>
        </p:blipFill>
        <p:spPr>
          <a:xfrm>
            <a:off x="3149600" y="5364162"/>
            <a:ext cx="1279923" cy="1023938"/>
          </a:xfrm>
          <a:prstGeom prst="rect">
            <a:avLst/>
          </a:prstGeom>
        </p:spPr>
      </p:pic>
      <p:pic>
        <p:nvPicPr>
          <p:cNvPr id="49" name="Picture 48"/>
          <p:cNvPicPr>
            <a:picLocks noChangeAspect="1"/>
          </p:cNvPicPr>
          <p:nvPr/>
        </p:nvPicPr>
        <p:blipFill>
          <a:blip r:embed="rId2"/>
          <a:stretch>
            <a:fillRect/>
          </a:stretch>
        </p:blipFill>
        <p:spPr>
          <a:xfrm>
            <a:off x="6217244" y="5187811"/>
            <a:ext cx="1279923" cy="1023938"/>
          </a:xfrm>
          <a:prstGeom prst="rect">
            <a:avLst/>
          </a:prstGeom>
        </p:spPr>
      </p:pic>
      <p:pic>
        <p:nvPicPr>
          <p:cNvPr id="50" name="Picture 49"/>
          <p:cNvPicPr>
            <a:picLocks noChangeAspect="1"/>
          </p:cNvPicPr>
          <p:nvPr/>
        </p:nvPicPr>
        <p:blipFill>
          <a:blip r:embed="rId2"/>
          <a:stretch>
            <a:fillRect/>
          </a:stretch>
        </p:blipFill>
        <p:spPr>
          <a:xfrm>
            <a:off x="4435077" y="5650051"/>
            <a:ext cx="1279923" cy="1023938"/>
          </a:xfrm>
          <a:prstGeom prst="rect">
            <a:avLst/>
          </a:prstGeom>
        </p:spPr>
      </p:pic>
      <p:sp>
        <p:nvSpPr>
          <p:cNvPr id="51" name="Rectangle 50"/>
          <p:cNvSpPr/>
          <p:nvPr/>
        </p:nvSpPr>
        <p:spPr>
          <a:xfrm>
            <a:off x="2158848" y="2283024"/>
            <a:ext cx="740105"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cxnSp>
        <p:nvCxnSpPr>
          <p:cNvPr id="53" name="Straight Arrow Connector 52"/>
          <p:cNvCxnSpPr>
            <a:stCxn id="51" idx="2"/>
            <a:endCxn id="52" idx="0"/>
          </p:cNvCxnSpPr>
          <p:nvPr/>
        </p:nvCxnSpPr>
        <p:spPr>
          <a:xfrm rot="16200000" flipH="1">
            <a:off x="2326469" y="3010163"/>
            <a:ext cx="467380" cy="625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756618" y="6388100"/>
            <a:ext cx="1202786" cy="369332"/>
          </a:xfrm>
          <a:prstGeom prst="rect">
            <a:avLst/>
          </a:prstGeom>
          <a:noFill/>
        </p:spPr>
        <p:txBody>
          <a:bodyPr wrap="none" rtlCol="0">
            <a:spAutoFit/>
          </a:bodyPr>
          <a:lstStyle/>
          <a:p>
            <a:r>
              <a:rPr lang="en-US" dirty="0" smtClean="0">
                <a:latin typeface="+mn-lt"/>
              </a:rPr>
              <a:t>class = C23</a:t>
            </a:r>
            <a:endParaRPr lang="en-US" dirty="0">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rgbClr val="C00000"/>
                </a:solidFill>
              </a:rPr>
              <a:t>What is missing???</a:t>
            </a:r>
            <a:endParaRPr lang="en-US" b="1" dirty="0">
              <a:solidFill>
                <a:srgbClr val="C00000"/>
              </a:solidFill>
            </a:endParaRPr>
          </a:p>
        </p:txBody>
      </p:sp>
      <p:sp>
        <p:nvSpPr>
          <p:cNvPr id="3" name="Content Placeholder 2"/>
          <p:cNvSpPr>
            <a:spLocks noGrp="1"/>
          </p:cNvSpPr>
          <p:nvPr>
            <p:ph idx="1"/>
          </p:nvPr>
        </p:nvSpPr>
        <p:spPr>
          <a:xfrm>
            <a:off x="228600" y="3657600"/>
            <a:ext cx="8610600" cy="3048000"/>
          </a:xfrm>
        </p:spPr>
        <p:txBody>
          <a:bodyPr>
            <a:normAutofit fontScale="85000" lnSpcReduction="20000"/>
          </a:bodyPr>
          <a:lstStyle/>
          <a:p>
            <a:pPr>
              <a:lnSpc>
                <a:spcPct val="120000"/>
              </a:lnSpc>
            </a:pPr>
            <a:r>
              <a:rPr lang="en-US" dirty="0" smtClean="0"/>
              <a:t>What do those symbols mean??</a:t>
            </a:r>
          </a:p>
          <a:p>
            <a:pPr>
              <a:lnSpc>
                <a:spcPct val="120000"/>
              </a:lnSpc>
            </a:pPr>
            <a:r>
              <a:rPr lang="en-US" dirty="0" smtClean="0"/>
              <a:t>What are the notes?</a:t>
            </a:r>
          </a:p>
          <a:p>
            <a:pPr lvl="1">
              <a:lnSpc>
                <a:spcPct val="120000"/>
              </a:lnSpc>
            </a:pPr>
            <a:r>
              <a:rPr lang="en-US" dirty="0" smtClean="0"/>
              <a:t>Or the cadence?</a:t>
            </a:r>
          </a:p>
          <a:p>
            <a:pPr>
              <a:lnSpc>
                <a:spcPct val="120000"/>
              </a:lnSpc>
            </a:pPr>
            <a:r>
              <a:rPr lang="en-US" dirty="0" smtClean="0"/>
              <a:t>No analogy to any other music available</a:t>
            </a:r>
          </a:p>
          <a:p>
            <a:pPr>
              <a:lnSpc>
                <a:spcPct val="120000"/>
              </a:lnSpc>
            </a:pPr>
            <a:r>
              <a:rPr lang="en-US" i="1" dirty="0" smtClean="0"/>
              <a:t>Structure is known to be present, but the structure is not understood!!</a:t>
            </a:r>
          </a:p>
        </p:txBody>
      </p:sp>
      <p:pic>
        <p:nvPicPr>
          <p:cNvPr id="4" name="Picture 3"/>
          <p:cNvPicPr>
            <a:picLocks noChangeAspect="1"/>
          </p:cNvPicPr>
          <p:nvPr/>
        </p:nvPicPr>
        <p:blipFill>
          <a:blip r:embed="rId2"/>
          <a:stretch>
            <a:fillRect/>
          </a:stretch>
        </p:blipFill>
        <p:spPr>
          <a:xfrm>
            <a:off x="152400" y="1295400"/>
            <a:ext cx="3892523" cy="2189544"/>
          </a:xfrm>
          <a:prstGeom prst="rect">
            <a:avLst/>
          </a:prstGeom>
        </p:spPr>
      </p:pic>
      <p:pic>
        <p:nvPicPr>
          <p:cNvPr id="5" name="Picture 4"/>
          <p:cNvPicPr>
            <a:picLocks noChangeAspect="1"/>
          </p:cNvPicPr>
          <p:nvPr/>
        </p:nvPicPr>
        <p:blipFill>
          <a:blip r:embed="rId3"/>
          <a:stretch>
            <a:fillRect/>
          </a:stretch>
        </p:blipFill>
        <p:spPr>
          <a:xfrm>
            <a:off x="4419600" y="1295400"/>
            <a:ext cx="4524375" cy="2209800"/>
          </a:xfrm>
          <a:prstGeom prst="rect">
            <a:avLst/>
          </a:prstGeom>
        </p:spPr>
      </p:pic>
    </p:spTree>
    <p:extLst>
      <p:ext uri="{BB962C8B-B14F-4D97-AF65-F5344CB8AC3E}">
        <p14:creationId xmlns:p14="http://schemas.microsoft.com/office/powerpoint/2010/main" val="309835948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13" name="Rectangle 12"/>
          <p:cNvSpPr/>
          <p:nvPr/>
        </p:nvSpPr>
        <p:spPr>
          <a:xfrm>
            <a:off x="2133600" y="2283024"/>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3" idx="0"/>
            <a:endCxn id="20" idx="0"/>
          </p:cNvCxnSpPr>
          <p:nvPr/>
        </p:nvCxnSpPr>
        <p:spPr>
          <a:xfrm rot="16200000" flipH="1">
            <a:off x="3056017" y="1786018"/>
            <a:ext cx="2976" cy="996989"/>
          </a:xfrm>
          <a:prstGeom prst="curvedConnector3">
            <a:avLst>
              <a:gd name="adj1" fmla="val -7681452"/>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pic>
        <p:nvPicPr>
          <p:cNvPr id="34" name="Picture 33"/>
          <p:cNvPicPr>
            <a:picLocks noChangeAspect="1"/>
          </p:cNvPicPr>
          <p:nvPr/>
        </p:nvPicPr>
        <p:blipFill>
          <a:blip r:embed="rId2"/>
          <a:stretch>
            <a:fillRect/>
          </a:stretch>
        </p:blipFill>
        <p:spPr>
          <a:xfrm>
            <a:off x="457200" y="4889500"/>
            <a:ext cx="1498600" cy="1498600"/>
          </a:xfrm>
          <a:prstGeom prst="rect">
            <a:avLst/>
          </a:prstGeom>
        </p:spPr>
      </p:pic>
      <p:pic>
        <p:nvPicPr>
          <p:cNvPr id="35" name="Picture 34"/>
          <p:cNvPicPr>
            <a:picLocks noChangeAspect="1"/>
          </p:cNvPicPr>
          <p:nvPr/>
        </p:nvPicPr>
        <p:blipFill>
          <a:blip r:embed="rId2"/>
          <a:stretch>
            <a:fillRect/>
          </a:stretch>
        </p:blipFill>
        <p:spPr>
          <a:xfrm>
            <a:off x="1651000" y="5257800"/>
            <a:ext cx="1498600" cy="1498600"/>
          </a:xfrm>
          <a:prstGeom prst="rect">
            <a:avLst/>
          </a:prstGeom>
        </p:spPr>
      </p:pic>
      <p:pic>
        <p:nvPicPr>
          <p:cNvPr id="36" name="Picture 35"/>
          <p:cNvPicPr>
            <a:picLocks noChangeAspect="1"/>
          </p:cNvPicPr>
          <p:nvPr/>
        </p:nvPicPr>
        <p:blipFill>
          <a:blip r:embed="rId2"/>
          <a:stretch>
            <a:fillRect/>
          </a:stretch>
        </p:blipFill>
        <p:spPr>
          <a:xfrm>
            <a:off x="3060700" y="4724400"/>
            <a:ext cx="1498600" cy="1498600"/>
          </a:xfrm>
          <a:prstGeom prst="rect">
            <a:avLst/>
          </a:prstGeom>
        </p:spPr>
      </p:pic>
      <p:pic>
        <p:nvPicPr>
          <p:cNvPr id="37" name="Picture 36"/>
          <p:cNvPicPr>
            <a:picLocks noChangeAspect="1"/>
          </p:cNvPicPr>
          <p:nvPr/>
        </p:nvPicPr>
        <p:blipFill>
          <a:blip r:embed="rId2"/>
          <a:stretch>
            <a:fillRect/>
          </a:stretch>
        </p:blipFill>
        <p:spPr>
          <a:xfrm>
            <a:off x="4267200" y="5359400"/>
            <a:ext cx="1498600" cy="1498600"/>
          </a:xfrm>
          <a:prstGeom prst="rect">
            <a:avLst/>
          </a:prstGeom>
        </p:spPr>
      </p:pic>
      <p:pic>
        <p:nvPicPr>
          <p:cNvPr id="38" name="Picture 37"/>
          <p:cNvPicPr>
            <a:picLocks noChangeAspect="1"/>
          </p:cNvPicPr>
          <p:nvPr/>
        </p:nvPicPr>
        <p:blipFill>
          <a:blip r:embed="rId2"/>
          <a:stretch>
            <a:fillRect/>
          </a:stretch>
        </p:blipFill>
        <p:spPr>
          <a:xfrm>
            <a:off x="6147580" y="4889500"/>
            <a:ext cx="1498600" cy="1498600"/>
          </a:xfrm>
          <a:prstGeom prst="rect">
            <a:avLst/>
          </a:prstGeom>
        </p:spPr>
      </p:pic>
      <p:sp>
        <p:nvSpPr>
          <p:cNvPr id="39" name="TextBox 38"/>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0" name="TextBox 39"/>
          <p:cNvSpPr txBox="1"/>
          <p:nvPr/>
        </p:nvSpPr>
        <p:spPr>
          <a:xfrm>
            <a:off x="457200" y="4419600"/>
            <a:ext cx="2958149" cy="369332"/>
          </a:xfrm>
          <a:prstGeom prst="rect">
            <a:avLst/>
          </a:prstGeom>
          <a:noFill/>
        </p:spPr>
        <p:txBody>
          <a:bodyPr wrap="none" rtlCol="0">
            <a:spAutoFit/>
          </a:bodyPr>
          <a:lstStyle/>
          <a:p>
            <a:r>
              <a:rPr lang="en-US">
                <a:latin typeface="+mn-lt"/>
              </a:rPr>
              <a:t>one “next class” die per class:</a:t>
            </a:r>
          </a:p>
        </p:txBody>
      </p:sp>
      <p:cxnSp>
        <p:nvCxnSpPr>
          <p:cNvPr id="41" name="Straight Arrow Connector 40"/>
          <p:cNvCxnSpPr/>
          <p:nvPr/>
        </p:nvCxnSpPr>
        <p:spPr>
          <a:xfrm rot="5400000">
            <a:off x="4718844" y="4958556"/>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3" name="TextBox 42"/>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19" name="TextBox 18"/>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sp>
        <p:nvSpPr>
          <p:cNvPr id="20" name="TextBox 19"/>
          <p:cNvSpPr txBox="1"/>
          <p:nvPr/>
        </p:nvSpPr>
        <p:spPr>
          <a:xfrm>
            <a:off x="3149600" y="2286000"/>
            <a:ext cx="812800" cy="523220"/>
          </a:xfrm>
          <a:prstGeom prst="rect">
            <a:avLst/>
          </a:prstGeom>
          <a:noFill/>
        </p:spPr>
        <p:txBody>
          <a:bodyPr wrap="square" rtlCol="0">
            <a:spAutoFit/>
          </a:bodyPr>
          <a:lstStyle/>
          <a:p>
            <a:r>
              <a:rPr lang="en-US" sz="2800">
                <a:latin typeface="+mn-lt"/>
              </a:rPr>
              <a:t>C2</a:t>
            </a:r>
          </a:p>
        </p:txBody>
      </p:sp>
      <p:sp>
        <p:nvSpPr>
          <p:cNvPr id="21" name="TextBox 20"/>
          <p:cNvSpPr txBox="1"/>
          <p:nvPr/>
        </p:nvSpPr>
        <p:spPr>
          <a:xfrm>
            <a:off x="4422383" y="6446182"/>
            <a:ext cx="1409611" cy="369332"/>
          </a:xfrm>
          <a:prstGeom prst="rect">
            <a:avLst/>
          </a:prstGeom>
          <a:noFill/>
        </p:spPr>
        <p:txBody>
          <a:bodyPr wrap="none" rtlCol="0">
            <a:spAutoFit/>
          </a:bodyPr>
          <a:lstStyle/>
          <a:p>
            <a:r>
              <a:rPr lang="en-US" dirty="0" smtClean="0">
                <a:latin typeface="+mn-lt"/>
              </a:rPr>
              <a:t>history = C23</a:t>
            </a:r>
            <a:endParaRPr lang="en-US" dirty="0">
              <a:latin typeface="+mn-lt"/>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sp>
        <p:nvSpPr>
          <p:cNvPr id="41" name="TextBox 40"/>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2" name="TextBox 41"/>
          <p:cNvSpPr txBox="1"/>
          <p:nvPr/>
        </p:nvSpPr>
        <p:spPr>
          <a:xfrm>
            <a:off x="457200" y="4419600"/>
            <a:ext cx="2343648" cy="369332"/>
          </a:xfrm>
          <a:prstGeom prst="rect">
            <a:avLst/>
          </a:prstGeom>
          <a:noFill/>
        </p:spPr>
        <p:txBody>
          <a:bodyPr wrap="none" rtlCol="0">
            <a:spAutoFit/>
          </a:bodyPr>
          <a:lstStyle/>
          <a:p>
            <a:r>
              <a:rPr lang="en-US">
                <a:latin typeface="+mn-lt"/>
              </a:rPr>
              <a:t>one word die per class:</a:t>
            </a:r>
          </a:p>
        </p:txBody>
      </p:sp>
      <p:cxnSp>
        <p:nvCxnSpPr>
          <p:cNvPr id="43" name="Straight Arrow Connector 42"/>
          <p:cNvCxnSpPr/>
          <p:nvPr/>
        </p:nvCxnSpPr>
        <p:spPr>
          <a:xfrm rot="5400000">
            <a:off x="4947444" y="5124450"/>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5" name="TextBox 44"/>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pic>
        <p:nvPicPr>
          <p:cNvPr id="46" name="Picture 45"/>
          <p:cNvPicPr>
            <a:picLocks noChangeAspect="1"/>
          </p:cNvPicPr>
          <p:nvPr/>
        </p:nvPicPr>
        <p:blipFill>
          <a:blip r:embed="rId2"/>
          <a:stretch>
            <a:fillRect/>
          </a:stretch>
        </p:blipFill>
        <p:spPr>
          <a:xfrm>
            <a:off x="534045" y="5187811"/>
            <a:ext cx="1279923" cy="1023938"/>
          </a:xfrm>
          <a:prstGeom prst="rect">
            <a:avLst/>
          </a:prstGeom>
        </p:spPr>
      </p:pic>
      <p:pic>
        <p:nvPicPr>
          <p:cNvPr id="47" name="Picture 46"/>
          <p:cNvPicPr>
            <a:picLocks noChangeAspect="1"/>
          </p:cNvPicPr>
          <p:nvPr/>
        </p:nvPicPr>
        <p:blipFill>
          <a:blip r:embed="rId2"/>
          <a:stretch>
            <a:fillRect/>
          </a:stretch>
        </p:blipFill>
        <p:spPr>
          <a:xfrm>
            <a:off x="1780777" y="5486400"/>
            <a:ext cx="1279923" cy="1023938"/>
          </a:xfrm>
          <a:prstGeom prst="rect">
            <a:avLst/>
          </a:prstGeom>
        </p:spPr>
      </p:pic>
      <p:pic>
        <p:nvPicPr>
          <p:cNvPr id="48" name="Picture 47"/>
          <p:cNvPicPr>
            <a:picLocks noChangeAspect="1"/>
          </p:cNvPicPr>
          <p:nvPr/>
        </p:nvPicPr>
        <p:blipFill>
          <a:blip r:embed="rId2"/>
          <a:stretch>
            <a:fillRect/>
          </a:stretch>
        </p:blipFill>
        <p:spPr>
          <a:xfrm>
            <a:off x="3149600" y="5364162"/>
            <a:ext cx="1279923" cy="1023938"/>
          </a:xfrm>
          <a:prstGeom prst="rect">
            <a:avLst/>
          </a:prstGeom>
        </p:spPr>
      </p:pic>
      <p:pic>
        <p:nvPicPr>
          <p:cNvPr id="49" name="Picture 48"/>
          <p:cNvPicPr>
            <a:picLocks noChangeAspect="1"/>
          </p:cNvPicPr>
          <p:nvPr/>
        </p:nvPicPr>
        <p:blipFill>
          <a:blip r:embed="rId2"/>
          <a:stretch>
            <a:fillRect/>
          </a:stretch>
        </p:blipFill>
        <p:spPr>
          <a:xfrm>
            <a:off x="6217244" y="5187811"/>
            <a:ext cx="1279923" cy="1023938"/>
          </a:xfrm>
          <a:prstGeom prst="rect">
            <a:avLst/>
          </a:prstGeom>
        </p:spPr>
      </p:pic>
      <p:pic>
        <p:nvPicPr>
          <p:cNvPr id="50" name="Picture 49"/>
          <p:cNvPicPr>
            <a:picLocks noChangeAspect="1"/>
          </p:cNvPicPr>
          <p:nvPr/>
        </p:nvPicPr>
        <p:blipFill>
          <a:blip r:embed="rId2"/>
          <a:stretch>
            <a:fillRect/>
          </a:stretch>
        </p:blipFill>
        <p:spPr>
          <a:xfrm>
            <a:off x="4435077" y="5650051"/>
            <a:ext cx="1279923" cy="1023938"/>
          </a:xfrm>
          <a:prstGeom prst="rect">
            <a:avLst/>
          </a:prstGeom>
        </p:spPr>
      </p:pic>
      <p:sp>
        <p:nvSpPr>
          <p:cNvPr id="51" name="Rectangle 50"/>
          <p:cNvSpPr/>
          <p:nvPr/>
        </p:nvSpPr>
        <p:spPr>
          <a:xfrm>
            <a:off x="3048000" y="2283024"/>
            <a:ext cx="91440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cxnSp>
        <p:nvCxnSpPr>
          <p:cNvPr id="53" name="Straight Arrow Connector 52"/>
          <p:cNvCxnSpPr>
            <a:stCxn id="51" idx="2"/>
            <a:endCxn id="22" idx="0"/>
          </p:cNvCxnSpPr>
          <p:nvPr/>
        </p:nvCxnSpPr>
        <p:spPr>
          <a:xfrm rot="16200000" flipH="1">
            <a:off x="3283732" y="3029200"/>
            <a:ext cx="468868" cy="259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49600" y="2286000"/>
            <a:ext cx="812800" cy="523220"/>
          </a:xfrm>
          <a:prstGeom prst="rect">
            <a:avLst/>
          </a:prstGeom>
          <a:noFill/>
        </p:spPr>
        <p:txBody>
          <a:bodyPr wrap="square" rtlCol="0">
            <a:spAutoFit/>
          </a:bodyPr>
          <a:lstStyle/>
          <a:p>
            <a:r>
              <a:rPr lang="en-US" sz="2800">
                <a:latin typeface="+mn-lt"/>
              </a:rPr>
              <a:t>C2</a:t>
            </a:r>
          </a:p>
        </p:txBody>
      </p:sp>
      <p:sp>
        <p:nvSpPr>
          <p:cNvPr id="22" name="TextBox 21"/>
          <p:cNvSpPr txBox="1"/>
          <p:nvPr/>
        </p:nvSpPr>
        <p:spPr>
          <a:xfrm>
            <a:off x="3352800" y="3276600"/>
            <a:ext cx="356663" cy="523220"/>
          </a:xfrm>
          <a:prstGeom prst="rect">
            <a:avLst/>
          </a:prstGeom>
          <a:noFill/>
        </p:spPr>
        <p:txBody>
          <a:bodyPr wrap="none" rtlCol="0">
            <a:spAutoFit/>
          </a:bodyPr>
          <a:lstStyle/>
          <a:p>
            <a:r>
              <a:rPr lang="en-US" sz="2800">
                <a:latin typeface="+mn-lt"/>
              </a:rPr>
              <a:t>a</a:t>
            </a:r>
          </a:p>
        </p:txBody>
      </p:sp>
      <p:sp>
        <p:nvSpPr>
          <p:cNvPr id="21" name="TextBox 20"/>
          <p:cNvSpPr txBox="1"/>
          <p:nvPr/>
        </p:nvSpPr>
        <p:spPr>
          <a:xfrm>
            <a:off x="4435077" y="6543585"/>
            <a:ext cx="1085792" cy="369332"/>
          </a:xfrm>
          <a:prstGeom prst="rect">
            <a:avLst/>
          </a:prstGeom>
          <a:noFill/>
        </p:spPr>
        <p:txBody>
          <a:bodyPr wrap="none" rtlCol="0">
            <a:spAutoFit/>
          </a:bodyPr>
          <a:lstStyle/>
          <a:p>
            <a:r>
              <a:rPr lang="en-US" dirty="0" smtClean="0">
                <a:latin typeface="+mn-lt"/>
              </a:rPr>
              <a:t>class = C2</a:t>
            </a:r>
            <a:endParaRPr lang="en-US" dirty="0">
              <a:latin typeface="+mn-lt"/>
            </a:endParaRP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13" name="Rectangle 12"/>
          <p:cNvSpPr/>
          <p:nvPr/>
        </p:nvSpPr>
        <p:spPr>
          <a:xfrm>
            <a:off x="3048000" y="2283024"/>
            <a:ext cx="661463" cy="5261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pic>
        <p:nvPicPr>
          <p:cNvPr id="34" name="Picture 33"/>
          <p:cNvPicPr>
            <a:picLocks noChangeAspect="1"/>
          </p:cNvPicPr>
          <p:nvPr/>
        </p:nvPicPr>
        <p:blipFill>
          <a:blip r:embed="rId2"/>
          <a:stretch>
            <a:fillRect/>
          </a:stretch>
        </p:blipFill>
        <p:spPr>
          <a:xfrm>
            <a:off x="457200" y="4889500"/>
            <a:ext cx="1498600" cy="1498600"/>
          </a:xfrm>
          <a:prstGeom prst="rect">
            <a:avLst/>
          </a:prstGeom>
        </p:spPr>
      </p:pic>
      <p:pic>
        <p:nvPicPr>
          <p:cNvPr id="35" name="Picture 34"/>
          <p:cNvPicPr>
            <a:picLocks noChangeAspect="1"/>
          </p:cNvPicPr>
          <p:nvPr/>
        </p:nvPicPr>
        <p:blipFill>
          <a:blip r:embed="rId2"/>
          <a:stretch>
            <a:fillRect/>
          </a:stretch>
        </p:blipFill>
        <p:spPr>
          <a:xfrm>
            <a:off x="1651000" y="5257800"/>
            <a:ext cx="1498600" cy="1498600"/>
          </a:xfrm>
          <a:prstGeom prst="rect">
            <a:avLst/>
          </a:prstGeom>
        </p:spPr>
      </p:pic>
      <p:pic>
        <p:nvPicPr>
          <p:cNvPr id="36" name="Picture 35"/>
          <p:cNvPicPr>
            <a:picLocks noChangeAspect="1"/>
          </p:cNvPicPr>
          <p:nvPr/>
        </p:nvPicPr>
        <p:blipFill>
          <a:blip r:embed="rId2"/>
          <a:stretch>
            <a:fillRect/>
          </a:stretch>
        </p:blipFill>
        <p:spPr>
          <a:xfrm>
            <a:off x="3060700" y="4724400"/>
            <a:ext cx="1498600" cy="1498600"/>
          </a:xfrm>
          <a:prstGeom prst="rect">
            <a:avLst/>
          </a:prstGeom>
        </p:spPr>
      </p:pic>
      <p:pic>
        <p:nvPicPr>
          <p:cNvPr id="37" name="Picture 36"/>
          <p:cNvPicPr>
            <a:picLocks noChangeAspect="1"/>
          </p:cNvPicPr>
          <p:nvPr/>
        </p:nvPicPr>
        <p:blipFill>
          <a:blip r:embed="rId2"/>
          <a:stretch>
            <a:fillRect/>
          </a:stretch>
        </p:blipFill>
        <p:spPr>
          <a:xfrm>
            <a:off x="4267200" y="5359400"/>
            <a:ext cx="1498600" cy="1498600"/>
          </a:xfrm>
          <a:prstGeom prst="rect">
            <a:avLst/>
          </a:prstGeom>
        </p:spPr>
      </p:pic>
      <p:pic>
        <p:nvPicPr>
          <p:cNvPr id="38" name="Picture 37"/>
          <p:cNvPicPr>
            <a:picLocks noChangeAspect="1"/>
          </p:cNvPicPr>
          <p:nvPr/>
        </p:nvPicPr>
        <p:blipFill>
          <a:blip r:embed="rId2"/>
          <a:stretch>
            <a:fillRect/>
          </a:stretch>
        </p:blipFill>
        <p:spPr>
          <a:xfrm>
            <a:off x="6147580" y="4889500"/>
            <a:ext cx="1498600" cy="1498600"/>
          </a:xfrm>
          <a:prstGeom prst="rect">
            <a:avLst/>
          </a:prstGeom>
        </p:spPr>
      </p:pic>
      <p:sp>
        <p:nvSpPr>
          <p:cNvPr id="39" name="TextBox 38"/>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0" name="TextBox 39"/>
          <p:cNvSpPr txBox="1"/>
          <p:nvPr/>
        </p:nvSpPr>
        <p:spPr>
          <a:xfrm>
            <a:off x="457200" y="4419600"/>
            <a:ext cx="2958149" cy="369332"/>
          </a:xfrm>
          <a:prstGeom prst="rect">
            <a:avLst/>
          </a:prstGeom>
          <a:noFill/>
        </p:spPr>
        <p:txBody>
          <a:bodyPr wrap="none" rtlCol="0">
            <a:spAutoFit/>
          </a:bodyPr>
          <a:lstStyle/>
          <a:p>
            <a:r>
              <a:rPr lang="en-US">
                <a:latin typeface="+mn-lt"/>
              </a:rPr>
              <a:t>one “next class” die per class:</a:t>
            </a:r>
          </a:p>
        </p:txBody>
      </p:sp>
      <p:cxnSp>
        <p:nvCxnSpPr>
          <p:cNvPr id="41" name="Straight Arrow Connector 40"/>
          <p:cNvCxnSpPr/>
          <p:nvPr/>
        </p:nvCxnSpPr>
        <p:spPr>
          <a:xfrm rot="5400000">
            <a:off x="4718844" y="4788138"/>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3" name="TextBox 42"/>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sp>
        <p:nvSpPr>
          <p:cNvPr id="19" name="TextBox 18"/>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sp>
        <p:nvSpPr>
          <p:cNvPr id="20" name="TextBox 19"/>
          <p:cNvSpPr txBox="1"/>
          <p:nvPr/>
        </p:nvSpPr>
        <p:spPr>
          <a:xfrm>
            <a:off x="3149600" y="2286000"/>
            <a:ext cx="812800" cy="523220"/>
          </a:xfrm>
          <a:prstGeom prst="rect">
            <a:avLst/>
          </a:prstGeom>
          <a:noFill/>
        </p:spPr>
        <p:txBody>
          <a:bodyPr wrap="square" rtlCol="0">
            <a:spAutoFit/>
          </a:bodyPr>
          <a:lstStyle/>
          <a:p>
            <a:r>
              <a:rPr lang="en-US" sz="2800">
                <a:latin typeface="+mn-lt"/>
              </a:rPr>
              <a:t>C2</a:t>
            </a:r>
          </a:p>
        </p:txBody>
      </p:sp>
      <p:sp>
        <p:nvSpPr>
          <p:cNvPr id="21" name="TextBox 20"/>
          <p:cNvSpPr txBox="1"/>
          <p:nvPr/>
        </p:nvSpPr>
        <p:spPr>
          <a:xfrm>
            <a:off x="3352800" y="3276600"/>
            <a:ext cx="356663" cy="523220"/>
          </a:xfrm>
          <a:prstGeom prst="rect">
            <a:avLst/>
          </a:prstGeom>
          <a:noFill/>
        </p:spPr>
        <p:txBody>
          <a:bodyPr wrap="none" rtlCol="0">
            <a:spAutoFit/>
          </a:bodyPr>
          <a:lstStyle/>
          <a:p>
            <a:r>
              <a:rPr lang="en-US" sz="2800">
                <a:latin typeface="+mn-lt"/>
              </a:rPr>
              <a:t>a</a:t>
            </a:r>
          </a:p>
        </p:txBody>
      </p:sp>
      <p:sp>
        <p:nvSpPr>
          <p:cNvPr id="22" name="TextBox 21"/>
          <p:cNvSpPr txBox="1"/>
          <p:nvPr/>
        </p:nvSpPr>
        <p:spPr>
          <a:xfrm>
            <a:off x="3962400" y="2283024"/>
            <a:ext cx="596900" cy="523220"/>
          </a:xfrm>
          <a:prstGeom prst="rect">
            <a:avLst/>
          </a:prstGeom>
          <a:noFill/>
        </p:spPr>
        <p:txBody>
          <a:bodyPr wrap="square" rtlCol="0">
            <a:spAutoFit/>
          </a:bodyPr>
          <a:lstStyle/>
          <a:p>
            <a:r>
              <a:rPr lang="en-US" sz="2800">
                <a:latin typeface="+mn-lt"/>
              </a:rPr>
              <a:t>C5</a:t>
            </a:r>
          </a:p>
        </p:txBody>
      </p:sp>
      <p:cxnSp>
        <p:nvCxnSpPr>
          <p:cNvPr id="51" name="Curved Connector 50"/>
          <p:cNvCxnSpPr>
            <a:stCxn id="13" idx="0"/>
            <a:endCxn id="22" idx="0"/>
          </p:cNvCxnSpPr>
          <p:nvPr/>
        </p:nvCxnSpPr>
        <p:spPr>
          <a:xfrm rot="5400000" flipH="1" flipV="1">
            <a:off x="3819791" y="1841965"/>
            <a:ext cx="1588" cy="882118"/>
          </a:xfrm>
          <a:prstGeom prst="curvedConnector3">
            <a:avLst>
              <a:gd name="adj1" fmla="val 14395466"/>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22383" y="6543585"/>
            <a:ext cx="1292617" cy="369332"/>
          </a:xfrm>
          <a:prstGeom prst="rect">
            <a:avLst/>
          </a:prstGeom>
          <a:noFill/>
        </p:spPr>
        <p:txBody>
          <a:bodyPr wrap="none" rtlCol="0">
            <a:spAutoFit/>
          </a:bodyPr>
          <a:lstStyle/>
          <a:p>
            <a:r>
              <a:rPr lang="en-US" dirty="0" smtClean="0">
                <a:latin typeface="+mn-lt"/>
              </a:rPr>
              <a:t>history = C2</a:t>
            </a:r>
            <a:endParaRPr lang="en-US" dirty="0">
              <a:latin typeface="+mn-lt"/>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86000"/>
            <a:ext cx="854421" cy="523220"/>
          </a:xfrm>
          <a:prstGeom prst="rect">
            <a:avLst/>
          </a:prstGeom>
          <a:noFill/>
        </p:spPr>
        <p:txBody>
          <a:bodyPr wrap="none" rtlCol="0">
            <a:spAutoFit/>
          </a:bodyPr>
          <a:lstStyle/>
          <a:p>
            <a:r>
              <a:rPr lang="en-US" sz="2800">
                <a:solidFill>
                  <a:schemeClr val="accent3"/>
                </a:solidFill>
                <a:latin typeface="+mn-lt"/>
              </a:rPr>
              <a:t>start</a:t>
            </a:r>
          </a:p>
        </p:txBody>
      </p:sp>
      <p:sp>
        <p:nvSpPr>
          <p:cNvPr id="5" name="TextBox 4"/>
          <p:cNvSpPr txBox="1"/>
          <p:nvPr/>
        </p:nvSpPr>
        <p:spPr>
          <a:xfrm>
            <a:off x="1418742" y="2286000"/>
            <a:ext cx="740106" cy="523220"/>
          </a:xfrm>
          <a:prstGeom prst="rect">
            <a:avLst/>
          </a:prstGeom>
          <a:noFill/>
        </p:spPr>
        <p:txBody>
          <a:bodyPr wrap="none" rtlCol="0">
            <a:spAutoFit/>
          </a:bodyPr>
          <a:lstStyle/>
          <a:p>
            <a:r>
              <a:rPr lang="en-US" sz="2800">
                <a:latin typeface="+mn-lt"/>
              </a:rPr>
              <a:t>C53</a:t>
            </a:r>
          </a:p>
        </p:txBody>
      </p:sp>
      <p:sp>
        <p:nvSpPr>
          <p:cNvPr id="30" name="TextBox 29"/>
          <p:cNvSpPr txBox="1"/>
          <p:nvPr/>
        </p:nvSpPr>
        <p:spPr>
          <a:xfrm>
            <a:off x="1676400" y="3276600"/>
            <a:ext cx="275135" cy="523220"/>
          </a:xfrm>
          <a:prstGeom prst="rect">
            <a:avLst/>
          </a:prstGeom>
          <a:noFill/>
        </p:spPr>
        <p:txBody>
          <a:bodyPr wrap="none" rtlCol="0">
            <a:spAutoFit/>
          </a:bodyPr>
          <a:lstStyle/>
          <a:p>
            <a:r>
              <a:rPr lang="en-US" sz="2800">
                <a:latin typeface="+mn-lt"/>
              </a:rPr>
              <a:t>I</a:t>
            </a:r>
          </a:p>
        </p:txBody>
      </p:sp>
      <p:sp>
        <p:nvSpPr>
          <p:cNvPr id="31" name="TextBox 30"/>
          <p:cNvSpPr txBox="1"/>
          <p:nvPr/>
        </p:nvSpPr>
        <p:spPr>
          <a:xfrm>
            <a:off x="2158848" y="2284512"/>
            <a:ext cx="901852" cy="523220"/>
          </a:xfrm>
          <a:prstGeom prst="rect">
            <a:avLst/>
          </a:prstGeom>
          <a:noFill/>
        </p:spPr>
        <p:txBody>
          <a:bodyPr wrap="square" rtlCol="0">
            <a:spAutoFit/>
          </a:bodyPr>
          <a:lstStyle/>
          <a:p>
            <a:r>
              <a:rPr lang="en-US" sz="2800">
                <a:latin typeface="+mn-lt"/>
              </a:rPr>
              <a:t>C23</a:t>
            </a:r>
          </a:p>
        </p:txBody>
      </p:sp>
      <p:sp>
        <p:nvSpPr>
          <p:cNvPr id="41" name="TextBox 40"/>
          <p:cNvSpPr txBox="1"/>
          <p:nvPr/>
        </p:nvSpPr>
        <p:spPr>
          <a:xfrm>
            <a:off x="5715000" y="5638800"/>
            <a:ext cx="432580" cy="523220"/>
          </a:xfrm>
          <a:prstGeom prst="rect">
            <a:avLst/>
          </a:prstGeom>
          <a:noFill/>
        </p:spPr>
        <p:txBody>
          <a:bodyPr wrap="none" rtlCol="0">
            <a:spAutoFit/>
          </a:bodyPr>
          <a:lstStyle/>
          <a:p>
            <a:r>
              <a:rPr lang="en-US" sz="2800">
                <a:latin typeface="+mn-lt"/>
              </a:rPr>
              <a:t>…</a:t>
            </a:r>
          </a:p>
        </p:txBody>
      </p:sp>
      <p:sp>
        <p:nvSpPr>
          <p:cNvPr id="42" name="TextBox 41"/>
          <p:cNvSpPr txBox="1"/>
          <p:nvPr/>
        </p:nvSpPr>
        <p:spPr>
          <a:xfrm>
            <a:off x="457200" y="4419600"/>
            <a:ext cx="2343648" cy="369332"/>
          </a:xfrm>
          <a:prstGeom prst="rect">
            <a:avLst/>
          </a:prstGeom>
          <a:noFill/>
        </p:spPr>
        <p:txBody>
          <a:bodyPr wrap="none" rtlCol="0">
            <a:spAutoFit/>
          </a:bodyPr>
          <a:lstStyle/>
          <a:p>
            <a:r>
              <a:rPr lang="en-US">
                <a:latin typeface="+mn-lt"/>
              </a:rPr>
              <a:t>one word die per class:</a:t>
            </a:r>
          </a:p>
        </p:txBody>
      </p:sp>
      <p:cxnSp>
        <p:nvCxnSpPr>
          <p:cNvPr id="43" name="Straight Arrow Connector 42"/>
          <p:cNvCxnSpPr/>
          <p:nvPr/>
        </p:nvCxnSpPr>
        <p:spPr>
          <a:xfrm rot="5400000">
            <a:off x="4871244" y="5187017"/>
            <a:ext cx="4699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646180" y="5699780"/>
            <a:ext cx="432580" cy="523220"/>
          </a:xfrm>
          <a:prstGeom prst="rect">
            <a:avLst/>
          </a:prstGeom>
          <a:noFill/>
        </p:spPr>
        <p:txBody>
          <a:bodyPr wrap="none" rtlCol="0">
            <a:spAutoFit/>
          </a:bodyPr>
          <a:lstStyle/>
          <a:p>
            <a:r>
              <a:rPr lang="en-US" sz="2800">
                <a:latin typeface="+mn-lt"/>
              </a:rPr>
              <a:t>…</a:t>
            </a:r>
          </a:p>
        </p:txBody>
      </p:sp>
      <p:sp>
        <p:nvSpPr>
          <p:cNvPr id="45" name="TextBox 44"/>
          <p:cNvSpPr txBox="1"/>
          <p:nvPr/>
        </p:nvSpPr>
        <p:spPr>
          <a:xfrm>
            <a:off x="177020" y="5638800"/>
            <a:ext cx="432580" cy="523220"/>
          </a:xfrm>
          <a:prstGeom prst="rect">
            <a:avLst/>
          </a:prstGeom>
          <a:noFill/>
        </p:spPr>
        <p:txBody>
          <a:bodyPr wrap="none" rtlCol="0">
            <a:spAutoFit/>
          </a:bodyPr>
          <a:lstStyle/>
          <a:p>
            <a:r>
              <a:rPr lang="en-US" sz="2800">
                <a:latin typeface="+mn-lt"/>
              </a:rPr>
              <a:t>…</a:t>
            </a:r>
          </a:p>
        </p:txBody>
      </p:sp>
      <p:pic>
        <p:nvPicPr>
          <p:cNvPr id="46" name="Picture 45"/>
          <p:cNvPicPr>
            <a:picLocks noChangeAspect="1"/>
          </p:cNvPicPr>
          <p:nvPr/>
        </p:nvPicPr>
        <p:blipFill>
          <a:blip r:embed="rId2"/>
          <a:stretch>
            <a:fillRect/>
          </a:stretch>
        </p:blipFill>
        <p:spPr>
          <a:xfrm>
            <a:off x="534045" y="5187811"/>
            <a:ext cx="1279923" cy="1023938"/>
          </a:xfrm>
          <a:prstGeom prst="rect">
            <a:avLst/>
          </a:prstGeom>
        </p:spPr>
      </p:pic>
      <p:pic>
        <p:nvPicPr>
          <p:cNvPr id="47" name="Picture 46"/>
          <p:cNvPicPr>
            <a:picLocks noChangeAspect="1"/>
          </p:cNvPicPr>
          <p:nvPr/>
        </p:nvPicPr>
        <p:blipFill>
          <a:blip r:embed="rId2"/>
          <a:stretch>
            <a:fillRect/>
          </a:stretch>
        </p:blipFill>
        <p:spPr>
          <a:xfrm>
            <a:off x="1780777" y="5486400"/>
            <a:ext cx="1279923" cy="1023938"/>
          </a:xfrm>
          <a:prstGeom prst="rect">
            <a:avLst/>
          </a:prstGeom>
        </p:spPr>
      </p:pic>
      <p:pic>
        <p:nvPicPr>
          <p:cNvPr id="48" name="Picture 47"/>
          <p:cNvPicPr>
            <a:picLocks noChangeAspect="1"/>
          </p:cNvPicPr>
          <p:nvPr/>
        </p:nvPicPr>
        <p:blipFill>
          <a:blip r:embed="rId2"/>
          <a:stretch>
            <a:fillRect/>
          </a:stretch>
        </p:blipFill>
        <p:spPr>
          <a:xfrm>
            <a:off x="3149600" y="5364162"/>
            <a:ext cx="1279923" cy="1023938"/>
          </a:xfrm>
          <a:prstGeom prst="rect">
            <a:avLst/>
          </a:prstGeom>
        </p:spPr>
      </p:pic>
      <p:pic>
        <p:nvPicPr>
          <p:cNvPr id="49" name="Picture 48"/>
          <p:cNvPicPr>
            <a:picLocks noChangeAspect="1"/>
          </p:cNvPicPr>
          <p:nvPr/>
        </p:nvPicPr>
        <p:blipFill>
          <a:blip r:embed="rId2"/>
          <a:stretch>
            <a:fillRect/>
          </a:stretch>
        </p:blipFill>
        <p:spPr>
          <a:xfrm>
            <a:off x="6217244" y="5187811"/>
            <a:ext cx="1279923" cy="1023938"/>
          </a:xfrm>
          <a:prstGeom prst="rect">
            <a:avLst/>
          </a:prstGeom>
        </p:spPr>
      </p:pic>
      <p:pic>
        <p:nvPicPr>
          <p:cNvPr id="50" name="Picture 49"/>
          <p:cNvPicPr>
            <a:picLocks noChangeAspect="1"/>
          </p:cNvPicPr>
          <p:nvPr/>
        </p:nvPicPr>
        <p:blipFill>
          <a:blip r:embed="rId2"/>
          <a:stretch>
            <a:fillRect/>
          </a:stretch>
        </p:blipFill>
        <p:spPr>
          <a:xfrm>
            <a:off x="4435077" y="5650051"/>
            <a:ext cx="1279923" cy="1023938"/>
          </a:xfrm>
          <a:prstGeom prst="rect">
            <a:avLst/>
          </a:prstGeom>
        </p:spPr>
      </p:pic>
      <p:sp>
        <p:nvSpPr>
          <p:cNvPr id="51" name="Rectangle 50"/>
          <p:cNvSpPr/>
          <p:nvPr/>
        </p:nvSpPr>
        <p:spPr>
          <a:xfrm>
            <a:off x="3810000" y="2283024"/>
            <a:ext cx="91440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133600" y="3275112"/>
            <a:ext cx="915635" cy="523220"/>
          </a:xfrm>
          <a:prstGeom prst="rect">
            <a:avLst/>
          </a:prstGeom>
          <a:noFill/>
        </p:spPr>
        <p:txBody>
          <a:bodyPr wrap="none" rtlCol="0">
            <a:spAutoFit/>
          </a:bodyPr>
          <a:lstStyle/>
          <a:p>
            <a:r>
              <a:rPr lang="en-US" sz="2800">
                <a:latin typeface="+mn-lt"/>
              </a:rPr>
              <a:t>want</a:t>
            </a:r>
          </a:p>
        </p:txBody>
      </p:sp>
      <p:cxnSp>
        <p:nvCxnSpPr>
          <p:cNvPr id="53" name="Straight Arrow Connector 52"/>
          <p:cNvCxnSpPr>
            <a:stCxn id="51" idx="2"/>
            <a:endCxn id="22" idx="0"/>
          </p:cNvCxnSpPr>
          <p:nvPr/>
        </p:nvCxnSpPr>
        <p:spPr>
          <a:xfrm rot="16200000" flipH="1">
            <a:off x="4066531" y="3008401"/>
            <a:ext cx="468868" cy="675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49600" y="2286000"/>
            <a:ext cx="812800" cy="523220"/>
          </a:xfrm>
          <a:prstGeom prst="rect">
            <a:avLst/>
          </a:prstGeom>
          <a:noFill/>
        </p:spPr>
        <p:txBody>
          <a:bodyPr wrap="square" rtlCol="0">
            <a:spAutoFit/>
          </a:bodyPr>
          <a:lstStyle/>
          <a:p>
            <a:r>
              <a:rPr lang="en-US" sz="2800">
                <a:latin typeface="+mn-lt"/>
              </a:rPr>
              <a:t>C2</a:t>
            </a:r>
          </a:p>
        </p:txBody>
      </p:sp>
      <p:sp>
        <p:nvSpPr>
          <p:cNvPr id="22" name="TextBox 21"/>
          <p:cNvSpPr txBox="1"/>
          <p:nvPr/>
        </p:nvSpPr>
        <p:spPr>
          <a:xfrm>
            <a:off x="3868860" y="3276600"/>
            <a:ext cx="931740" cy="523220"/>
          </a:xfrm>
          <a:prstGeom prst="rect">
            <a:avLst/>
          </a:prstGeom>
          <a:noFill/>
        </p:spPr>
        <p:txBody>
          <a:bodyPr wrap="none" rtlCol="0">
            <a:spAutoFit/>
          </a:bodyPr>
          <a:lstStyle/>
          <a:p>
            <a:r>
              <a:rPr lang="en-US" sz="2800">
                <a:latin typeface="+mn-lt"/>
              </a:rPr>
              <a:t>flight</a:t>
            </a:r>
          </a:p>
        </p:txBody>
      </p:sp>
      <p:sp>
        <p:nvSpPr>
          <p:cNvPr id="23" name="TextBox 22"/>
          <p:cNvSpPr txBox="1"/>
          <p:nvPr/>
        </p:nvSpPr>
        <p:spPr>
          <a:xfrm>
            <a:off x="3962400" y="2283024"/>
            <a:ext cx="596900" cy="523220"/>
          </a:xfrm>
          <a:prstGeom prst="rect">
            <a:avLst/>
          </a:prstGeom>
          <a:noFill/>
        </p:spPr>
        <p:txBody>
          <a:bodyPr wrap="square" rtlCol="0">
            <a:spAutoFit/>
          </a:bodyPr>
          <a:lstStyle/>
          <a:p>
            <a:r>
              <a:rPr lang="en-US" sz="2800">
                <a:latin typeface="+mn-lt"/>
              </a:rPr>
              <a:t>C5</a:t>
            </a:r>
          </a:p>
        </p:txBody>
      </p:sp>
      <p:sp>
        <p:nvSpPr>
          <p:cNvPr id="24" name="TextBox 23"/>
          <p:cNvSpPr txBox="1"/>
          <p:nvPr/>
        </p:nvSpPr>
        <p:spPr>
          <a:xfrm>
            <a:off x="3352800" y="3276600"/>
            <a:ext cx="356663" cy="523220"/>
          </a:xfrm>
          <a:prstGeom prst="rect">
            <a:avLst/>
          </a:prstGeom>
          <a:noFill/>
        </p:spPr>
        <p:txBody>
          <a:bodyPr wrap="none" rtlCol="0">
            <a:spAutoFit/>
          </a:bodyPr>
          <a:lstStyle/>
          <a:p>
            <a:r>
              <a:rPr lang="en-US" sz="2800">
                <a:latin typeface="+mn-lt"/>
              </a:rPr>
              <a:t>a</a:t>
            </a:r>
          </a:p>
        </p:txBody>
      </p:sp>
      <p:sp>
        <p:nvSpPr>
          <p:cNvPr id="25" name="TextBox 24"/>
          <p:cNvSpPr txBox="1"/>
          <p:nvPr/>
        </p:nvSpPr>
        <p:spPr>
          <a:xfrm>
            <a:off x="4435077" y="6488018"/>
            <a:ext cx="1085792" cy="369332"/>
          </a:xfrm>
          <a:prstGeom prst="rect">
            <a:avLst/>
          </a:prstGeom>
          <a:noFill/>
        </p:spPr>
        <p:txBody>
          <a:bodyPr wrap="none" rtlCol="0">
            <a:spAutoFit/>
          </a:bodyPr>
          <a:lstStyle/>
          <a:p>
            <a:r>
              <a:rPr lang="en-US" dirty="0" smtClean="0">
                <a:latin typeface="+mn-lt"/>
              </a:rPr>
              <a:t>class = C5</a:t>
            </a:r>
            <a:endParaRPr lang="en-US" dirty="0">
              <a:latin typeface="+mn-lt"/>
            </a:endParaRP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Equivalent Stories</a:t>
            </a:r>
          </a:p>
        </p:txBody>
      </p:sp>
      <p:sp>
        <p:nvSpPr>
          <p:cNvPr id="3" name="Content Placeholder 2"/>
          <p:cNvSpPr>
            <a:spLocks noGrp="1"/>
          </p:cNvSpPr>
          <p:nvPr>
            <p:ph idx="1"/>
          </p:nvPr>
        </p:nvSpPr>
        <p:spPr/>
        <p:txBody>
          <a:bodyPr/>
          <a:lstStyle/>
          <a:p>
            <a:r>
              <a:rPr lang="en-US"/>
              <a:t>First, as shown:  transition, emit, transition, emit, transition, emit.</a:t>
            </a:r>
          </a:p>
          <a:p>
            <a:endParaRPr lang="en-US"/>
          </a:p>
          <a:p>
            <a:r>
              <a:rPr lang="en-US"/>
              <a:t>Second:</a:t>
            </a:r>
          </a:p>
          <a:p>
            <a:pPr lvl="1"/>
            <a:r>
              <a:rPr lang="en-US"/>
              <a:t>Generate the sequence of transitions.  Essentially, a Markov model on classes.</a:t>
            </a:r>
          </a:p>
          <a:p>
            <a:pPr lvl="1"/>
            <a:r>
              <a:rPr lang="en-US"/>
              <a:t>Stochastically replace each class with a word. </a:t>
            </a:r>
          </a:p>
        </p:txBody>
      </p:sp>
      <p:pic>
        <p:nvPicPr>
          <p:cNvPr id="4" name="Picture 3"/>
          <p:cNvPicPr>
            <a:picLocks noChangeAspect="1"/>
          </p:cNvPicPr>
          <p:nvPr/>
        </p:nvPicPr>
        <p:blipFill>
          <a:blip r:embed="rId2"/>
          <a:stretch>
            <a:fillRect/>
          </a:stretch>
        </p:blipFill>
        <p:spPr>
          <a:xfrm>
            <a:off x="1295400" y="2779851"/>
            <a:ext cx="620936" cy="496749"/>
          </a:xfrm>
          <a:prstGeom prst="rect">
            <a:avLst/>
          </a:prstGeom>
        </p:spPr>
      </p:pic>
      <p:pic>
        <p:nvPicPr>
          <p:cNvPr id="5" name="Picture 4"/>
          <p:cNvPicPr>
            <a:picLocks noChangeAspect="1"/>
          </p:cNvPicPr>
          <p:nvPr/>
        </p:nvPicPr>
        <p:blipFill>
          <a:blip r:embed="rId3"/>
          <a:stretch>
            <a:fillRect/>
          </a:stretch>
        </p:blipFill>
        <p:spPr>
          <a:xfrm>
            <a:off x="762000" y="2743200"/>
            <a:ext cx="584200" cy="584200"/>
          </a:xfrm>
          <a:prstGeom prst="rect">
            <a:avLst/>
          </a:prstGeom>
        </p:spPr>
      </p:pic>
      <p:pic>
        <p:nvPicPr>
          <p:cNvPr id="6" name="Picture 5"/>
          <p:cNvPicPr>
            <a:picLocks noChangeAspect="1"/>
          </p:cNvPicPr>
          <p:nvPr/>
        </p:nvPicPr>
        <p:blipFill>
          <a:blip r:embed="rId2"/>
          <a:stretch>
            <a:fillRect/>
          </a:stretch>
        </p:blipFill>
        <p:spPr>
          <a:xfrm>
            <a:off x="2427064" y="2779851"/>
            <a:ext cx="620936" cy="496749"/>
          </a:xfrm>
          <a:prstGeom prst="rect">
            <a:avLst/>
          </a:prstGeom>
        </p:spPr>
      </p:pic>
      <p:pic>
        <p:nvPicPr>
          <p:cNvPr id="7" name="Picture 6"/>
          <p:cNvPicPr>
            <a:picLocks noChangeAspect="1"/>
          </p:cNvPicPr>
          <p:nvPr/>
        </p:nvPicPr>
        <p:blipFill>
          <a:blip r:embed="rId3"/>
          <a:stretch>
            <a:fillRect/>
          </a:stretch>
        </p:blipFill>
        <p:spPr>
          <a:xfrm>
            <a:off x="1893664" y="2743200"/>
            <a:ext cx="584200" cy="584200"/>
          </a:xfrm>
          <a:prstGeom prst="rect">
            <a:avLst/>
          </a:prstGeom>
        </p:spPr>
      </p:pic>
      <p:pic>
        <p:nvPicPr>
          <p:cNvPr id="8" name="Picture 7"/>
          <p:cNvPicPr>
            <a:picLocks noChangeAspect="1"/>
          </p:cNvPicPr>
          <p:nvPr/>
        </p:nvPicPr>
        <p:blipFill>
          <a:blip r:embed="rId2"/>
          <a:stretch>
            <a:fillRect/>
          </a:stretch>
        </p:blipFill>
        <p:spPr>
          <a:xfrm>
            <a:off x="3581400" y="2805251"/>
            <a:ext cx="620936" cy="496749"/>
          </a:xfrm>
          <a:prstGeom prst="rect">
            <a:avLst/>
          </a:prstGeom>
        </p:spPr>
      </p:pic>
      <p:pic>
        <p:nvPicPr>
          <p:cNvPr id="9" name="Picture 8"/>
          <p:cNvPicPr>
            <a:picLocks noChangeAspect="1"/>
          </p:cNvPicPr>
          <p:nvPr/>
        </p:nvPicPr>
        <p:blipFill>
          <a:blip r:embed="rId3"/>
          <a:stretch>
            <a:fillRect/>
          </a:stretch>
        </p:blipFill>
        <p:spPr>
          <a:xfrm>
            <a:off x="3048000" y="2768600"/>
            <a:ext cx="584200" cy="584200"/>
          </a:xfrm>
          <a:prstGeom prst="rect">
            <a:avLst/>
          </a:prstGeom>
        </p:spPr>
      </p:pic>
      <p:pic>
        <p:nvPicPr>
          <p:cNvPr id="10" name="Picture 9"/>
          <p:cNvPicPr>
            <a:picLocks noChangeAspect="1"/>
          </p:cNvPicPr>
          <p:nvPr/>
        </p:nvPicPr>
        <p:blipFill>
          <a:blip r:embed="rId2"/>
          <a:stretch>
            <a:fillRect/>
          </a:stretch>
        </p:blipFill>
        <p:spPr>
          <a:xfrm>
            <a:off x="4735736" y="2805251"/>
            <a:ext cx="620936" cy="496749"/>
          </a:xfrm>
          <a:prstGeom prst="rect">
            <a:avLst/>
          </a:prstGeom>
        </p:spPr>
      </p:pic>
      <p:pic>
        <p:nvPicPr>
          <p:cNvPr id="11" name="Picture 10"/>
          <p:cNvPicPr>
            <a:picLocks noChangeAspect="1"/>
          </p:cNvPicPr>
          <p:nvPr/>
        </p:nvPicPr>
        <p:blipFill>
          <a:blip r:embed="rId3"/>
          <a:stretch>
            <a:fillRect/>
          </a:stretch>
        </p:blipFill>
        <p:spPr>
          <a:xfrm>
            <a:off x="4202336" y="2768600"/>
            <a:ext cx="584200" cy="584200"/>
          </a:xfrm>
          <a:prstGeom prst="rect">
            <a:avLst/>
          </a:prstGeom>
        </p:spPr>
      </p:pic>
      <p:pic>
        <p:nvPicPr>
          <p:cNvPr id="12" name="Picture 11"/>
          <p:cNvPicPr>
            <a:picLocks noChangeAspect="1"/>
          </p:cNvPicPr>
          <p:nvPr/>
        </p:nvPicPr>
        <p:blipFill>
          <a:blip r:embed="rId2"/>
          <a:stretch>
            <a:fillRect/>
          </a:stretch>
        </p:blipFill>
        <p:spPr>
          <a:xfrm>
            <a:off x="5890072" y="2816502"/>
            <a:ext cx="620936" cy="496749"/>
          </a:xfrm>
          <a:prstGeom prst="rect">
            <a:avLst/>
          </a:prstGeom>
        </p:spPr>
      </p:pic>
      <p:pic>
        <p:nvPicPr>
          <p:cNvPr id="13" name="Picture 12"/>
          <p:cNvPicPr>
            <a:picLocks noChangeAspect="1"/>
          </p:cNvPicPr>
          <p:nvPr/>
        </p:nvPicPr>
        <p:blipFill>
          <a:blip r:embed="rId3"/>
          <a:stretch>
            <a:fillRect/>
          </a:stretch>
        </p:blipFill>
        <p:spPr>
          <a:xfrm>
            <a:off x="5356672" y="2779851"/>
            <a:ext cx="584200" cy="584200"/>
          </a:xfrm>
          <a:prstGeom prst="rect">
            <a:avLst/>
          </a:prstGeom>
        </p:spPr>
      </p:pic>
      <p:pic>
        <p:nvPicPr>
          <p:cNvPr id="14" name="Picture 13"/>
          <p:cNvPicPr>
            <a:picLocks noChangeAspect="1"/>
          </p:cNvPicPr>
          <p:nvPr/>
        </p:nvPicPr>
        <p:blipFill>
          <a:blip r:embed="rId2"/>
          <a:stretch>
            <a:fillRect/>
          </a:stretch>
        </p:blipFill>
        <p:spPr>
          <a:xfrm>
            <a:off x="7010400" y="2805251"/>
            <a:ext cx="620936" cy="496749"/>
          </a:xfrm>
          <a:prstGeom prst="rect">
            <a:avLst/>
          </a:prstGeom>
        </p:spPr>
      </p:pic>
      <p:pic>
        <p:nvPicPr>
          <p:cNvPr id="15" name="Picture 14"/>
          <p:cNvPicPr>
            <a:picLocks noChangeAspect="1"/>
          </p:cNvPicPr>
          <p:nvPr/>
        </p:nvPicPr>
        <p:blipFill>
          <a:blip r:embed="rId3"/>
          <a:stretch>
            <a:fillRect/>
          </a:stretch>
        </p:blipFill>
        <p:spPr>
          <a:xfrm>
            <a:off x="6477000" y="2768600"/>
            <a:ext cx="584200" cy="584200"/>
          </a:xfrm>
          <a:prstGeom prst="rect">
            <a:avLst/>
          </a:prstGeom>
        </p:spPr>
      </p:pic>
      <p:pic>
        <p:nvPicPr>
          <p:cNvPr id="16" name="Picture 15"/>
          <p:cNvPicPr>
            <a:picLocks noChangeAspect="1"/>
          </p:cNvPicPr>
          <p:nvPr/>
        </p:nvPicPr>
        <p:blipFill>
          <a:blip r:embed="rId3"/>
          <a:stretch>
            <a:fillRect/>
          </a:stretch>
        </p:blipFill>
        <p:spPr>
          <a:xfrm>
            <a:off x="7569200" y="2768600"/>
            <a:ext cx="584200" cy="584200"/>
          </a:xfrm>
          <a:prstGeom prst="rect">
            <a:avLst/>
          </a:prstGeom>
        </p:spPr>
      </p:pic>
      <p:pic>
        <p:nvPicPr>
          <p:cNvPr id="17" name="Picture 16"/>
          <p:cNvPicPr>
            <a:picLocks noChangeAspect="1"/>
          </p:cNvPicPr>
          <p:nvPr/>
        </p:nvPicPr>
        <p:blipFill>
          <a:blip r:embed="rId3"/>
          <a:stretch>
            <a:fillRect/>
          </a:stretch>
        </p:blipFill>
        <p:spPr>
          <a:xfrm>
            <a:off x="914400" y="5541963"/>
            <a:ext cx="584200" cy="584200"/>
          </a:xfrm>
          <a:prstGeom prst="rect">
            <a:avLst/>
          </a:prstGeom>
        </p:spPr>
      </p:pic>
      <p:pic>
        <p:nvPicPr>
          <p:cNvPr id="18" name="Picture 17"/>
          <p:cNvPicPr>
            <a:picLocks noChangeAspect="1"/>
          </p:cNvPicPr>
          <p:nvPr/>
        </p:nvPicPr>
        <p:blipFill>
          <a:blip r:embed="rId3"/>
          <a:stretch>
            <a:fillRect/>
          </a:stretch>
        </p:blipFill>
        <p:spPr>
          <a:xfrm>
            <a:off x="1371600" y="5511800"/>
            <a:ext cx="584200" cy="584200"/>
          </a:xfrm>
          <a:prstGeom prst="rect">
            <a:avLst/>
          </a:prstGeom>
        </p:spPr>
      </p:pic>
      <p:pic>
        <p:nvPicPr>
          <p:cNvPr id="19" name="Picture 18"/>
          <p:cNvPicPr>
            <a:picLocks noChangeAspect="1"/>
          </p:cNvPicPr>
          <p:nvPr/>
        </p:nvPicPr>
        <p:blipFill>
          <a:blip r:embed="rId3"/>
          <a:stretch>
            <a:fillRect/>
          </a:stretch>
        </p:blipFill>
        <p:spPr>
          <a:xfrm>
            <a:off x="1828800" y="5516563"/>
            <a:ext cx="584200" cy="584200"/>
          </a:xfrm>
          <a:prstGeom prst="rect">
            <a:avLst/>
          </a:prstGeom>
        </p:spPr>
      </p:pic>
      <p:pic>
        <p:nvPicPr>
          <p:cNvPr id="20" name="Picture 19"/>
          <p:cNvPicPr>
            <a:picLocks noChangeAspect="1"/>
          </p:cNvPicPr>
          <p:nvPr/>
        </p:nvPicPr>
        <p:blipFill>
          <a:blip r:embed="rId3"/>
          <a:stretch>
            <a:fillRect/>
          </a:stretch>
        </p:blipFill>
        <p:spPr>
          <a:xfrm>
            <a:off x="2286000" y="5486400"/>
            <a:ext cx="584200" cy="584200"/>
          </a:xfrm>
          <a:prstGeom prst="rect">
            <a:avLst/>
          </a:prstGeom>
        </p:spPr>
      </p:pic>
      <p:pic>
        <p:nvPicPr>
          <p:cNvPr id="21" name="Picture 20"/>
          <p:cNvPicPr>
            <a:picLocks noChangeAspect="1"/>
          </p:cNvPicPr>
          <p:nvPr/>
        </p:nvPicPr>
        <p:blipFill>
          <a:blip r:embed="rId3"/>
          <a:stretch>
            <a:fillRect/>
          </a:stretch>
        </p:blipFill>
        <p:spPr>
          <a:xfrm>
            <a:off x="2743200" y="5516563"/>
            <a:ext cx="584200" cy="584200"/>
          </a:xfrm>
          <a:prstGeom prst="rect">
            <a:avLst/>
          </a:prstGeom>
        </p:spPr>
      </p:pic>
      <p:pic>
        <p:nvPicPr>
          <p:cNvPr id="22" name="Picture 21"/>
          <p:cNvPicPr>
            <a:picLocks noChangeAspect="1"/>
          </p:cNvPicPr>
          <p:nvPr/>
        </p:nvPicPr>
        <p:blipFill>
          <a:blip r:embed="rId3"/>
          <a:stretch>
            <a:fillRect/>
          </a:stretch>
        </p:blipFill>
        <p:spPr>
          <a:xfrm>
            <a:off x="3200400" y="5486400"/>
            <a:ext cx="584200" cy="584200"/>
          </a:xfrm>
          <a:prstGeom prst="rect">
            <a:avLst/>
          </a:prstGeom>
        </p:spPr>
      </p:pic>
      <p:pic>
        <p:nvPicPr>
          <p:cNvPr id="23" name="Picture 22"/>
          <p:cNvPicPr>
            <a:picLocks noChangeAspect="1"/>
          </p:cNvPicPr>
          <p:nvPr/>
        </p:nvPicPr>
        <p:blipFill>
          <a:blip r:embed="rId3"/>
          <a:stretch>
            <a:fillRect/>
          </a:stretch>
        </p:blipFill>
        <p:spPr>
          <a:xfrm>
            <a:off x="3733800" y="5511800"/>
            <a:ext cx="584200" cy="584200"/>
          </a:xfrm>
          <a:prstGeom prst="rect">
            <a:avLst/>
          </a:prstGeom>
        </p:spPr>
      </p:pic>
      <p:pic>
        <p:nvPicPr>
          <p:cNvPr id="24" name="Picture 23"/>
          <p:cNvPicPr>
            <a:picLocks noChangeAspect="1"/>
          </p:cNvPicPr>
          <p:nvPr/>
        </p:nvPicPr>
        <p:blipFill>
          <a:blip r:embed="rId2"/>
          <a:stretch>
            <a:fillRect/>
          </a:stretch>
        </p:blipFill>
        <p:spPr>
          <a:xfrm>
            <a:off x="4318000" y="5523051"/>
            <a:ext cx="620936" cy="496749"/>
          </a:xfrm>
          <a:prstGeom prst="rect">
            <a:avLst/>
          </a:prstGeom>
        </p:spPr>
      </p:pic>
      <p:pic>
        <p:nvPicPr>
          <p:cNvPr id="25" name="Picture 24"/>
          <p:cNvPicPr>
            <a:picLocks noChangeAspect="1"/>
          </p:cNvPicPr>
          <p:nvPr/>
        </p:nvPicPr>
        <p:blipFill>
          <a:blip r:embed="rId2"/>
          <a:stretch>
            <a:fillRect/>
          </a:stretch>
        </p:blipFill>
        <p:spPr>
          <a:xfrm>
            <a:off x="4865464" y="5562600"/>
            <a:ext cx="620936" cy="496749"/>
          </a:xfrm>
          <a:prstGeom prst="rect">
            <a:avLst/>
          </a:prstGeom>
        </p:spPr>
      </p:pic>
      <p:pic>
        <p:nvPicPr>
          <p:cNvPr id="26" name="Picture 25"/>
          <p:cNvPicPr>
            <a:picLocks noChangeAspect="1"/>
          </p:cNvPicPr>
          <p:nvPr/>
        </p:nvPicPr>
        <p:blipFill>
          <a:blip r:embed="rId2"/>
          <a:stretch>
            <a:fillRect/>
          </a:stretch>
        </p:blipFill>
        <p:spPr>
          <a:xfrm>
            <a:off x="5461000" y="5559702"/>
            <a:ext cx="620936" cy="496749"/>
          </a:xfrm>
          <a:prstGeom prst="rect">
            <a:avLst/>
          </a:prstGeom>
        </p:spPr>
      </p:pic>
      <p:pic>
        <p:nvPicPr>
          <p:cNvPr id="27" name="Picture 26"/>
          <p:cNvPicPr>
            <a:picLocks noChangeAspect="1"/>
          </p:cNvPicPr>
          <p:nvPr/>
        </p:nvPicPr>
        <p:blipFill>
          <a:blip r:embed="rId2"/>
          <a:stretch>
            <a:fillRect/>
          </a:stretch>
        </p:blipFill>
        <p:spPr>
          <a:xfrm>
            <a:off x="6008464" y="5599251"/>
            <a:ext cx="620936" cy="496749"/>
          </a:xfrm>
          <a:prstGeom prst="rect">
            <a:avLst/>
          </a:prstGeom>
        </p:spPr>
      </p:pic>
      <p:pic>
        <p:nvPicPr>
          <p:cNvPr id="28" name="Picture 27"/>
          <p:cNvPicPr>
            <a:picLocks noChangeAspect="1"/>
          </p:cNvPicPr>
          <p:nvPr/>
        </p:nvPicPr>
        <p:blipFill>
          <a:blip r:embed="rId2"/>
          <a:stretch>
            <a:fillRect/>
          </a:stretch>
        </p:blipFill>
        <p:spPr>
          <a:xfrm>
            <a:off x="6629400" y="5562600"/>
            <a:ext cx="620936" cy="496749"/>
          </a:xfrm>
          <a:prstGeom prst="rect">
            <a:avLst/>
          </a:prstGeom>
        </p:spPr>
      </p:pic>
      <p:pic>
        <p:nvPicPr>
          <p:cNvPr id="29" name="Picture 28"/>
          <p:cNvPicPr>
            <a:picLocks noChangeAspect="1"/>
          </p:cNvPicPr>
          <p:nvPr/>
        </p:nvPicPr>
        <p:blipFill>
          <a:blip r:embed="rId2"/>
          <a:stretch>
            <a:fillRect/>
          </a:stretch>
        </p:blipFill>
        <p:spPr>
          <a:xfrm>
            <a:off x="7176864" y="5602149"/>
            <a:ext cx="620936" cy="496749"/>
          </a:xfrm>
          <a:prstGeom prst="rect">
            <a:avLst/>
          </a:prstGeom>
        </p:spPr>
      </p:pic>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
            </a:r>
            <a:r>
              <a:rPr lang="en-US" baseline="30000"/>
              <a:t>th</a:t>
            </a:r>
            <a:r>
              <a:rPr lang="en-US"/>
              <a:t> Order Hidden Markov Models</a:t>
            </a:r>
          </a:p>
        </p:txBody>
      </p:sp>
      <p:sp>
        <p:nvSpPr>
          <p:cNvPr id="3" name="Content Placeholder 2"/>
          <p:cNvSpPr>
            <a:spLocks noGrp="1"/>
          </p:cNvSpPr>
          <p:nvPr>
            <p:ph idx="1"/>
          </p:nvPr>
        </p:nvSpPr>
        <p:spPr/>
        <p:txBody>
          <a:bodyPr/>
          <a:lstStyle/>
          <a:p>
            <a:r>
              <a:rPr lang="en-US"/>
              <a:t>We can condition on a longer history of past states:</a:t>
            </a:r>
          </a:p>
          <a:p>
            <a:endParaRPr lang="en-US"/>
          </a:p>
          <a:p>
            <a:endParaRPr lang="en-US"/>
          </a:p>
          <a:p>
            <a:endParaRPr lang="en-US"/>
          </a:p>
          <a:p>
            <a:r>
              <a:rPr lang="en-US"/>
              <a:t>Number of parameters? </a:t>
            </a:r>
          </a:p>
          <a:p>
            <a:r>
              <a:rPr lang="en-US"/>
              <a:t>Benefit:  longer “memory.”</a:t>
            </a:r>
          </a:p>
          <a:p>
            <a:r>
              <a:rPr lang="en-US"/>
              <a:t>Today I will stick with first-order HMMs.</a:t>
            </a:r>
          </a:p>
        </p:txBody>
      </p:sp>
      <p:pic>
        <p:nvPicPr>
          <p:cNvPr id="6" name="Picture 5" descr="latex-image-1.pdf"/>
          <p:cNvPicPr>
            <a:picLocks noChangeAspect="1"/>
          </p:cNvPicPr>
          <p:nvPr/>
        </p:nvPicPr>
        <p:blipFill>
          <a:blip r:embed="rId2"/>
          <a:stretch>
            <a:fillRect/>
          </a:stretch>
        </p:blipFill>
        <p:spPr>
          <a:xfrm>
            <a:off x="493713" y="3132138"/>
            <a:ext cx="8193087" cy="6941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t>Uses of HMMs in NLP</a:t>
            </a:r>
          </a:p>
        </p:txBody>
      </p:sp>
      <p:sp>
        <p:nvSpPr>
          <p:cNvPr id="3" name="Content Placeholder 2"/>
          <p:cNvSpPr>
            <a:spLocks noGrp="1"/>
          </p:cNvSpPr>
          <p:nvPr>
            <p:ph idx="1"/>
          </p:nvPr>
        </p:nvSpPr>
        <p:spPr>
          <a:xfrm>
            <a:off x="457200" y="1600200"/>
            <a:ext cx="8229600" cy="4800600"/>
          </a:xfrm>
        </p:spPr>
        <p:txBody>
          <a:bodyPr>
            <a:normAutofit fontScale="92500" lnSpcReduction="20000"/>
          </a:bodyPr>
          <a:lstStyle/>
          <a:p>
            <a:pPr eaLnBrk="1" hangingPunct="1">
              <a:defRPr/>
            </a:pPr>
            <a:r>
              <a:rPr lang="en-US" dirty="0"/>
              <a:t>Part-of-speech tagging (Church, 1988; </a:t>
            </a:r>
            <a:r>
              <a:rPr lang="en-US" dirty="0" err="1"/>
              <a:t>Brants</a:t>
            </a:r>
            <a:r>
              <a:rPr lang="en-US" dirty="0"/>
              <a:t>, 2000)</a:t>
            </a:r>
          </a:p>
          <a:p>
            <a:pPr eaLnBrk="1" hangingPunct="1">
              <a:defRPr/>
            </a:pPr>
            <a:r>
              <a:rPr lang="en-US" dirty="0"/>
              <a:t>Named entity recognition (</a:t>
            </a:r>
            <a:r>
              <a:rPr lang="en-US" dirty="0" err="1"/>
              <a:t>Bikel</a:t>
            </a:r>
            <a:r>
              <a:rPr lang="en-US" dirty="0"/>
              <a:t> et al., 1999) and other information extraction tasks</a:t>
            </a:r>
          </a:p>
          <a:p>
            <a:pPr eaLnBrk="1" hangingPunct="1">
              <a:defRPr/>
            </a:pPr>
            <a:r>
              <a:rPr lang="en-US" dirty="0"/>
              <a:t>Text chunking and shallow parsing (</a:t>
            </a:r>
            <a:r>
              <a:rPr lang="en-US" dirty="0" err="1"/>
              <a:t>Ramshaw</a:t>
            </a:r>
            <a:r>
              <a:rPr lang="en-US" dirty="0"/>
              <a:t> and Marcus, 1995)</a:t>
            </a:r>
          </a:p>
          <a:p>
            <a:pPr eaLnBrk="1" hangingPunct="1">
              <a:defRPr/>
            </a:pPr>
            <a:r>
              <a:rPr lang="en-US" dirty="0"/>
              <a:t>Word alignment in parallel text (Vogel et al., 1996)</a:t>
            </a:r>
          </a:p>
          <a:p>
            <a:pPr eaLnBrk="1" hangingPunct="1">
              <a:defRPr/>
            </a:pPr>
            <a:endParaRPr lang="en-US" dirty="0"/>
          </a:p>
          <a:p>
            <a:pPr eaLnBrk="1" hangingPunct="1">
              <a:defRPr/>
            </a:pPr>
            <a:r>
              <a:rPr lang="en-US" dirty="0"/>
              <a:t>Also popular in computational </a:t>
            </a:r>
            <a:r>
              <a:rPr lang="en-US" dirty="0" smtClean="0"/>
              <a:t>biology and central to speech recognition.</a:t>
            </a:r>
            <a:endParaRPr lang="en-US" dirty="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Part of Speech Tagging</a:t>
            </a:r>
          </a:p>
        </p:txBody>
      </p:sp>
      <p:sp>
        <p:nvSpPr>
          <p:cNvPr id="3" name="Content Placeholder 2"/>
          <p:cNvSpPr>
            <a:spLocks noGrp="1"/>
          </p:cNvSpPr>
          <p:nvPr>
            <p:ph idx="1"/>
          </p:nvPr>
        </p:nvSpPr>
        <p:spPr>
          <a:xfrm>
            <a:off x="381000" y="1600200"/>
            <a:ext cx="8686800" cy="4525963"/>
          </a:xfrm>
        </p:spPr>
        <p:txBody>
          <a:bodyPr>
            <a:normAutofit lnSpcReduction="10000"/>
          </a:bodyPr>
          <a:lstStyle/>
          <a:p>
            <a:pPr>
              <a:buNone/>
            </a:pPr>
            <a:r>
              <a:rPr lang="en-US" sz="2800"/>
              <a:t>After paying the medical bills , Frances was nearly broke .</a:t>
            </a:r>
          </a:p>
          <a:p>
            <a:pPr>
              <a:buNone/>
            </a:pPr>
            <a:r>
              <a:rPr lang="en-US" sz="2800" cap="small">
                <a:solidFill>
                  <a:schemeClr val="accent1"/>
                </a:solidFill>
              </a:rPr>
              <a:t>   rb      vbg     dt       jj        nns  ,     nnp     vbz     rb        jj      .</a:t>
            </a:r>
          </a:p>
          <a:p>
            <a:pPr>
              <a:buNone/>
            </a:pPr>
            <a:endParaRPr lang="en-US" sz="2800"/>
          </a:p>
          <a:p>
            <a:r>
              <a:rPr lang="en-US" sz="2800"/>
              <a:t>Adverb (RB)</a:t>
            </a:r>
          </a:p>
          <a:p>
            <a:r>
              <a:rPr lang="en-US" sz="2800"/>
              <a:t>Verb (VBG, VBZ, and others)</a:t>
            </a:r>
          </a:p>
          <a:p>
            <a:r>
              <a:rPr lang="en-US" sz="2800"/>
              <a:t>Determiner (DT)</a:t>
            </a:r>
          </a:p>
          <a:p>
            <a:r>
              <a:rPr lang="en-US" sz="2800"/>
              <a:t>Adjective (JJ)</a:t>
            </a:r>
          </a:p>
          <a:p>
            <a:r>
              <a:rPr lang="en-US" sz="2800"/>
              <a:t>Noun (NN, NNS, NNP, and others)</a:t>
            </a:r>
          </a:p>
          <a:p>
            <a:r>
              <a:rPr lang="en-US" sz="2800"/>
              <a:t>Punctuation (., ,, and others)</a:t>
            </a: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Named Entity Recognition</a:t>
            </a:r>
          </a:p>
        </p:txBody>
      </p:sp>
      <p:sp>
        <p:nvSpPr>
          <p:cNvPr id="6" name="Content Placeholder 2"/>
          <p:cNvSpPr txBox="1">
            <a:spLocks/>
          </p:cNvSpPr>
          <p:nvPr/>
        </p:nvSpPr>
        <p:spPr bwMode="auto">
          <a:xfrm>
            <a:off x="457200" y="1600200"/>
            <a:ext cx="8686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200000"/>
              </a:lnSpc>
              <a:spcBef>
                <a:spcPct val="20000"/>
              </a:spcBef>
              <a:spcAft>
                <a:spcPts val="3600"/>
              </a:spcAft>
              <a:buClrTx/>
              <a:buSzTx/>
              <a:buFont typeface="Arial" pitchFamily="-65" charset="0"/>
              <a:buNone/>
              <a:tabLst/>
              <a:defRPr/>
            </a:pPr>
            <a:r>
              <a:rPr kumimoji="0" lang="en-US" sz="3200" b="0" i="0" u="none" strike="noStrike" kern="1200" cap="none" spc="0" normalizeH="0" baseline="0" noProof="0">
                <a:ln>
                  <a:noFill/>
                </a:ln>
                <a:solidFill>
                  <a:schemeClr val="tx1"/>
                </a:solidFill>
                <a:effectLst/>
                <a:uLnTx/>
                <a:uFillTx/>
                <a:latin typeface="+mn-lt"/>
                <a:ea typeface="ＭＳ Ｐゴシック" pitchFamily="-65" charset="-128"/>
                <a:cs typeface="ＭＳ Ｐゴシック" pitchFamily="-65" charset="-128"/>
              </a:rPr>
              <a:t>With </a:t>
            </a:r>
            <a:r>
              <a:rPr kumimoji="0" lang="en-US" sz="3200" b="0" i="0" u="none" strike="noStrike" kern="1200" cap="none" spc="0" normalizeH="0" baseline="0" noProof="0">
                <a:ln>
                  <a:noFill/>
                </a:ln>
                <a:solidFill>
                  <a:schemeClr val="accent2"/>
                </a:solidFill>
                <a:effectLst/>
                <a:uLnTx/>
                <a:uFillTx/>
                <a:latin typeface="+mn-lt"/>
                <a:ea typeface="ＭＳ Ｐゴシック" pitchFamily="-65" charset="-128"/>
                <a:cs typeface="ＭＳ Ｐゴシック" pitchFamily="-65" charset="-128"/>
              </a:rPr>
              <a:t>Commander Chris Ferguson </a:t>
            </a:r>
            <a:r>
              <a:rPr kumimoji="0" lang="en-US" sz="3200" b="0" i="0" u="none" strike="noStrike" kern="1200" cap="none" spc="0" normalizeH="0" baseline="0" noProof="0">
                <a:ln>
                  <a:noFill/>
                </a:ln>
                <a:solidFill>
                  <a:schemeClr val="tx1"/>
                </a:solidFill>
                <a:effectLst/>
                <a:uLnTx/>
                <a:uFillTx/>
                <a:latin typeface="+mn-lt"/>
                <a:ea typeface="ＭＳ Ｐゴシック" pitchFamily="-65" charset="-128"/>
                <a:cs typeface="ＭＳ Ｐゴシック" pitchFamily="-65" charset="-128"/>
              </a:rPr>
              <a:t>at the helm , </a:t>
            </a:r>
            <a:r>
              <a:rPr kumimoji="0" lang="en-US" sz="3200" b="0" i="0" u="none" strike="noStrike" kern="1200" cap="none" spc="0" normalizeH="0" baseline="0" noProof="0">
                <a:ln>
                  <a:noFill/>
                </a:ln>
                <a:solidFill>
                  <a:schemeClr val="accent3"/>
                </a:solidFill>
                <a:effectLst/>
                <a:uLnTx/>
                <a:uFillTx/>
                <a:latin typeface="+mn-lt"/>
                <a:ea typeface="ＭＳ Ｐゴシック" pitchFamily="-65" charset="-128"/>
                <a:cs typeface="ＭＳ Ｐゴシック" pitchFamily="-65" charset="-128"/>
              </a:rPr>
              <a:t>Atlantis </a:t>
            </a:r>
            <a:r>
              <a:rPr kumimoji="0" lang="en-US" sz="3200" b="0" i="0" u="none" strike="noStrike" kern="1200" cap="none" spc="0" normalizeH="0" baseline="0" noProof="0">
                <a:ln>
                  <a:noFill/>
                </a:ln>
                <a:solidFill>
                  <a:schemeClr val="tx1"/>
                </a:solidFill>
                <a:effectLst/>
                <a:uLnTx/>
                <a:uFillTx/>
                <a:latin typeface="+mn-lt"/>
                <a:ea typeface="ＭＳ Ｐゴシック" pitchFamily="-65" charset="-128"/>
                <a:cs typeface="ＭＳ Ｐゴシック" pitchFamily="-65" charset="-128"/>
              </a:rPr>
              <a:t>touched down at </a:t>
            </a:r>
            <a:r>
              <a:rPr kumimoji="0" lang="en-US" sz="3200" b="0" i="0" u="none" strike="noStrike" kern="1200" cap="none" spc="0" normalizeH="0" baseline="0" noProof="0">
                <a:ln>
                  <a:noFill/>
                </a:ln>
                <a:solidFill>
                  <a:schemeClr val="accent4"/>
                </a:solidFill>
                <a:effectLst/>
                <a:uLnTx/>
                <a:uFillTx/>
                <a:latin typeface="+mn-lt"/>
                <a:ea typeface="ＭＳ Ｐゴシック" pitchFamily="-65" charset="-128"/>
                <a:cs typeface="ＭＳ Ｐゴシック" pitchFamily="-65" charset="-128"/>
              </a:rPr>
              <a:t>Kennedy Space Center </a:t>
            </a:r>
            <a:r>
              <a:rPr kumimoji="0" lang="en-US" sz="3200" b="0" i="0" u="none" strike="noStrike" kern="1200" cap="none" spc="0" normalizeH="0" baseline="0" noProof="0">
                <a:ln>
                  <a:noFill/>
                </a:ln>
                <a:solidFill>
                  <a:schemeClr val="tx1"/>
                </a:solidFill>
                <a:effectLst/>
                <a:uLnTx/>
                <a:uFillTx/>
                <a:latin typeface="+mn-lt"/>
                <a:ea typeface="ＭＳ Ｐゴシック" pitchFamily="-65" charset="-128"/>
                <a:cs typeface="ＭＳ Ｐゴシック" pitchFamily="-65" charset="-128"/>
              </a:rPr>
              <a:t>.</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Named Entity Recognition</a:t>
            </a:r>
          </a:p>
        </p:txBody>
      </p:sp>
      <p:sp>
        <p:nvSpPr>
          <p:cNvPr id="3" name="Content Placeholder 2"/>
          <p:cNvSpPr>
            <a:spLocks noGrp="1"/>
          </p:cNvSpPr>
          <p:nvPr>
            <p:ph idx="1"/>
          </p:nvPr>
        </p:nvSpPr>
        <p:spPr>
          <a:xfrm>
            <a:off x="457200" y="1600200"/>
            <a:ext cx="8686800" cy="4525963"/>
          </a:xfrm>
        </p:spPr>
        <p:txBody>
          <a:bodyPr/>
          <a:lstStyle/>
          <a:p>
            <a:pPr marL="0" indent="0">
              <a:lnSpc>
                <a:spcPct val="200000"/>
              </a:lnSpc>
              <a:spcAft>
                <a:spcPts val="3600"/>
              </a:spcAft>
              <a:buNone/>
            </a:pPr>
            <a:r>
              <a:rPr lang="en-US"/>
              <a:t>With </a:t>
            </a:r>
            <a:r>
              <a:rPr lang="en-US">
                <a:solidFill>
                  <a:schemeClr val="accent2"/>
                </a:solidFill>
              </a:rPr>
              <a:t>Commander Chris Ferguson </a:t>
            </a:r>
            <a:r>
              <a:rPr lang="en-US"/>
              <a:t>at the helm , </a:t>
            </a:r>
            <a:r>
              <a:rPr lang="en-US">
                <a:solidFill>
                  <a:schemeClr val="accent3"/>
                </a:solidFill>
              </a:rPr>
              <a:t>Atlantis </a:t>
            </a:r>
            <a:r>
              <a:rPr lang="en-US"/>
              <a:t>touched down at </a:t>
            </a:r>
            <a:r>
              <a:rPr lang="en-US">
                <a:solidFill>
                  <a:schemeClr val="accent4"/>
                </a:solidFill>
              </a:rPr>
              <a:t>Kennedy Space Center </a:t>
            </a:r>
            <a:r>
              <a:rPr lang="en-US"/>
              <a:t>.</a:t>
            </a:r>
          </a:p>
          <a:p>
            <a:pPr marL="0" indent="0">
              <a:spcAft>
                <a:spcPts val="3600"/>
              </a:spcAft>
            </a:pPr>
            <a:r>
              <a:rPr lang="en-US"/>
              <a:t>  What makes this hard?</a:t>
            </a:r>
          </a:p>
        </p:txBody>
      </p:sp>
      <p:sp>
        <p:nvSpPr>
          <p:cNvPr id="4" name="TextBox 3"/>
          <p:cNvSpPr txBox="1"/>
          <p:nvPr/>
        </p:nvSpPr>
        <p:spPr>
          <a:xfrm>
            <a:off x="1944956" y="1600200"/>
            <a:ext cx="1026844" cy="369332"/>
          </a:xfrm>
          <a:prstGeom prst="rect">
            <a:avLst/>
          </a:prstGeom>
          <a:noFill/>
        </p:spPr>
        <p:txBody>
          <a:bodyPr wrap="none" rtlCol="0">
            <a:spAutoFit/>
          </a:bodyPr>
          <a:lstStyle/>
          <a:p>
            <a:r>
              <a:rPr lang="en-US">
                <a:latin typeface="+mn-lt"/>
              </a:rPr>
              <a:t>B-person</a:t>
            </a:r>
          </a:p>
        </p:txBody>
      </p:sp>
      <p:sp>
        <p:nvSpPr>
          <p:cNvPr id="5" name="TextBox 4"/>
          <p:cNvSpPr txBox="1"/>
          <p:nvPr/>
        </p:nvSpPr>
        <p:spPr>
          <a:xfrm>
            <a:off x="3505200" y="1600200"/>
            <a:ext cx="959442" cy="369332"/>
          </a:xfrm>
          <a:prstGeom prst="rect">
            <a:avLst/>
          </a:prstGeom>
          <a:noFill/>
        </p:spPr>
        <p:txBody>
          <a:bodyPr wrap="none" rtlCol="0">
            <a:spAutoFit/>
          </a:bodyPr>
          <a:lstStyle/>
          <a:p>
            <a:r>
              <a:rPr lang="en-US">
                <a:latin typeface="+mn-lt"/>
              </a:rPr>
              <a:t>I-person</a:t>
            </a:r>
          </a:p>
        </p:txBody>
      </p:sp>
      <p:sp>
        <p:nvSpPr>
          <p:cNvPr id="6" name="TextBox 5"/>
          <p:cNvSpPr txBox="1"/>
          <p:nvPr/>
        </p:nvSpPr>
        <p:spPr>
          <a:xfrm>
            <a:off x="4876800" y="1600200"/>
            <a:ext cx="959442" cy="369332"/>
          </a:xfrm>
          <a:prstGeom prst="rect">
            <a:avLst/>
          </a:prstGeom>
          <a:noFill/>
        </p:spPr>
        <p:txBody>
          <a:bodyPr wrap="none" rtlCol="0">
            <a:spAutoFit/>
          </a:bodyPr>
          <a:lstStyle/>
          <a:p>
            <a:r>
              <a:rPr lang="en-US">
                <a:latin typeface="+mn-lt"/>
              </a:rPr>
              <a:t>I-person</a:t>
            </a:r>
          </a:p>
        </p:txBody>
      </p:sp>
      <p:sp>
        <p:nvSpPr>
          <p:cNvPr id="7" name="TextBox 6"/>
          <p:cNvSpPr txBox="1"/>
          <p:nvPr/>
        </p:nvSpPr>
        <p:spPr>
          <a:xfrm>
            <a:off x="881698" y="1600200"/>
            <a:ext cx="337502" cy="369332"/>
          </a:xfrm>
          <a:prstGeom prst="rect">
            <a:avLst/>
          </a:prstGeom>
          <a:noFill/>
        </p:spPr>
        <p:txBody>
          <a:bodyPr wrap="none" rtlCol="0">
            <a:spAutoFit/>
          </a:bodyPr>
          <a:lstStyle/>
          <a:p>
            <a:r>
              <a:rPr lang="en-US">
                <a:latin typeface="+mn-lt"/>
              </a:rPr>
              <a:t>O</a:t>
            </a:r>
          </a:p>
        </p:txBody>
      </p:sp>
      <p:sp>
        <p:nvSpPr>
          <p:cNvPr id="8" name="TextBox 7"/>
          <p:cNvSpPr txBox="1"/>
          <p:nvPr/>
        </p:nvSpPr>
        <p:spPr>
          <a:xfrm>
            <a:off x="6096000" y="1611868"/>
            <a:ext cx="337502" cy="369332"/>
          </a:xfrm>
          <a:prstGeom prst="rect">
            <a:avLst/>
          </a:prstGeom>
          <a:noFill/>
        </p:spPr>
        <p:txBody>
          <a:bodyPr wrap="none" rtlCol="0">
            <a:spAutoFit/>
          </a:bodyPr>
          <a:lstStyle/>
          <a:p>
            <a:r>
              <a:rPr lang="en-US">
                <a:latin typeface="+mn-lt"/>
              </a:rPr>
              <a:t>O</a:t>
            </a:r>
          </a:p>
        </p:txBody>
      </p:sp>
      <p:sp>
        <p:nvSpPr>
          <p:cNvPr id="9" name="TextBox 8"/>
          <p:cNvSpPr txBox="1"/>
          <p:nvPr/>
        </p:nvSpPr>
        <p:spPr>
          <a:xfrm>
            <a:off x="6585902" y="1611868"/>
            <a:ext cx="337502" cy="369332"/>
          </a:xfrm>
          <a:prstGeom prst="rect">
            <a:avLst/>
          </a:prstGeom>
          <a:noFill/>
        </p:spPr>
        <p:txBody>
          <a:bodyPr wrap="none" rtlCol="0">
            <a:spAutoFit/>
          </a:bodyPr>
          <a:lstStyle/>
          <a:p>
            <a:r>
              <a:rPr lang="en-US">
                <a:latin typeface="+mn-lt"/>
              </a:rPr>
              <a:t>O</a:t>
            </a:r>
          </a:p>
        </p:txBody>
      </p:sp>
      <p:sp>
        <p:nvSpPr>
          <p:cNvPr id="10" name="TextBox 9"/>
          <p:cNvSpPr txBox="1"/>
          <p:nvPr/>
        </p:nvSpPr>
        <p:spPr>
          <a:xfrm>
            <a:off x="7391400" y="1611868"/>
            <a:ext cx="337502" cy="369332"/>
          </a:xfrm>
          <a:prstGeom prst="rect">
            <a:avLst/>
          </a:prstGeom>
          <a:noFill/>
        </p:spPr>
        <p:txBody>
          <a:bodyPr wrap="none" rtlCol="0">
            <a:spAutoFit/>
          </a:bodyPr>
          <a:lstStyle/>
          <a:p>
            <a:r>
              <a:rPr lang="en-US">
                <a:latin typeface="+mn-lt"/>
              </a:rPr>
              <a:t>O</a:t>
            </a:r>
          </a:p>
        </p:txBody>
      </p:sp>
      <p:sp>
        <p:nvSpPr>
          <p:cNvPr id="11" name="TextBox 10"/>
          <p:cNvSpPr txBox="1"/>
          <p:nvPr/>
        </p:nvSpPr>
        <p:spPr>
          <a:xfrm>
            <a:off x="7881302" y="1611868"/>
            <a:ext cx="337502" cy="369332"/>
          </a:xfrm>
          <a:prstGeom prst="rect">
            <a:avLst/>
          </a:prstGeom>
          <a:noFill/>
        </p:spPr>
        <p:txBody>
          <a:bodyPr wrap="none" rtlCol="0">
            <a:spAutoFit/>
          </a:bodyPr>
          <a:lstStyle/>
          <a:p>
            <a:r>
              <a:rPr lang="en-US">
                <a:latin typeface="+mn-lt"/>
              </a:rPr>
              <a:t>O</a:t>
            </a:r>
          </a:p>
        </p:txBody>
      </p:sp>
      <p:sp>
        <p:nvSpPr>
          <p:cNvPr id="12" name="TextBox 11"/>
          <p:cNvSpPr txBox="1"/>
          <p:nvPr/>
        </p:nvSpPr>
        <p:spPr>
          <a:xfrm>
            <a:off x="8371204" y="2667000"/>
            <a:ext cx="337502" cy="369332"/>
          </a:xfrm>
          <a:prstGeom prst="rect">
            <a:avLst/>
          </a:prstGeom>
          <a:noFill/>
        </p:spPr>
        <p:txBody>
          <a:bodyPr wrap="none" rtlCol="0">
            <a:spAutoFit/>
          </a:bodyPr>
          <a:lstStyle/>
          <a:p>
            <a:r>
              <a:rPr lang="en-US">
                <a:latin typeface="+mn-lt"/>
              </a:rPr>
              <a:t>O</a:t>
            </a:r>
          </a:p>
        </p:txBody>
      </p:sp>
      <p:sp>
        <p:nvSpPr>
          <p:cNvPr id="13" name="TextBox 12"/>
          <p:cNvSpPr txBox="1"/>
          <p:nvPr/>
        </p:nvSpPr>
        <p:spPr>
          <a:xfrm>
            <a:off x="4295891" y="2667000"/>
            <a:ext cx="337502" cy="369332"/>
          </a:xfrm>
          <a:prstGeom prst="rect">
            <a:avLst/>
          </a:prstGeom>
          <a:noFill/>
        </p:spPr>
        <p:txBody>
          <a:bodyPr wrap="none" rtlCol="0">
            <a:spAutoFit/>
          </a:bodyPr>
          <a:lstStyle/>
          <a:p>
            <a:r>
              <a:rPr lang="en-US">
                <a:latin typeface="+mn-lt"/>
              </a:rPr>
              <a:t>O</a:t>
            </a:r>
          </a:p>
        </p:txBody>
      </p:sp>
      <p:sp>
        <p:nvSpPr>
          <p:cNvPr id="14" name="TextBox 13"/>
          <p:cNvSpPr txBox="1"/>
          <p:nvPr/>
        </p:nvSpPr>
        <p:spPr>
          <a:xfrm>
            <a:off x="3624898" y="2667000"/>
            <a:ext cx="337502" cy="369332"/>
          </a:xfrm>
          <a:prstGeom prst="rect">
            <a:avLst/>
          </a:prstGeom>
          <a:noFill/>
        </p:spPr>
        <p:txBody>
          <a:bodyPr wrap="none" rtlCol="0">
            <a:spAutoFit/>
          </a:bodyPr>
          <a:lstStyle/>
          <a:p>
            <a:r>
              <a:rPr lang="en-US">
                <a:latin typeface="+mn-lt"/>
              </a:rPr>
              <a:t>O</a:t>
            </a:r>
          </a:p>
        </p:txBody>
      </p:sp>
      <p:sp>
        <p:nvSpPr>
          <p:cNvPr id="15" name="TextBox 14"/>
          <p:cNvSpPr txBox="1"/>
          <p:nvPr/>
        </p:nvSpPr>
        <p:spPr>
          <a:xfrm>
            <a:off x="2405698" y="2667000"/>
            <a:ext cx="337502" cy="369332"/>
          </a:xfrm>
          <a:prstGeom prst="rect">
            <a:avLst/>
          </a:prstGeom>
          <a:noFill/>
        </p:spPr>
        <p:txBody>
          <a:bodyPr wrap="none" rtlCol="0">
            <a:spAutoFit/>
          </a:bodyPr>
          <a:lstStyle/>
          <a:p>
            <a:r>
              <a:rPr lang="en-US">
                <a:latin typeface="+mn-lt"/>
              </a:rPr>
              <a:t>O</a:t>
            </a:r>
          </a:p>
        </p:txBody>
      </p:sp>
      <p:sp>
        <p:nvSpPr>
          <p:cNvPr id="16" name="TextBox 15"/>
          <p:cNvSpPr txBox="1"/>
          <p:nvPr/>
        </p:nvSpPr>
        <p:spPr>
          <a:xfrm>
            <a:off x="457200" y="2667000"/>
            <a:ext cx="1633230" cy="369332"/>
          </a:xfrm>
          <a:prstGeom prst="rect">
            <a:avLst/>
          </a:prstGeom>
          <a:noFill/>
        </p:spPr>
        <p:txBody>
          <a:bodyPr wrap="none" rtlCol="0">
            <a:spAutoFit/>
          </a:bodyPr>
          <a:lstStyle/>
          <a:p>
            <a:r>
              <a:rPr lang="en-US">
                <a:latin typeface="+mn-lt"/>
              </a:rPr>
              <a:t>B-space-shuttle</a:t>
            </a:r>
          </a:p>
        </p:txBody>
      </p:sp>
      <p:sp>
        <p:nvSpPr>
          <p:cNvPr id="17" name="TextBox 16"/>
          <p:cNvSpPr txBox="1"/>
          <p:nvPr/>
        </p:nvSpPr>
        <p:spPr>
          <a:xfrm>
            <a:off x="4795514" y="2667000"/>
            <a:ext cx="878178" cy="369332"/>
          </a:xfrm>
          <a:prstGeom prst="rect">
            <a:avLst/>
          </a:prstGeom>
          <a:noFill/>
        </p:spPr>
        <p:txBody>
          <a:bodyPr wrap="none" rtlCol="0">
            <a:spAutoFit/>
          </a:bodyPr>
          <a:lstStyle/>
          <a:p>
            <a:r>
              <a:rPr lang="en-US">
                <a:latin typeface="+mn-lt"/>
              </a:rPr>
              <a:t>B-place</a:t>
            </a:r>
          </a:p>
        </p:txBody>
      </p:sp>
      <p:sp>
        <p:nvSpPr>
          <p:cNvPr id="18" name="TextBox 17"/>
          <p:cNvSpPr txBox="1"/>
          <p:nvPr/>
        </p:nvSpPr>
        <p:spPr>
          <a:xfrm>
            <a:off x="6355758" y="2667000"/>
            <a:ext cx="810776" cy="369332"/>
          </a:xfrm>
          <a:prstGeom prst="rect">
            <a:avLst/>
          </a:prstGeom>
          <a:noFill/>
        </p:spPr>
        <p:txBody>
          <a:bodyPr wrap="none" rtlCol="0">
            <a:spAutoFit/>
          </a:bodyPr>
          <a:lstStyle/>
          <a:p>
            <a:r>
              <a:rPr lang="en-US">
                <a:latin typeface="+mn-lt"/>
              </a:rPr>
              <a:t>I-place</a:t>
            </a:r>
          </a:p>
        </p:txBody>
      </p:sp>
      <p:sp>
        <p:nvSpPr>
          <p:cNvPr id="19" name="TextBox 18"/>
          <p:cNvSpPr txBox="1"/>
          <p:nvPr/>
        </p:nvSpPr>
        <p:spPr>
          <a:xfrm>
            <a:off x="7391400" y="2667000"/>
            <a:ext cx="810776" cy="369332"/>
          </a:xfrm>
          <a:prstGeom prst="rect">
            <a:avLst/>
          </a:prstGeom>
          <a:noFill/>
        </p:spPr>
        <p:txBody>
          <a:bodyPr wrap="none" rtlCol="0">
            <a:spAutoFit/>
          </a:bodyPr>
          <a:lstStyle/>
          <a:p>
            <a:r>
              <a:rPr lang="en-US">
                <a:latin typeface="+mn-lt"/>
              </a:rPr>
              <a:t>I-place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rgbClr val="C00000"/>
                </a:solidFill>
              </a:rPr>
              <a:t>The outcomes..</a:t>
            </a:r>
            <a:endParaRPr lang="en-US" b="1" dirty="0">
              <a:solidFill>
                <a:srgbClr val="C00000"/>
              </a:solidFill>
            </a:endParaRPr>
          </a:p>
        </p:txBody>
      </p:sp>
      <p:sp>
        <p:nvSpPr>
          <p:cNvPr id="3" name="Content Placeholder 2"/>
          <p:cNvSpPr>
            <a:spLocks noGrp="1"/>
          </p:cNvSpPr>
          <p:nvPr>
            <p:ph idx="1"/>
          </p:nvPr>
        </p:nvSpPr>
        <p:spPr>
          <a:xfrm>
            <a:off x="533400" y="5562600"/>
            <a:ext cx="8229600" cy="762000"/>
          </a:xfrm>
        </p:spPr>
        <p:txBody>
          <a:bodyPr>
            <a:normAutofit/>
          </a:bodyPr>
          <a:lstStyle/>
          <a:p>
            <a:pPr>
              <a:lnSpc>
                <a:spcPct val="120000"/>
              </a:lnSpc>
            </a:pPr>
            <a:r>
              <a:rPr lang="en-US" dirty="0" err="1" smtClean="0"/>
              <a:t>Hm</a:t>
            </a:r>
            <a:r>
              <a:rPr lang="en-US" dirty="0" smtClean="0"/>
              <a:t>…</a:t>
            </a:r>
            <a:endParaRPr lang="en-US" i="1" dirty="0" smtClean="0"/>
          </a:p>
        </p:txBody>
      </p:sp>
      <p:pic>
        <p:nvPicPr>
          <p:cNvPr id="6" name="hurrian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295400" y="1764537"/>
            <a:ext cx="2336800" cy="1752600"/>
          </a:xfrm>
          <a:prstGeom prst="rect">
            <a:avLst/>
          </a:prstGeom>
        </p:spPr>
      </p:pic>
      <p:pic>
        <p:nvPicPr>
          <p:cNvPr id="8" name="hurrian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616767" y="3657600"/>
            <a:ext cx="2438400" cy="1828800"/>
          </a:xfrm>
          <a:prstGeom prst="rect">
            <a:avLst/>
          </a:prstGeom>
        </p:spPr>
      </p:pic>
      <p:pic>
        <p:nvPicPr>
          <p:cNvPr id="9" name="Hurrian_music_chorus">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6400800" y="2071305"/>
            <a:ext cx="487363" cy="487363"/>
          </a:xfrm>
          <a:prstGeom prst="rect">
            <a:avLst/>
          </a:prstGeom>
        </p:spPr>
      </p:pic>
      <p:sp>
        <p:nvSpPr>
          <p:cNvPr id="10" name="TextBox 9"/>
          <p:cNvSpPr txBox="1"/>
          <p:nvPr/>
        </p:nvSpPr>
        <p:spPr>
          <a:xfrm>
            <a:off x="4205319" y="1605431"/>
            <a:ext cx="4878323" cy="369332"/>
          </a:xfrm>
          <a:prstGeom prst="rect">
            <a:avLst/>
          </a:prstGeom>
          <a:noFill/>
        </p:spPr>
        <p:txBody>
          <a:bodyPr wrap="none" rtlCol="0">
            <a:spAutoFit/>
          </a:bodyPr>
          <a:lstStyle/>
          <a:p>
            <a:r>
              <a:rPr lang="en-US" dirty="0"/>
              <a:t>http://www.urkesh.org/urkeshpublic/music.htm</a:t>
            </a:r>
          </a:p>
        </p:txBody>
      </p:sp>
    </p:spTree>
    <p:extLst>
      <p:ext uri="{BB962C8B-B14F-4D97-AF65-F5344CB8AC3E}">
        <p14:creationId xmlns:p14="http://schemas.microsoft.com/office/powerpoint/2010/main" val="15169264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81446"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cxnSp>
        <p:nvCxnSpPr>
          <p:cNvPr id="5" name="Straight Arrow Connector 4"/>
          <p:cNvCxnSpPr/>
          <p:nvPr/>
        </p:nvCxnSpPr>
        <p:spPr>
          <a:xfrm rot="16200000" flipV="1">
            <a:off x="114300" y="2476500"/>
            <a:ext cx="1143000" cy="4572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rot="5400000" flipH="1" flipV="1">
            <a:off x="342900" y="2705100"/>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648097" y="2400697"/>
            <a:ext cx="1143000" cy="60880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flipH="1" flipV="1">
            <a:off x="1258094" y="2705894"/>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flipH="1" flipV="1">
            <a:off x="1867694" y="2704306"/>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2324894" y="2705894"/>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6200000" flipV="1">
            <a:off x="3085306" y="2477294"/>
            <a:ext cx="1144588" cy="4572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flipH="1" flipV="1">
            <a:off x="3085306" y="2477293"/>
            <a:ext cx="1144589" cy="45720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flipH="1" flipV="1">
            <a:off x="4533902" y="2705100"/>
            <a:ext cx="1143001"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4954194" y="2287193"/>
            <a:ext cx="1141410" cy="83740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913606" y="2135190"/>
            <a:ext cx="3429794" cy="114141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flipH="1" flipV="1">
            <a:off x="6135692" y="2705100"/>
            <a:ext cx="1139818" cy="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flipH="1" flipV="1">
            <a:off x="5830892" y="2708279"/>
            <a:ext cx="1139818" cy="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H="1" flipV="1">
            <a:off x="7202492" y="2703507"/>
            <a:ext cx="1139818" cy="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flipH="1" flipV="1">
            <a:off x="7507293" y="2398708"/>
            <a:ext cx="1139818" cy="60960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8040691" y="2474913"/>
            <a:ext cx="1139817" cy="45719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915194" y="2135191"/>
            <a:ext cx="6247606" cy="113822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sp>
        <p:nvSpPr>
          <p:cNvPr id="21" name="Rectangle 20"/>
          <p:cNvSpPr/>
          <p:nvPr/>
        </p:nvSpPr>
        <p:spPr>
          <a:xfrm>
            <a:off x="457200" y="3276600"/>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cxnSp>
        <p:nvCxnSpPr>
          <p:cNvPr id="5" name="Straight Arrow Connector 4"/>
          <p:cNvCxnSpPr/>
          <p:nvPr/>
        </p:nvCxnSpPr>
        <p:spPr>
          <a:xfrm rot="16200000" flipV="1">
            <a:off x="114300" y="2476500"/>
            <a:ext cx="1143000" cy="4572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457200" y="3276600"/>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sp>
        <p:nvSpPr>
          <p:cNvPr id="21" name="Rectangle 20"/>
          <p:cNvSpPr/>
          <p:nvPr/>
        </p:nvSpPr>
        <p:spPr>
          <a:xfrm>
            <a:off x="457200" y="3276600"/>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Curved Connector 23"/>
          <p:cNvCxnSpPr>
            <a:stCxn id="21" idx="1"/>
            <a:endCxn id="21" idx="2"/>
          </p:cNvCxnSpPr>
          <p:nvPr/>
        </p:nvCxnSpPr>
        <p:spPr>
          <a:xfrm rot="10800000" flipH="1" flipV="1">
            <a:off x="457199" y="3538954"/>
            <a:ext cx="425411" cy="262354"/>
          </a:xfrm>
          <a:prstGeom prst="curvedConnector4">
            <a:avLst>
              <a:gd name="adj1" fmla="val -53736"/>
              <a:gd name="adj2" fmla="val 187134"/>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cxnSp>
        <p:nvCxnSpPr>
          <p:cNvPr id="6" name="Straight Arrow Connector 5"/>
          <p:cNvCxnSpPr/>
          <p:nvPr/>
        </p:nvCxnSpPr>
        <p:spPr>
          <a:xfrm rot="5400000" flipH="1" flipV="1">
            <a:off x="342900" y="2705100"/>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457200" y="3276600"/>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sp>
        <p:nvSpPr>
          <p:cNvPr id="21" name="Rectangle 20"/>
          <p:cNvSpPr/>
          <p:nvPr/>
        </p:nvSpPr>
        <p:spPr>
          <a:xfrm>
            <a:off x="457200" y="3276600"/>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Curved Connector 23"/>
          <p:cNvCxnSpPr>
            <a:stCxn id="21" idx="1"/>
            <a:endCxn id="21" idx="2"/>
          </p:cNvCxnSpPr>
          <p:nvPr/>
        </p:nvCxnSpPr>
        <p:spPr>
          <a:xfrm rot="10800000" flipH="1" flipV="1">
            <a:off x="457199" y="3538954"/>
            <a:ext cx="425411" cy="262354"/>
          </a:xfrm>
          <a:prstGeom prst="curvedConnector4">
            <a:avLst>
              <a:gd name="adj1" fmla="val -53736"/>
              <a:gd name="adj2" fmla="val 187134"/>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cxnSp>
        <p:nvCxnSpPr>
          <p:cNvPr id="9" name="Straight Arrow Connector 8"/>
          <p:cNvCxnSpPr/>
          <p:nvPr/>
        </p:nvCxnSpPr>
        <p:spPr>
          <a:xfrm rot="5400000" flipH="1" flipV="1">
            <a:off x="648097" y="2400697"/>
            <a:ext cx="1143000" cy="60880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457200" y="3276600"/>
            <a:ext cx="850822"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sp>
        <p:nvSpPr>
          <p:cNvPr id="21" name="Rectangle 20"/>
          <p:cNvSpPr/>
          <p:nvPr/>
        </p:nvSpPr>
        <p:spPr>
          <a:xfrm>
            <a:off x="1333500" y="3276600"/>
            <a:ext cx="80010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Curved Connector 23"/>
          <p:cNvCxnSpPr>
            <a:endCxn id="21" idx="2"/>
          </p:cNvCxnSpPr>
          <p:nvPr/>
        </p:nvCxnSpPr>
        <p:spPr>
          <a:xfrm>
            <a:off x="914400" y="3801308"/>
            <a:ext cx="819150" cy="1588"/>
          </a:xfrm>
          <a:prstGeom prst="curvedConnector4">
            <a:avLst>
              <a:gd name="adj1" fmla="val 25581"/>
              <a:gd name="adj2" fmla="val 23271096"/>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sp>
        <p:nvSpPr>
          <p:cNvPr id="21" name="Rectangle 20"/>
          <p:cNvSpPr/>
          <p:nvPr/>
        </p:nvSpPr>
        <p:spPr>
          <a:xfrm>
            <a:off x="1333500" y="3276600"/>
            <a:ext cx="800100" cy="5247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rot="5400000" flipH="1" flipV="1">
            <a:off x="1258094" y="2705894"/>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Alignment</a:t>
            </a:r>
          </a:p>
        </p:txBody>
      </p:sp>
      <p:sp>
        <p:nvSpPr>
          <p:cNvPr id="3" name="Content Placeholder 2"/>
          <p:cNvSpPr>
            <a:spLocks noGrp="1"/>
          </p:cNvSpPr>
          <p:nvPr>
            <p:ph idx="1"/>
          </p:nvPr>
        </p:nvSpPr>
        <p:spPr>
          <a:xfrm>
            <a:off x="0" y="1600200"/>
            <a:ext cx="9144000" cy="4525963"/>
          </a:xfrm>
        </p:spPr>
        <p:txBody>
          <a:bodyPr/>
          <a:lstStyle/>
          <a:p>
            <a:pPr algn="ctr">
              <a:buNone/>
            </a:pPr>
            <a:r>
              <a:rPr lang="en-US" sz="1900"/>
              <a:t>Mr. President , Noah’s ark was filled not with production factors , but with living creatures.</a:t>
            </a:r>
          </a:p>
          <a:p>
            <a:pPr algn="ctr">
              <a:buNone/>
            </a:pPr>
            <a:endParaRPr lang="en-US" sz="1900"/>
          </a:p>
          <a:p>
            <a:pPr algn="ctr">
              <a:buNone/>
            </a:pPr>
            <a:endParaRPr lang="en-US" sz="1900"/>
          </a:p>
          <a:p>
            <a:pPr algn="ctr">
              <a:buNone/>
            </a:pPr>
            <a:endParaRPr lang="en-US" sz="1900"/>
          </a:p>
          <a:p>
            <a:pPr algn="ctr">
              <a:buNone/>
            </a:pPr>
            <a:endParaRPr lang="en-US" sz="1900"/>
          </a:p>
          <a:p>
            <a:pPr algn="ctr">
              <a:buNone/>
            </a:pPr>
            <a:r>
              <a:rPr lang="en-US" sz="1900" cap="small"/>
              <a:t>null</a:t>
            </a:r>
            <a:r>
              <a:rPr lang="en-US" sz="1900"/>
              <a:t>      Noahs Arche war nicht voller Productionsfactoren , sondern Geschöpfe .</a:t>
            </a:r>
          </a:p>
        </p:txBody>
      </p:sp>
      <p:cxnSp>
        <p:nvCxnSpPr>
          <p:cNvPr id="5" name="Straight Arrow Connector 4"/>
          <p:cNvCxnSpPr/>
          <p:nvPr/>
        </p:nvCxnSpPr>
        <p:spPr>
          <a:xfrm rot="16200000" flipV="1">
            <a:off x="114300" y="2476500"/>
            <a:ext cx="1143000" cy="4572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rot="5400000" flipH="1" flipV="1">
            <a:off x="342900" y="2705100"/>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648097" y="2400697"/>
            <a:ext cx="1143000" cy="60880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flipH="1" flipV="1">
            <a:off x="1258094" y="2705894"/>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flipH="1" flipV="1">
            <a:off x="1867694" y="2704306"/>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2324894" y="2705894"/>
            <a:ext cx="1143000"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6200000" flipV="1">
            <a:off x="3085306" y="2477294"/>
            <a:ext cx="1144588" cy="4572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flipH="1" flipV="1">
            <a:off x="3085306" y="2477293"/>
            <a:ext cx="1144589" cy="45720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flipH="1" flipV="1">
            <a:off x="4533902" y="2705100"/>
            <a:ext cx="1143001" cy="158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4954194" y="2287193"/>
            <a:ext cx="1141410" cy="83740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913606" y="2135190"/>
            <a:ext cx="3429794" cy="114141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flipH="1" flipV="1">
            <a:off x="6135692" y="2705100"/>
            <a:ext cx="1139818" cy="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flipH="1" flipV="1">
            <a:off x="5830892" y="2708279"/>
            <a:ext cx="1139818" cy="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H="1" flipV="1">
            <a:off x="7202492" y="2703507"/>
            <a:ext cx="1139818" cy="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flipH="1" flipV="1">
            <a:off x="7507293" y="2398708"/>
            <a:ext cx="1139818" cy="60960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8040691" y="2474913"/>
            <a:ext cx="1139817" cy="45719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915194" y="2135191"/>
            <a:ext cx="6247606" cy="113822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5" y="0"/>
            <a:ext cx="9067800" cy="1143000"/>
          </a:xfrm>
        </p:spPr>
        <p:txBody>
          <a:bodyPr/>
          <a:lstStyle/>
          <a:p>
            <a:r>
              <a:rPr lang="en-US" b="1" dirty="0" smtClean="0">
                <a:solidFill>
                  <a:srgbClr val="C00000"/>
                </a:solidFill>
              </a:rPr>
              <a:t>When interpretation is not a problem</a:t>
            </a:r>
            <a:endParaRPr lang="en-US" b="1" dirty="0">
              <a:solidFill>
                <a:srgbClr val="C00000"/>
              </a:solidFill>
            </a:endParaRPr>
          </a:p>
        </p:txBody>
      </p:sp>
      <p:sp>
        <p:nvSpPr>
          <p:cNvPr id="3" name="Content Placeholder 2"/>
          <p:cNvSpPr>
            <a:spLocks noGrp="1"/>
          </p:cNvSpPr>
          <p:nvPr>
            <p:ph idx="1"/>
          </p:nvPr>
        </p:nvSpPr>
        <p:spPr>
          <a:xfrm>
            <a:off x="457200" y="4191000"/>
            <a:ext cx="8229600" cy="2438400"/>
          </a:xfrm>
        </p:spPr>
        <p:txBody>
          <a:bodyPr>
            <a:normAutofit fontScale="70000" lnSpcReduction="20000"/>
          </a:bodyPr>
          <a:lstStyle/>
          <a:p>
            <a:pPr>
              <a:lnSpc>
                <a:spcPct val="120000"/>
              </a:lnSpc>
            </a:pPr>
            <a:r>
              <a:rPr lang="en-US" dirty="0" err="1" smtClean="0"/>
              <a:t>Seikilos</a:t>
            </a:r>
            <a:r>
              <a:rPr lang="en-US" dirty="0" smtClean="0"/>
              <a:t> Epitaph</a:t>
            </a:r>
          </a:p>
          <a:p>
            <a:pPr lvl="1">
              <a:lnSpc>
                <a:spcPct val="120000"/>
              </a:lnSpc>
            </a:pPr>
            <a:r>
              <a:rPr lang="en-US" dirty="0" smtClean="0"/>
              <a:t>Somewhere between 200BC and 100 AD, probably closer to the latter</a:t>
            </a:r>
          </a:p>
          <a:p>
            <a:pPr lvl="1">
              <a:lnSpc>
                <a:spcPct val="120000"/>
              </a:lnSpc>
            </a:pPr>
            <a:r>
              <a:rPr lang="en-US" dirty="0" smtClean="0"/>
              <a:t>Either from </a:t>
            </a:r>
            <a:r>
              <a:rPr lang="en-US" dirty="0" err="1" smtClean="0"/>
              <a:t>Seikilos</a:t>
            </a:r>
            <a:r>
              <a:rPr lang="en-US" dirty="0" smtClean="0"/>
              <a:t> to his wife, Euterpe, or simply the epitaph of </a:t>
            </a:r>
            <a:r>
              <a:rPr lang="en-US" dirty="0" err="1" smtClean="0"/>
              <a:t>Seikilos</a:t>
            </a:r>
            <a:r>
              <a:rPr lang="en-US" dirty="0" smtClean="0"/>
              <a:t>, son of </a:t>
            </a:r>
            <a:r>
              <a:rPr lang="en-US" dirty="0" err="1" smtClean="0"/>
              <a:t>Euterpos</a:t>
            </a:r>
            <a:endParaRPr lang="en-US" dirty="0" smtClean="0"/>
          </a:p>
          <a:p>
            <a:pPr>
              <a:lnSpc>
                <a:spcPct val="120000"/>
              </a:lnSpc>
            </a:pPr>
            <a:r>
              <a:rPr lang="en-US" dirty="0" smtClean="0"/>
              <a:t>The musical notation is understood</a:t>
            </a:r>
          </a:p>
          <a:p>
            <a:pPr lvl="1">
              <a:lnSpc>
                <a:spcPct val="120000"/>
              </a:lnSpc>
            </a:pPr>
            <a:r>
              <a:rPr lang="en-US" dirty="0" smtClean="0"/>
              <a:t>Oldest </a:t>
            </a:r>
            <a:r>
              <a:rPr lang="en-US" i="1" dirty="0" smtClean="0"/>
              <a:t>complete </a:t>
            </a:r>
            <a:r>
              <a:rPr lang="en-US" dirty="0" smtClean="0"/>
              <a:t>piece of music</a:t>
            </a:r>
            <a:endParaRPr lang="en-US" dirty="0"/>
          </a:p>
        </p:txBody>
      </p:sp>
      <p:pic>
        <p:nvPicPr>
          <p:cNvPr id="4" name="Picture 3"/>
          <p:cNvPicPr>
            <a:picLocks noChangeAspect="1"/>
          </p:cNvPicPr>
          <p:nvPr/>
        </p:nvPicPr>
        <p:blipFill>
          <a:blip r:embed="rId2"/>
          <a:stretch>
            <a:fillRect/>
          </a:stretch>
        </p:blipFill>
        <p:spPr>
          <a:xfrm>
            <a:off x="2362200" y="1212356"/>
            <a:ext cx="2099867" cy="2978644"/>
          </a:xfrm>
          <a:prstGeom prst="rect">
            <a:avLst/>
          </a:prstGeom>
        </p:spPr>
      </p:pic>
      <p:pic>
        <p:nvPicPr>
          <p:cNvPr id="5" name="Picture 4"/>
          <p:cNvPicPr>
            <a:picLocks noChangeAspect="1"/>
          </p:cNvPicPr>
          <p:nvPr/>
        </p:nvPicPr>
        <p:blipFill rotWithShape="1">
          <a:blip r:embed="rId3"/>
          <a:srcRect l="14786" t="21819" r="72293" b="64807"/>
          <a:stretch/>
        </p:blipFill>
        <p:spPr>
          <a:xfrm>
            <a:off x="5334000" y="2001253"/>
            <a:ext cx="1828800" cy="1143929"/>
          </a:xfrm>
          <a:prstGeom prst="rect">
            <a:avLst/>
          </a:prstGeom>
        </p:spPr>
      </p:pic>
    </p:spTree>
    <p:extLst>
      <p:ext uri="{BB962C8B-B14F-4D97-AF65-F5344CB8AC3E}">
        <p14:creationId xmlns:p14="http://schemas.microsoft.com/office/powerpoint/2010/main" val="215816288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Hidden Markov Model</a:t>
            </a:r>
          </a:p>
        </p:txBody>
      </p:sp>
      <p:sp>
        <p:nvSpPr>
          <p:cNvPr id="5" name="Content Placeholder 4"/>
          <p:cNvSpPr>
            <a:spLocks noGrp="1"/>
          </p:cNvSpPr>
          <p:nvPr>
            <p:ph idx="1"/>
          </p:nvPr>
        </p:nvSpPr>
        <p:spPr/>
        <p:txBody>
          <a:bodyPr>
            <a:normAutofit fontScale="92500" lnSpcReduction="10000"/>
          </a:bodyPr>
          <a:lstStyle/>
          <a:p>
            <a:r>
              <a:rPr lang="en-US"/>
              <a:t>A model over sequences of symbols, but there is missing information associated with each symbol:  its “state.”</a:t>
            </a:r>
          </a:p>
          <a:p>
            <a:pPr lvl="1"/>
            <a:r>
              <a:rPr lang="en-US"/>
              <a:t>Assume a finite set of possible states, Λ.</a:t>
            </a:r>
          </a:p>
          <a:p>
            <a:endParaRPr lang="en-US"/>
          </a:p>
          <a:p>
            <a:endParaRPr lang="en-US"/>
          </a:p>
          <a:p>
            <a:endParaRPr lang="en-US"/>
          </a:p>
          <a:p>
            <a:r>
              <a:rPr lang="en-US"/>
              <a:t>A </a:t>
            </a:r>
            <a:r>
              <a:rPr lang="en-US" i="1"/>
              <a:t>joint</a:t>
            </a:r>
            <a:r>
              <a:rPr lang="en-US"/>
              <a:t> model over the observable symbols and their hidden/latent/unknown classes.</a:t>
            </a:r>
          </a:p>
        </p:txBody>
      </p:sp>
      <p:pic>
        <p:nvPicPr>
          <p:cNvPr id="6" name="Picture 5" descr="latex-image-1.pdf"/>
          <p:cNvPicPr>
            <a:picLocks noChangeAspect="1"/>
          </p:cNvPicPr>
          <p:nvPr/>
        </p:nvPicPr>
        <p:blipFill>
          <a:blip r:embed="rId2"/>
          <a:stretch>
            <a:fillRect/>
          </a:stretch>
        </p:blipFill>
        <p:spPr>
          <a:xfrm>
            <a:off x="762000" y="3505200"/>
            <a:ext cx="7924800" cy="767715"/>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t>Lecture Outline</a:t>
            </a:r>
          </a:p>
        </p:txBody>
      </p:sp>
      <p:sp>
        <p:nvSpPr>
          <p:cNvPr id="3" name="Content Placeholder 2"/>
          <p:cNvSpPr>
            <a:spLocks noGrp="1"/>
          </p:cNvSpPr>
          <p:nvPr>
            <p:ph idx="1"/>
          </p:nvPr>
        </p:nvSpPr>
        <p:spPr/>
        <p:txBody>
          <a:bodyPr rtlCol="0">
            <a:normAutofit/>
          </a:bodyPr>
          <a:lstStyle/>
          <a:p>
            <a:pPr marL="514350" indent="-514350" eaLnBrk="1" fontAlgn="auto" hangingPunct="1">
              <a:spcAft>
                <a:spcPts val="0"/>
              </a:spcAft>
              <a:buFont typeface="Wingdings" charset="2"/>
              <a:buChar char="ü"/>
              <a:defRPr/>
            </a:pPr>
            <a:r>
              <a:rPr lang="en-US" dirty="0" smtClean="0">
                <a:ea typeface="+mn-ea"/>
                <a:cs typeface="+mn-cs"/>
              </a:rPr>
              <a:t>Markov models</a:t>
            </a:r>
          </a:p>
          <a:p>
            <a:pPr marL="514350" indent="-514350" eaLnBrk="1" fontAlgn="auto" hangingPunct="1">
              <a:spcAft>
                <a:spcPts val="0"/>
              </a:spcAft>
              <a:buFont typeface="Wingdings" charset="2"/>
              <a:buChar char="ü"/>
              <a:defRPr/>
            </a:pPr>
            <a:r>
              <a:rPr lang="en-US" dirty="0" smtClean="0">
                <a:ea typeface="+mn-ea"/>
                <a:cs typeface="+mn-cs"/>
              </a:rPr>
              <a:t>Hidden Markov models</a:t>
            </a:r>
          </a:p>
          <a:p>
            <a:pPr marL="514350" indent="-514350" eaLnBrk="1" fontAlgn="auto" hangingPunct="1">
              <a:spcAft>
                <a:spcPts val="0"/>
              </a:spcAft>
              <a:buFont typeface="+mj-lt"/>
              <a:buAutoNum type="arabicPeriod" startAt="3"/>
              <a:defRPr/>
            </a:pPr>
            <a:r>
              <a:rPr lang="en-US" dirty="0" smtClean="0">
                <a:ea typeface="+mn-ea"/>
                <a:cs typeface="+mn-cs"/>
              </a:rPr>
              <a:t>Viterbi algorithm</a:t>
            </a:r>
          </a:p>
        </p:txBody>
      </p:sp>
    </p:spTree>
  </p:cSld>
  <p:clrMapOvr>
    <a:masterClrMapping/>
  </p:clrMapOvr>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Viterbi Algorithm</a:t>
            </a:r>
            <a:endParaRPr lang="en-US" dirty="0"/>
          </a:p>
        </p:txBody>
      </p:sp>
      <p:sp>
        <p:nvSpPr>
          <p:cNvPr id="5" name="Text Placeholder 4"/>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Algorithms for HMMs</a:t>
            </a:r>
            <a:endParaRPr lang="en-US" dirty="0"/>
          </a:p>
        </p:txBody>
      </p:sp>
      <p:sp>
        <p:nvSpPr>
          <p:cNvPr id="5" name="Content Placeholder 4"/>
          <p:cNvSpPr>
            <a:spLocks noGrp="1"/>
          </p:cNvSpPr>
          <p:nvPr>
            <p:ph idx="1"/>
          </p:nvPr>
        </p:nvSpPr>
        <p:spPr/>
        <p:txBody>
          <a:bodyPr/>
          <a:lstStyle/>
          <a:p>
            <a:pPr marL="514350" indent="-514350">
              <a:buNone/>
            </a:pPr>
            <a:r>
              <a:rPr lang="en-US"/>
              <a:t>Given the HMM and a sequence:</a:t>
            </a:r>
          </a:p>
          <a:p>
            <a:pPr marL="514350" indent="-514350">
              <a:buFont typeface="+mj-lt"/>
              <a:buAutoNum type="arabicPeriod"/>
            </a:pPr>
            <a:r>
              <a:rPr lang="en-US"/>
              <a:t>The most probable state sequence?</a:t>
            </a:r>
          </a:p>
          <a:p>
            <a:pPr marL="514350" indent="-514350">
              <a:buFont typeface="+mj-lt"/>
              <a:buAutoNum type="arabicPeriod"/>
            </a:pPr>
            <a:r>
              <a:rPr lang="en-US"/>
              <a:t>The probability of the word sequence?</a:t>
            </a:r>
          </a:p>
          <a:p>
            <a:pPr marL="514350" indent="-514350">
              <a:buFont typeface="+mj-lt"/>
              <a:buAutoNum type="arabicPeriod"/>
            </a:pPr>
            <a:r>
              <a:rPr lang="en-US"/>
              <a:t>The probability distribution over states, for each word?</a:t>
            </a:r>
          </a:p>
          <a:p>
            <a:pPr marL="514350" indent="-514350">
              <a:buFont typeface="+mj-lt"/>
              <a:buAutoNum type="arabicPeriod"/>
            </a:pPr>
            <a:r>
              <a:rPr lang="en-US"/>
              <a:t>Minimum risk sequence</a:t>
            </a:r>
          </a:p>
          <a:p>
            <a:pPr marL="514350" indent="-514350">
              <a:buNone/>
            </a:pPr>
            <a:r>
              <a:rPr lang="en-US"/>
              <a:t>Given states and sequences, or just states:</a:t>
            </a:r>
          </a:p>
          <a:p>
            <a:pPr marL="514350" indent="-514350">
              <a:buFont typeface="+mj-lt"/>
              <a:buAutoNum type="arabicPeriod" startAt="5"/>
            </a:pPr>
            <a:r>
              <a:rPr lang="en-US"/>
              <a:t>The parameters of the </a:t>
            </a:r>
            <a:r>
              <a:rPr lang="en-US">
                <a:cs typeface=""/>
              </a:rPr>
              <a:t>HMM (</a:t>
            </a:r>
            <a:r>
              <a:rPr lang="en-US" b="1" smtClean="0">
                <a:cs typeface=""/>
              </a:rPr>
              <a:t>γ</a:t>
            </a:r>
            <a:r>
              <a:rPr lang="en-US">
                <a:cs typeface=""/>
              </a:rPr>
              <a:t> and </a:t>
            </a:r>
            <a:r>
              <a:rPr lang="en-US" b="1">
                <a:cs typeface=""/>
              </a:rPr>
              <a:t>η</a:t>
            </a:r>
            <a:r>
              <a:rPr lang="en-US">
                <a:cs typeface=""/>
              </a:rPr>
              <a:t>)?</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Problem 1:  </a:t>
            </a:r>
            <a:br>
              <a:rPr lang="en-US"/>
            </a:br>
            <a:r>
              <a:rPr lang="en-US"/>
              <a:t>Most Likely State Sequence</a:t>
            </a:r>
          </a:p>
        </p:txBody>
      </p:sp>
      <p:sp>
        <p:nvSpPr>
          <p:cNvPr id="3" name="Content Placeholder 2"/>
          <p:cNvSpPr>
            <a:spLocks noGrp="1"/>
          </p:cNvSpPr>
          <p:nvPr>
            <p:ph idx="1"/>
          </p:nvPr>
        </p:nvSpPr>
        <p:spPr/>
        <p:txBody>
          <a:bodyPr/>
          <a:lstStyle/>
          <a:p>
            <a:r>
              <a:rPr lang="en-US"/>
              <a:t>Input:  HMM </a:t>
            </a:r>
            <a:r>
              <a:rPr lang="en-US">
                <a:cs typeface=""/>
              </a:rPr>
              <a:t>(</a:t>
            </a:r>
            <a:r>
              <a:rPr lang="en-US" b="1" smtClean="0">
                <a:cs typeface=""/>
              </a:rPr>
              <a:t>γ</a:t>
            </a:r>
            <a:r>
              <a:rPr lang="en-US">
                <a:cs typeface=""/>
              </a:rPr>
              <a:t> and </a:t>
            </a:r>
            <a:r>
              <a:rPr lang="en-US" b="1">
                <a:cs typeface=""/>
              </a:rPr>
              <a:t>η</a:t>
            </a:r>
            <a:r>
              <a:rPr lang="en-US">
                <a:cs typeface=""/>
              </a:rPr>
              <a:t>) and symbol sequence </a:t>
            </a:r>
            <a:r>
              <a:rPr lang="en-US" b="1">
                <a:cs typeface=""/>
              </a:rPr>
              <a:t>w</a:t>
            </a:r>
            <a:r>
              <a:rPr lang="en-US">
                <a:cs typeface=""/>
              </a:rPr>
              <a:t>.</a:t>
            </a:r>
          </a:p>
          <a:p>
            <a:r>
              <a:rPr lang="en-US">
                <a:cs typeface=""/>
              </a:rPr>
              <a:t>Output:</a:t>
            </a:r>
          </a:p>
          <a:p>
            <a:endParaRPr lang="en-US">
              <a:cs typeface=""/>
            </a:endParaRPr>
          </a:p>
          <a:p>
            <a:r>
              <a:rPr lang="en-US">
                <a:cs typeface=""/>
              </a:rPr>
              <a:t>Statistics view:  maximum </a:t>
            </a:r>
            <a:r>
              <a:rPr lang="en-US" i="1">
                <a:cs typeface=""/>
              </a:rPr>
              <a:t>a posteriori</a:t>
            </a:r>
            <a:r>
              <a:rPr lang="en-US">
                <a:cs typeface=""/>
              </a:rPr>
              <a:t> inference</a:t>
            </a:r>
          </a:p>
          <a:p>
            <a:r>
              <a:rPr lang="en-US">
                <a:cs typeface=""/>
              </a:rPr>
              <a:t>Computational view:  discrete, combinatorial optimization    </a:t>
            </a:r>
            <a:endParaRPr lang="en-US"/>
          </a:p>
        </p:txBody>
      </p:sp>
      <p:pic>
        <p:nvPicPr>
          <p:cNvPr id="4" name="Picture 3" descr="latex-image-1.pdf"/>
          <p:cNvPicPr>
            <a:picLocks noChangeAspect="1"/>
          </p:cNvPicPr>
          <p:nvPr/>
        </p:nvPicPr>
        <p:blipFill>
          <a:blip r:embed="rId2"/>
          <a:stretch>
            <a:fillRect/>
          </a:stretch>
        </p:blipFill>
        <p:spPr>
          <a:xfrm>
            <a:off x="2667000" y="2853932"/>
            <a:ext cx="2743200" cy="422668"/>
          </a:xfrm>
          <a:prstGeom prst="rect">
            <a:avLst/>
          </a:prstGeom>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graphicFrame>
        <p:nvGraphicFramePr>
          <p:cNvPr id="4" name="Content Placeholder 3"/>
          <p:cNvGraphicFramePr>
            <a:graphicFrameLocks noGrp="1"/>
          </p:cNvGraphicFramePr>
          <p:nvPr>
            <p:ph idx="1"/>
          </p:nvPr>
        </p:nvGraphicFramePr>
        <p:xfrm>
          <a:off x="457200" y="1600200"/>
          <a:ext cx="8229600" cy="333756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1447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pPr algn="ctr"/>
                      <a:endParaRPr lang="en-US" sz="1800"/>
                    </a:p>
                  </a:txBody>
                  <a:tcPr/>
                </a:tc>
                <a:tc>
                  <a:txBody>
                    <a:bodyPr/>
                    <a:lstStyle/>
                    <a:p>
                      <a:pPr algn="ctr"/>
                      <a:r>
                        <a:rPr lang="en-US" sz="1800"/>
                        <a:t>I</a:t>
                      </a:r>
                    </a:p>
                  </a:txBody>
                  <a:tcPr/>
                </a:tc>
                <a:tc>
                  <a:txBody>
                    <a:bodyPr/>
                    <a:lstStyle/>
                    <a:p>
                      <a:pPr algn="ctr"/>
                      <a:r>
                        <a:rPr lang="en-US" sz="1800"/>
                        <a:t>suspect</a:t>
                      </a:r>
                    </a:p>
                  </a:txBody>
                  <a:tcPr/>
                </a:tc>
                <a:tc>
                  <a:txBody>
                    <a:bodyPr/>
                    <a:lstStyle/>
                    <a:p>
                      <a:pPr algn="ctr"/>
                      <a:r>
                        <a:rPr lang="en-US" sz="1800"/>
                        <a:t>the </a:t>
                      </a:r>
                    </a:p>
                  </a:txBody>
                  <a:tcPr/>
                </a:tc>
                <a:tc>
                  <a:txBody>
                    <a:bodyPr/>
                    <a:lstStyle/>
                    <a:p>
                      <a:pPr algn="ctr"/>
                      <a:r>
                        <a:rPr lang="en-US" sz="1800"/>
                        <a:t>present</a:t>
                      </a:r>
                    </a:p>
                  </a:txBody>
                  <a:tcPr/>
                </a:tc>
                <a:tc>
                  <a:txBody>
                    <a:bodyPr/>
                    <a:lstStyle/>
                    <a:p>
                      <a:pPr algn="ctr"/>
                      <a:r>
                        <a:rPr lang="en-US" sz="1800"/>
                        <a:t>forecast</a:t>
                      </a:r>
                    </a:p>
                  </a:txBody>
                  <a:tcPr/>
                </a:tc>
                <a:tc>
                  <a:txBody>
                    <a:bodyPr/>
                    <a:lstStyle/>
                    <a:p>
                      <a:pPr algn="ctr"/>
                      <a:r>
                        <a:rPr lang="en-US" sz="1800"/>
                        <a:t>is </a:t>
                      </a:r>
                    </a:p>
                  </a:txBody>
                  <a:tcPr/>
                </a:tc>
                <a:tc>
                  <a:txBody>
                    <a:bodyPr/>
                    <a:lstStyle/>
                    <a:p>
                      <a:pPr algn="ctr"/>
                      <a:r>
                        <a:rPr lang="en-US" sz="1800"/>
                        <a:t>pessimistic</a:t>
                      </a:r>
                    </a:p>
                  </a:txBody>
                  <a:tcPr/>
                </a:tc>
                <a:tc>
                  <a:txBody>
                    <a:bodyPr/>
                    <a:lstStyle/>
                    <a:p>
                      <a:pPr algn="ctr"/>
                      <a:r>
                        <a:rPr lang="en-US" sz="1800"/>
                        <a:t>.</a:t>
                      </a:r>
                    </a:p>
                  </a:txBody>
                  <a:tcPr/>
                </a:tc>
                <a:tc>
                  <a:txBody>
                    <a:bodyPr/>
                    <a:lstStyle/>
                    <a:p>
                      <a:pPr algn="ctr"/>
                      <a:endParaRPr lang="en-US" sz="1800"/>
                    </a:p>
                  </a:txBody>
                  <a:tcPr/>
                </a:tc>
                <a:extLst>
                  <a:ext uri="{0D108BD9-81ED-4DB2-BD59-A6C34878D82A}">
                    <a16:rowId xmlns:a16="http://schemas.microsoft.com/office/drawing/2014/main" val="10000"/>
                  </a:ext>
                </a:extLst>
              </a:tr>
              <a:tr h="370840">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1"/>
                  </a:ext>
                </a:extLst>
              </a:tr>
              <a:tr h="370840">
                <a:tc>
                  <a:txBody>
                    <a:bodyPr/>
                    <a:lstStyle/>
                    <a:p>
                      <a:pPr algn="ctr"/>
                      <a:endParaRPr lang="en-US" sz="1800" cap="small"/>
                    </a:p>
                  </a:txBody>
                  <a:tcPr/>
                </a:tc>
                <a:tc>
                  <a:txBody>
                    <a:bodyPr/>
                    <a:lstStyle/>
                    <a:p>
                      <a:pPr algn="ctr"/>
                      <a:r>
                        <a:rPr lang="en-US" sz="1800" cap="small"/>
                        <a:t>cd</a:t>
                      </a:r>
                    </a:p>
                  </a:txBody>
                  <a:tcPr/>
                </a:tc>
                <a:tc>
                  <a:txBody>
                    <a:bodyPr/>
                    <a:lstStyle/>
                    <a:p>
                      <a:pPr algn="ctr"/>
                      <a:r>
                        <a:rPr lang="en-US" sz="1800" cap="small"/>
                        <a:t>jj</a:t>
                      </a:r>
                    </a:p>
                  </a:txBody>
                  <a:tcPr/>
                </a:tc>
                <a:tc>
                  <a:txBody>
                    <a:bodyPr/>
                    <a:lstStyle/>
                    <a:p>
                      <a:pPr algn="ctr"/>
                      <a:r>
                        <a:rPr lang="en-US" sz="1800" cap="small"/>
                        <a:t>dt</a:t>
                      </a:r>
                    </a:p>
                  </a:txBody>
                  <a:tcPr/>
                </a:tc>
                <a:tc>
                  <a:txBody>
                    <a:bodyPr/>
                    <a:lstStyle/>
                    <a:p>
                      <a:pPr algn="ctr"/>
                      <a:r>
                        <a:rPr lang="en-US" sz="1800" cap="small"/>
                        <a:t>jj</a:t>
                      </a:r>
                    </a:p>
                  </a:txBody>
                  <a:tcPr/>
                </a:tc>
                <a:tc>
                  <a:txBody>
                    <a:bodyPr/>
                    <a:lstStyle/>
                    <a:p>
                      <a:pPr algn="ctr"/>
                      <a:r>
                        <a:rPr lang="en-US" sz="1800" cap="small"/>
                        <a:t>nn</a:t>
                      </a:r>
                    </a:p>
                  </a:txBody>
                  <a:tcPr/>
                </a:tc>
                <a:tc>
                  <a:txBody>
                    <a:bodyPr/>
                    <a:lstStyle/>
                    <a:p>
                      <a:pPr algn="ctr"/>
                      <a:r>
                        <a:rPr lang="en-US" sz="1800" cap="small"/>
                        <a:t>nns</a:t>
                      </a:r>
                    </a:p>
                  </a:txBody>
                  <a:tcPr/>
                </a:tc>
                <a:tc>
                  <a:txBody>
                    <a:bodyPr/>
                    <a:lstStyle/>
                    <a:p>
                      <a:pPr algn="ctr"/>
                      <a:r>
                        <a:rPr lang="en-US" sz="1800" cap="small"/>
                        <a:t>jj</a:t>
                      </a:r>
                    </a:p>
                  </a:txBody>
                  <a:tcPr/>
                </a:tc>
                <a:tc>
                  <a:txBody>
                    <a:bodyPr/>
                    <a:lstStyle/>
                    <a:p>
                      <a:pPr algn="ctr"/>
                      <a:r>
                        <a:rPr lang="en-US" sz="1800" cap="small"/>
                        <a:t>.</a:t>
                      </a:r>
                    </a:p>
                  </a:txBody>
                  <a:tcPr/>
                </a:tc>
                <a:tc>
                  <a:txBody>
                    <a:bodyPr/>
                    <a:lstStyle/>
                    <a:p>
                      <a:pPr algn="ctr"/>
                      <a:endParaRPr lang="en-US" sz="1800" cap="small"/>
                    </a:p>
                  </a:txBody>
                  <a:tcPr/>
                </a:tc>
                <a:extLst>
                  <a:ext uri="{0D108BD9-81ED-4DB2-BD59-A6C34878D82A}">
                    <a16:rowId xmlns:a16="http://schemas.microsoft.com/office/drawing/2014/main" val="10002"/>
                  </a:ext>
                </a:extLst>
              </a:tr>
              <a:tr h="370840">
                <a:tc>
                  <a:txBody>
                    <a:bodyPr/>
                    <a:lstStyle/>
                    <a:p>
                      <a:pPr algn="ctr"/>
                      <a:endParaRPr lang="en-US" sz="1800" cap="small"/>
                    </a:p>
                  </a:txBody>
                  <a:tcPr/>
                </a:tc>
                <a:tc>
                  <a:txBody>
                    <a:bodyPr/>
                    <a:lstStyle/>
                    <a:p>
                      <a:pPr algn="ctr"/>
                      <a:r>
                        <a:rPr lang="en-US" sz="1800" cap="small"/>
                        <a:t>nn</a:t>
                      </a:r>
                    </a:p>
                  </a:txBody>
                  <a:tcPr/>
                </a:tc>
                <a:tc>
                  <a:txBody>
                    <a:bodyPr/>
                    <a:lstStyle/>
                    <a:p>
                      <a:pPr algn="ctr"/>
                      <a:r>
                        <a:rPr lang="en-US" sz="1800" cap="small"/>
                        <a:t>nn</a:t>
                      </a:r>
                    </a:p>
                  </a:txBody>
                  <a:tcPr/>
                </a:tc>
                <a:tc>
                  <a:txBody>
                    <a:bodyPr/>
                    <a:lstStyle/>
                    <a:p>
                      <a:pPr algn="ctr"/>
                      <a:r>
                        <a:rPr lang="en-US" sz="1800" cap="small"/>
                        <a:t>jj</a:t>
                      </a:r>
                    </a:p>
                  </a:txBody>
                  <a:tcPr/>
                </a:tc>
                <a:tc>
                  <a:txBody>
                    <a:bodyPr/>
                    <a:lstStyle/>
                    <a:p>
                      <a:pPr algn="ctr"/>
                      <a:r>
                        <a:rPr lang="en-US" sz="1800" cap="small"/>
                        <a:t>nn</a:t>
                      </a:r>
                    </a:p>
                  </a:txBody>
                  <a:tcPr/>
                </a:tc>
                <a:tc>
                  <a:txBody>
                    <a:bodyPr/>
                    <a:lstStyle/>
                    <a:p>
                      <a:pPr algn="ctr"/>
                      <a:r>
                        <a:rPr lang="en-US" sz="1800" cap="small"/>
                        <a:t>vb</a:t>
                      </a:r>
                    </a:p>
                  </a:txBody>
                  <a:tcPr/>
                </a:tc>
                <a:tc>
                  <a:txBody>
                    <a:bodyPr/>
                    <a:lstStyle/>
                    <a:p>
                      <a:pPr algn="ctr"/>
                      <a:r>
                        <a:rPr lang="en-US" sz="1800" cap="small"/>
                        <a:t>vbz</a:t>
                      </a:r>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3"/>
                  </a:ext>
                </a:extLst>
              </a:tr>
              <a:tr h="370840">
                <a:tc>
                  <a:txBody>
                    <a:bodyPr/>
                    <a:lstStyle/>
                    <a:p>
                      <a:pPr algn="ctr"/>
                      <a:endParaRPr lang="en-US" sz="1800" cap="small"/>
                    </a:p>
                  </a:txBody>
                  <a:tcPr/>
                </a:tc>
                <a:tc>
                  <a:txBody>
                    <a:bodyPr/>
                    <a:lstStyle/>
                    <a:p>
                      <a:pPr algn="ctr"/>
                      <a:r>
                        <a:rPr lang="en-US" sz="1800" cap="small"/>
                        <a:t>nnp</a:t>
                      </a:r>
                    </a:p>
                  </a:txBody>
                  <a:tcPr/>
                </a:tc>
                <a:tc>
                  <a:txBody>
                    <a:bodyPr/>
                    <a:lstStyle/>
                    <a:p>
                      <a:pPr algn="ctr"/>
                      <a:r>
                        <a:rPr lang="en-US" sz="1800" cap="small"/>
                        <a:t>vb</a:t>
                      </a:r>
                    </a:p>
                  </a:txBody>
                  <a:tcPr/>
                </a:tc>
                <a:tc>
                  <a:txBody>
                    <a:bodyPr/>
                    <a:lstStyle/>
                    <a:p>
                      <a:pPr algn="ctr"/>
                      <a:r>
                        <a:rPr lang="en-US" sz="1800" cap="small"/>
                        <a:t>nn</a:t>
                      </a:r>
                    </a:p>
                  </a:txBody>
                  <a:tcPr/>
                </a:tc>
                <a:tc>
                  <a:txBody>
                    <a:bodyPr/>
                    <a:lstStyle/>
                    <a:p>
                      <a:pPr algn="ctr"/>
                      <a:r>
                        <a:rPr lang="en-US" sz="1800" cap="small"/>
                        <a:t>rb</a:t>
                      </a:r>
                    </a:p>
                  </a:txBody>
                  <a:tcPr/>
                </a:tc>
                <a:tc>
                  <a:txBody>
                    <a:bodyPr/>
                    <a:lstStyle/>
                    <a:p>
                      <a:pPr algn="ctr"/>
                      <a:r>
                        <a:rPr lang="en-US" sz="1800" cap="small"/>
                        <a:t>vbd</a:t>
                      </a:r>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4"/>
                  </a:ext>
                </a:extLst>
              </a:tr>
              <a:tr h="370840">
                <a:tc>
                  <a:txBody>
                    <a:bodyPr/>
                    <a:lstStyle/>
                    <a:p>
                      <a:pPr algn="ctr"/>
                      <a:endParaRPr lang="en-US" sz="1800" cap="small"/>
                    </a:p>
                  </a:txBody>
                  <a:tcPr/>
                </a:tc>
                <a:tc>
                  <a:txBody>
                    <a:bodyPr/>
                    <a:lstStyle/>
                    <a:p>
                      <a:pPr algn="ctr"/>
                      <a:r>
                        <a:rPr lang="en-US" sz="1800" cap="small"/>
                        <a:t>prp</a:t>
                      </a:r>
                    </a:p>
                  </a:txBody>
                  <a:tcPr/>
                </a:tc>
                <a:tc>
                  <a:txBody>
                    <a:bodyPr/>
                    <a:lstStyle/>
                    <a:p>
                      <a:pPr algn="ctr"/>
                      <a:r>
                        <a:rPr lang="en-US" sz="1800" cap="small"/>
                        <a:t>vbp</a:t>
                      </a:r>
                    </a:p>
                  </a:txBody>
                  <a:tcPr/>
                </a:tc>
                <a:tc>
                  <a:txBody>
                    <a:bodyPr/>
                    <a:lstStyle/>
                    <a:p>
                      <a:pPr algn="ctr"/>
                      <a:r>
                        <a:rPr lang="en-US" sz="1800" cap="small"/>
                        <a:t>nnp</a:t>
                      </a:r>
                    </a:p>
                  </a:txBody>
                  <a:tcPr/>
                </a:tc>
                <a:tc>
                  <a:txBody>
                    <a:bodyPr/>
                    <a:lstStyle/>
                    <a:p>
                      <a:pPr algn="ctr"/>
                      <a:r>
                        <a:rPr lang="en-US" sz="1800" cap="small"/>
                        <a:t>vb</a:t>
                      </a:r>
                    </a:p>
                  </a:txBody>
                  <a:tcPr/>
                </a:tc>
                <a:tc>
                  <a:txBody>
                    <a:bodyPr/>
                    <a:lstStyle/>
                    <a:p>
                      <a:pPr algn="ctr"/>
                      <a:r>
                        <a:rPr lang="en-US" sz="1800" cap="small"/>
                        <a:t>vbn</a:t>
                      </a:r>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5"/>
                  </a:ext>
                </a:extLst>
              </a:tr>
              <a:tr h="370840">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r>
                        <a:rPr lang="en-US" sz="1800" cap="small"/>
                        <a:t>vbp</a:t>
                      </a:r>
                    </a:p>
                  </a:txBody>
                  <a:tcPr/>
                </a:tc>
                <a:tc>
                  <a:txBody>
                    <a:bodyPr/>
                    <a:lstStyle/>
                    <a:p>
                      <a:pPr algn="ctr"/>
                      <a:r>
                        <a:rPr lang="en-US" sz="1800" cap="small"/>
                        <a:t>vbp</a:t>
                      </a:r>
                    </a:p>
                  </a:txBody>
                  <a:tcPr/>
                </a:tc>
                <a:tc>
                  <a:txBody>
                    <a:bodyPr/>
                    <a:lstStyle/>
                    <a:p>
                      <a:pPr algn="ctr"/>
                      <a:r>
                        <a:rPr lang="en-US" sz="1800" cap="small"/>
                        <a:t>vbp</a:t>
                      </a:r>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6"/>
                  </a:ext>
                </a:extLst>
              </a:tr>
              <a:tr h="370840">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7"/>
                  </a:ext>
                </a:extLst>
              </a:tr>
              <a:tr h="370840">
                <a:tc>
                  <a:txBody>
                    <a:bodyPr/>
                    <a:lstStyle/>
                    <a:p>
                      <a:pPr algn="ctr"/>
                      <a:endParaRPr lang="en-US" sz="1800" cap="small"/>
                    </a:p>
                  </a:txBody>
                  <a:tcPr/>
                </a:tc>
                <a:tc>
                  <a:txBody>
                    <a:bodyPr/>
                    <a:lstStyle/>
                    <a:p>
                      <a:pPr algn="ctr"/>
                      <a:r>
                        <a:rPr lang="en-US" sz="1800" cap="small"/>
                        <a:t>4</a:t>
                      </a:r>
                    </a:p>
                  </a:txBody>
                  <a:tcPr/>
                </a:tc>
                <a:tc>
                  <a:txBody>
                    <a:bodyPr/>
                    <a:lstStyle/>
                    <a:p>
                      <a:pPr algn="ctr"/>
                      <a:r>
                        <a:rPr lang="en-US" sz="1800" cap="small"/>
                        <a:t>4</a:t>
                      </a:r>
                    </a:p>
                  </a:txBody>
                  <a:tcPr/>
                </a:tc>
                <a:tc>
                  <a:txBody>
                    <a:bodyPr/>
                    <a:lstStyle/>
                    <a:p>
                      <a:pPr algn="ctr"/>
                      <a:r>
                        <a:rPr lang="en-US" sz="1800" cap="small"/>
                        <a:t>5</a:t>
                      </a:r>
                    </a:p>
                  </a:txBody>
                  <a:tcPr/>
                </a:tc>
                <a:tc>
                  <a:txBody>
                    <a:bodyPr/>
                    <a:lstStyle/>
                    <a:p>
                      <a:pPr algn="ctr"/>
                      <a:r>
                        <a:rPr lang="en-US" sz="1800" cap="small"/>
                        <a:t>5</a:t>
                      </a:r>
                    </a:p>
                  </a:txBody>
                  <a:tcPr/>
                </a:tc>
                <a:tc>
                  <a:txBody>
                    <a:bodyPr/>
                    <a:lstStyle/>
                    <a:p>
                      <a:pPr algn="ctr"/>
                      <a:r>
                        <a:rPr lang="en-US" sz="1800" cap="small"/>
                        <a:t>5</a:t>
                      </a:r>
                    </a:p>
                  </a:txBody>
                  <a:tcPr/>
                </a:tc>
                <a:tc>
                  <a:txBody>
                    <a:bodyPr/>
                    <a:lstStyle/>
                    <a:p>
                      <a:pPr algn="ctr"/>
                      <a:r>
                        <a:rPr lang="en-US" sz="1800" cap="small"/>
                        <a:t>2</a:t>
                      </a:r>
                    </a:p>
                  </a:txBody>
                  <a:tcPr/>
                </a:tc>
                <a:tc>
                  <a:txBody>
                    <a:bodyPr/>
                    <a:lstStyle/>
                    <a:p>
                      <a:pPr algn="ctr"/>
                      <a:r>
                        <a:rPr lang="en-US" sz="1800" cap="small"/>
                        <a:t>1</a:t>
                      </a:r>
                    </a:p>
                  </a:txBody>
                  <a:tcPr/>
                </a:tc>
                <a:tc>
                  <a:txBody>
                    <a:bodyPr/>
                    <a:lstStyle/>
                    <a:p>
                      <a:pPr algn="ctr"/>
                      <a:r>
                        <a:rPr lang="en-US" sz="1800" cap="small"/>
                        <a:t>1</a:t>
                      </a:r>
                    </a:p>
                  </a:txBody>
                  <a:tcPr/>
                </a:tc>
                <a:tc>
                  <a:txBody>
                    <a:bodyPr/>
                    <a:lstStyle/>
                    <a:p>
                      <a:pPr algn="ctr"/>
                      <a:endParaRPr lang="en-US" sz="1800" cap="small"/>
                    </a:p>
                  </a:txBody>
                  <a:tcPr/>
                </a:tc>
                <a:extLst>
                  <a:ext uri="{0D108BD9-81ED-4DB2-BD59-A6C34878D82A}">
                    <a16:rowId xmlns:a16="http://schemas.microsoft.com/office/drawing/2014/main" val="10008"/>
                  </a:ext>
                </a:extLst>
              </a:tr>
            </a:tbl>
          </a:graphicData>
        </a:graphic>
      </p:graphicFrame>
      <p:sp>
        <p:nvSpPr>
          <p:cNvPr id="5" name="TextBox 4"/>
          <p:cNvSpPr txBox="1"/>
          <p:nvPr/>
        </p:nvSpPr>
        <p:spPr>
          <a:xfrm>
            <a:off x="4267200" y="5943600"/>
            <a:ext cx="3154492" cy="369332"/>
          </a:xfrm>
          <a:prstGeom prst="rect">
            <a:avLst/>
          </a:prstGeom>
          <a:noFill/>
        </p:spPr>
        <p:txBody>
          <a:bodyPr wrap="none" rtlCol="0">
            <a:spAutoFit/>
          </a:bodyPr>
          <a:lstStyle/>
          <a:p>
            <a:r>
              <a:rPr lang="en-US">
                <a:latin typeface="+mn-lt"/>
              </a:rPr>
              <a:t>4,000 possible state sequences!</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Naïve Solutions</a:t>
            </a:r>
          </a:p>
        </p:txBody>
      </p:sp>
      <p:sp>
        <p:nvSpPr>
          <p:cNvPr id="3" name="Content Placeholder 2"/>
          <p:cNvSpPr>
            <a:spLocks noGrp="1"/>
          </p:cNvSpPr>
          <p:nvPr>
            <p:ph idx="1"/>
          </p:nvPr>
        </p:nvSpPr>
        <p:spPr/>
        <p:txBody>
          <a:bodyPr/>
          <a:lstStyle/>
          <a:p>
            <a:r>
              <a:rPr lang="en-US" dirty="0"/>
              <a:t>List all the possibilities in </a:t>
            </a:r>
            <a:r>
              <a:rPr lang="en-US" dirty="0" err="1"/>
              <a:t>Λ</a:t>
            </a:r>
            <a:r>
              <a:rPr lang="en-US" baseline="30000" dirty="0" err="1"/>
              <a:t>n</a:t>
            </a:r>
            <a:r>
              <a:rPr lang="en-US" dirty="0"/>
              <a:t>.</a:t>
            </a:r>
          </a:p>
          <a:p>
            <a:pPr lvl="1"/>
            <a:r>
              <a:rPr lang="en-US" dirty="0"/>
              <a:t>Correct.</a:t>
            </a:r>
          </a:p>
          <a:p>
            <a:pPr lvl="1"/>
            <a:r>
              <a:rPr lang="en-US" dirty="0"/>
              <a:t>Inefficient.</a:t>
            </a:r>
          </a:p>
          <a:p>
            <a:r>
              <a:rPr lang="en-US" dirty="0"/>
              <a:t>Work left to right and greedily pick the best </a:t>
            </a:r>
            <a:r>
              <a:rPr lang="en-US" dirty="0" err="1"/>
              <a:t>s</a:t>
            </a:r>
            <a:r>
              <a:rPr lang="en-US" baseline="-25000" dirty="0" err="1"/>
              <a:t>i</a:t>
            </a:r>
            <a:r>
              <a:rPr lang="en-US" dirty="0"/>
              <a:t> at each point, based on s</a:t>
            </a:r>
            <a:r>
              <a:rPr lang="en-US" baseline="-25000" dirty="0"/>
              <a:t>i-1</a:t>
            </a:r>
            <a:r>
              <a:rPr lang="en-US" dirty="0"/>
              <a:t> and </a:t>
            </a:r>
            <a:r>
              <a:rPr lang="en-US" dirty="0" err="1"/>
              <a:t>w</a:t>
            </a:r>
            <a:r>
              <a:rPr lang="en-US" baseline="-25000" dirty="0" err="1"/>
              <a:t>i</a:t>
            </a:r>
            <a:r>
              <a:rPr lang="en-US" dirty="0"/>
              <a:t>.</a:t>
            </a:r>
          </a:p>
          <a:p>
            <a:pPr lvl="1"/>
            <a:r>
              <a:rPr lang="en-US" dirty="0"/>
              <a:t>Not correct; solution may not be equal to</a:t>
            </a:r>
            <a:r>
              <a:rPr lang="en-US" dirty="0" smtClean="0"/>
              <a:t>:</a:t>
            </a:r>
          </a:p>
          <a:p>
            <a:pPr lvl="1"/>
            <a:endParaRPr lang="en-US" dirty="0"/>
          </a:p>
          <a:p>
            <a:pPr lvl="1"/>
            <a:r>
              <a:rPr lang="en-US" dirty="0" smtClean="0"/>
              <a:t>But fast!</a:t>
            </a:r>
            <a:endParaRPr lang="en-US" dirty="0"/>
          </a:p>
          <a:p>
            <a:endParaRPr lang="en-US" dirty="0"/>
          </a:p>
          <a:p>
            <a:endParaRPr lang="en-US" dirty="0"/>
          </a:p>
          <a:p>
            <a:pPr lvl="1">
              <a:buNone/>
            </a:pPr>
            <a:endParaRPr lang="en-US" dirty="0"/>
          </a:p>
        </p:txBody>
      </p:sp>
      <p:pic>
        <p:nvPicPr>
          <p:cNvPr id="4" name="Picture 3" descr="latex-image-1.pdf"/>
          <p:cNvPicPr>
            <a:picLocks noChangeAspect="1"/>
          </p:cNvPicPr>
          <p:nvPr/>
        </p:nvPicPr>
        <p:blipFill>
          <a:blip r:embed="rId2"/>
          <a:stretch>
            <a:fillRect/>
          </a:stretch>
        </p:blipFill>
        <p:spPr>
          <a:xfrm>
            <a:off x="1295400" y="4876800"/>
            <a:ext cx="2743200" cy="4226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Interactions</a:t>
            </a:r>
          </a:p>
        </p:txBody>
      </p:sp>
      <p:sp>
        <p:nvSpPr>
          <p:cNvPr id="3" name="Content Placeholder 2"/>
          <p:cNvSpPr>
            <a:spLocks noGrp="1"/>
          </p:cNvSpPr>
          <p:nvPr>
            <p:ph idx="1"/>
          </p:nvPr>
        </p:nvSpPr>
        <p:spPr>
          <a:xfrm>
            <a:off x="457200" y="1600201"/>
            <a:ext cx="8229600" cy="1447800"/>
          </a:xfrm>
        </p:spPr>
        <p:txBody>
          <a:bodyPr>
            <a:normAutofit fontScale="92500" lnSpcReduction="10000"/>
          </a:bodyPr>
          <a:lstStyle/>
          <a:p>
            <a:r>
              <a:rPr lang="en-US"/>
              <a:t>Each word’s label depends on the word, and nearby labels.</a:t>
            </a:r>
          </a:p>
          <a:p>
            <a:r>
              <a:rPr lang="en-US"/>
              <a:t>But given </a:t>
            </a:r>
            <a:r>
              <a:rPr lang="en-US" i="1"/>
              <a:t>adjacent </a:t>
            </a:r>
            <a:r>
              <a:rPr lang="en-US"/>
              <a:t>labels, others do not matter.</a:t>
            </a:r>
          </a:p>
        </p:txBody>
      </p:sp>
      <p:graphicFrame>
        <p:nvGraphicFramePr>
          <p:cNvPr id="5" name="Content Placeholder 3"/>
          <p:cNvGraphicFramePr>
            <a:graphicFrameLocks/>
          </p:cNvGraphicFramePr>
          <p:nvPr/>
        </p:nvGraphicFramePr>
        <p:xfrm>
          <a:off x="457200" y="3291840"/>
          <a:ext cx="8229600" cy="333756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1447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pPr algn="ctr"/>
                      <a:endParaRPr lang="en-US" sz="1800"/>
                    </a:p>
                  </a:txBody>
                  <a:tcPr/>
                </a:tc>
                <a:tc>
                  <a:txBody>
                    <a:bodyPr/>
                    <a:lstStyle/>
                    <a:p>
                      <a:pPr algn="ctr"/>
                      <a:r>
                        <a:rPr lang="en-US" sz="1800"/>
                        <a:t>I</a:t>
                      </a:r>
                    </a:p>
                  </a:txBody>
                  <a:tcPr/>
                </a:tc>
                <a:tc>
                  <a:txBody>
                    <a:bodyPr/>
                    <a:lstStyle/>
                    <a:p>
                      <a:pPr algn="ctr"/>
                      <a:r>
                        <a:rPr lang="en-US" sz="1800"/>
                        <a:t>suspect</a:t>
                      </a:r>
                    </a:p>
                  </a:txBody>
                  <a:tcPr/>
                </a:tc>
                <a:tc>
                  <a:txBody>
                    <a:bodyPr/>
                    <a:lstStyle/>
                    <a:p>
                      <a:pPr algn="ctr"/>
                      <a:r>
                        <a:rPr lang="en-US" sz="1800"/>
                        <a:t>the </a:t>
                      </a:r>
                    </a:p>
                  </a:txBody>
                  <a:tcPr/>
                </a:tc>
                <a:tc>
                  <a:txBody>
                    <a:bodyPr/>
                    <a:lstStyle/>
                    <a:p>
                      <a:pPr algn="ctr"/>
                      <a:r>
                        <a:rPr lang="en-US" sz="1800"/>
                        <a:t>present</a:t>
                      </a:r>
                    </a:p>
                  </a:txBody>
                  <a:tcPr/>
                </a:tc>
                <a:tc>
                  <a:txBody>
                    <a:bodyPr/>
                    <a:lstStyle/>
                    <a:p>
                      <a:pPr algn="ctr"/>
                      <a:r>
                        <a:rPr lang="en-US" sz="1800"/>
                        <a:t>forecast</a:t>
                      </a:r>
                    </a:p>
                  </a:txBody>
                  <a:tcPr/>
                </a:tc>
                <a:tc>
                  <a:txBody>
                    <a:bodyPr/>
                    <a:lstStyle/>
                    <a:p>
                      <a:pPr algn="ctr"/>
                      <a:r>
                        <a:rPr lang="en-US" sz="1800"/>
                        <a:t>is </a:t>
                      </a:r>
                    </a:p>
                  </a:txBody>
                  <a:tcPr/>
                </a:tc>
                <a:tc>
                  <a:txBody>
                    <a:bodyPr/>
                    <a:lstStyle/>
                    <a:p>
                      <a:pPr algn="ctr"/>
                      <a:r>
                        <a:rPr lang="en-US" sz="1800"/>
                        <a:t>pessimistic</a:t>
                      </a:r>
                    </a:p>
                  </a:txBody>
                  <a:tcPr/>
                </a:tc>
                <a:tc>
                  <a:txBody>
                    <a:bodyPr/>
                    <a:lstStyle/>
                    <a:p>
                      <a:pPr algn="ctr"/>
                      <a:r>
                        <a:rPr lang="en-US" sz="1800"/>
                        <a:t>.</a:t>
                      </a:r>
                    </a:p>
                  </a:txBody>
                  <a:tcPr/>
                </a:tc>
                <a:tc>
                  <a:txBody>
                    <a:bodyPr/>
                    <a:lstStyle/>
                    <a:p>
                      <a:pPr algn="ctr"/>
                      <a:endParaRPr lang="en-US" sz="1800"/>
                    </a:p>
                  </a:txBody>
                  <a:tcPr/>
                </a:tc>
                <a:extLst>
                  <a:ext uri="{0D108BD9-81ED-4DB2-BD59-A6C34878D82A}">
                    <a16:rowId xmlns:a16="http://schemas.microsoft.com/office/drawing/2014/main" val="10000"/>
                  </a:ext>
                </a:extLst>
              </a:tr>
              <a:tr h="370840">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1"/>
                  </a:ext>
                </a:extLst>
              </a:tr>
              <a:tr h="370840">
                <a:tc>
                  <a:txBody>
                    <a:bodyPr/>
                    <a:lstStyle/>
                    <a:p>
                      <a:pPr algn="ctr"/>
                      <a:endParaRPr lang="en-US" sz="1800" cap="small"/>
                    </a:p>
                  </a:txBody>
                  <a:tcPr/>
                </a:tc>
                <a:tc>
                  <a:txBody>
                    <a:bodyPr/>
                    <a:lstStyle/>
                    <a:p>
                      <a:pPr algn="ctr"/>
                      <a:r>
                        <a:rPr lang="en-US" sz="1800" cap="small"/>
                        <a:t>cd</a:t>
                      </a:r>
                    </a:p>
                  </a:txBody>
                  <a:tcPr/>
                </a:tc>
                <a:tc>
                  <a:txBody>
                    <a:bodyPr/>
                    <a:lstStyle/>
                    <a:p>
                      <a:pPr algn="ctr"/>
                      <a:r>
                        <a:rPr lang="en-US" sz="1800" cap="small"/>
                        <a:t>jj</a:t>
                      </a:r>
                    </a:p>
                  </a:txBody>
                  <a:tcPr/>
                </a:tc>
                <a:tc>
                  <a:txBody>
                    <a:bodyPr/>
                    <a:lstStyle/>
                    <a:p>
                      <a:pPr algn="ctr"/>
                      <a:r>
                        <a:rPr lang="en-US" sz="1800" cap="small"/>
                        <a:t>dt</a:t>
                      </a:r>
                    </a:p>
                  </a:txBody>
                  <a:tcPr/>
                </a:tc>
                <a:tc>
                  <a:txBody>
                    <a:bodyPr/>
                    <a:lstStyle/>
                    <a:p>
                      <a:pPr algn="ctr"/>
                      <a:r>
                        <a:rPr lang="en-US" sz="1800" cap="small"/>
                        <a:t>jj</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nn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nns</a:t>
                      </a:r>
                    </a:p>
                  </a:txBody>
                  <a:tcPr>
                    <a:lnL w="12700" cap="flat" cmpd="sng" algn="ctr">
                      <a:solidFill>
                        <a:scrgbClr r="0" g="0" b="0"/>
                      </a:solidFill>
                      <a:prstDash val="solid"/>
                      <a:round/>
                      <a:headEnd type="none" w="med" len="med"/>
                      <a:tailEnd type="none" w="med" len="med"/>
                    </a:lnL>
                  </a:tcPr>
                </a:tc>
                <a:tc>
                  <a:txBody>
                    <a:bodyPr/>
                    <a:lstStyle/>
                    <a:p>
                      <a:pPr algn="ctr"/>
                      <a:r>
                        <a:rPr lang="en-US" sz="1800" cap="small"/>
                        <a:t>jj</a:t>
                      </a:r>
                    </a:p>
                  </a:txBody>
                  <a:tcPr/>
                </a:tc>
                <a:tc>
                  <a:txBody>
                    <a:bodyPr/>
                    <a:lstStyle/>
                    <a:p>
                      <a:pPr algn="ctr"/>
                      <a:r>
                        <a:rPr lang="en-US" sz="1800" cap="small"/>
                        <a:t>.</a:t>
                      </a:r>
                    </a:p>
                  </a:txBody>
                  <a:tcPr/>
                </a:tc>
                <a:tc>
                  <a:txBody>
                    <a:bodyPr/>
                    <a:lstStyle/>
                    <a:p>
                      <a:pPr algn="ctr"/>
                      <a:endParaRPr lang="en-US" sz="1800" cap="small"/>
                    </a:p>
                  </a:txBody>
                  <a:tcPr/>
                </a:tc>
                <a:extLst>
                  <a:ext uri="{0D108BD9-81ED-4DB2-BD59-A6C34878D82A}">
                    <a16:rowId xmlns:a16="http://schemas.microsoft.com/office/drawing/2014/main" val="10002"/>
                  </a:ext>
                </a:extLst>
              </a:tr>
              <a:tr h="370840">
                <a:tc>
                  <a:txBody>
                    <a:bodyPr/>
                    <a:lstStyle/>
                    <a:p>
                      <a:pPr algn="ctr"/>
                      <a:endParaRPr lang="en-US" sz="1800" cap="small"/>
                    </a:p>
                  </a:txBody>
                  <a:tcPr/>
                </a:tc>
                <a:tc>
                  <a:txBody>
                    <a:bodyPr/>
                    <a:lstStyle/>
                    <a:p>
                      <a:pPr algn="ctr"/>
                      <a:r>
                        <a:rPr lang="en-US" sz="1800" cap="small"/>
                        <a:t>nn</a:t>
                      </a:r>
                    </a:p>
                  </a:txBody>
                  <a:tcPr/>
                </a:tc>
                <a:tc>
                  <a:txBody>
                    <a:bodyPr/>
                    <a:lstStyle/>
                    <a:p>
                      <a:pPr algn="ctr"/>
                      <a:r>
                        <a:rPr lang="en-US" sz="1800" cap="small"/>
                        <a:t>nn</a:t>
                      </a:r>
                    </a:p>
                  </a:txBody>
                  <a:tcPr/>
                </a:tc>
                <a:tc>
                  <a:txBody>
                    <a:bodyPr/>
                    <a:lstStyle/>
                    <a:p>
                      <a:pPr algn="ctr"/>
                      <a:r>
                        <a:rPr lang="en-US" sz="1800" cap="small"/>
                        <a:t>jj</a:t>
                      </a:r>
                    </a:p>
                  </a:txBody>
                  <a:tcPr/>
                </a:tc>
                <a:tc>
                  <a:txBody>
                    <a:bodyPr/>
                    <a:lstStyle/>
                    <a:p>
                      <a:pPr algn="ctr"/>
                      <a:r>
                        <a:rPr lang="en-US" sz="1800" cap="small"/>
                        <a:t>nn</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vb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vbz</a:t>
                      </a:r>
                    </a:p>
                  </a:txBody>
                  <a:tcPr>
                    <a:lnL w="12700" cap="flat" cmpd="sng" algn="ctr">
                      <a:solidFill>
                        <a:scrgbClr r="0" g="0" b="0"/>
                      </a:solidFill>
                      <a:prstDash val="solid"/>
                      <a:round/>
                      <a:headEnd type="none" w="med" len="med"/>
                      <a:tailEnd type="none" w="med" len="med"/>
                    </a:lnL>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3"/>
                  </a:ext>
                </a:extLst>
              </a:tr>
              <a:tr h="370840">
                <a:tc>
                  <a:txBody>
                    <a:bodyPr/>
                    <a:lstStyle/>
                    <a:p>
                      <a:pPr algn="ctr"/>
                      <a:endParaRPr lang="en-US" sz="1800" cap="small"/>
                    </a:p>
                  </a:txBody>
                  <a:tcPr/>
                </a:tc>
                <a:tc>
                  <a:txBody>
                    <a:bodyPr/>
                    <a:lstStyle/>
                    <a:p>
                      <a:pPr algn="ctr"/>
                      <a:r>
                        <a:rPr lang="en-US" sz="1800" cap="small"/>
                        <a:t>nnp</a:t>
                      </a:r>
                    </a:p>
                  </a:txBody>
                  <a:tcPr/>
                </a:tc>
                <a:tc>
                  <a:txBody>
                    <a:bodyPr/>
                    <a:lstStyle/>
                    <a:p>
                      <a:pPr algn="ctr"/>
                      <a:r>
                        <a:rPr lang="en-US" sz="1800" cap="small"/>
                        <a:t>vb</a:t>
                      </a:r>
                    </a:p>
                  </a:txBody>
                  <a:tcPr/>
                </a:tc>
                <a:tc>
                  <a:txBody>
                    <a:bodyPr/>
                    <a:lstStyle/>
                    <a:p>
                      <a:pPr algn="ctr"/>
                      <a:r>
                        <a:rPr lang="en-US" sz="1800" cap="small"/>
                        <a:t>nn</a:t>
                      </a:r>
                    </a:p>
                  </a:txBody>
                  <a:tcPr/>
                </a:tc>
                <a:tc>
                  <a:txBody>
                    <a:bodyPr/>
                    <a:lstStyle/>
                    <a:p>
                      <a:pPr algn="ctr"/>
                      <a:r>
                        <a:rPr lang="en-US" sz="1800" cap="small"/>
                        <a:t>rb</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vbd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4"/>
                  </a:ext>
                </a:extLst>
              </a:tr>
              <a:tr h="370840">
                <a:tc>
                  <a:txBody>
                    <a:bodyPr/>
                    <a:lstStyle/>
                    <a:p>
                      <a:pPr algn="ctr"/>
                      <a:endParaRPr lang="en-US" sz="1800" cap="small"/>
                    </a:p>
                  </a:txBody>
                  <a:tcPr/>
                </a:tc>
                <a:tc>
                  <a:txBody>
                    <a:bodyPr/>
                    <a:lstStyle/>
                    <a:p>
                      <a:pPr algn="ctr"/>
                      <a:r>
                        <a:rPr lang="en-US" sz="1800" cap="small"/>
                        <a:t>prp</a:t>
                      </a:r>
                    </a:p>
                  </a:txBody>
                  <a:tcPr/>
                </a:tc>
                <a:tc>
                  <a:txBody>
                    <a:bodyPr/>
                    <a:lstStyle/>
                    <a:p>
                      <a:pPr algn="ctr"/>
                      <a:r>
                        <a:rPr lang="en-US" sz="1800" cap="small"/>
                        <a:t>vbp</a:t>
                      </a:r>
                    </a:p>
                  </a:txBody>
                  <a:tcPr/>
                </a:tc>
                <a:tc>
                  <a:txBody>
                    <a:bodyPr/>
                    <a:lstStyle/>
                    <a:p>
                      <a:pPr algn="ctr"/>
                      <a:r>
                        <a:rPr lang="en-US" sz="1800" cap="small"/>
                        <a:t>nnp</a:t>
                      </a:r>
                    </a:p>
                  </a:txBody>
                  <a:tcPr/>
                </a:tc>
                <a:tc>
                  <a:txBody>
                    <a:bodyPr/>
                    <a:lstStyle/>
                    <a:p>
                      <a:pPr algn="ctr"/>
                      <a:r>
                        <a:rPr lang="en-US" sz="1800" cap="small"/>
                        <a:t>vb</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vbn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5"/>
                  </a:ext>
                </a:extLst>
              </a:tr>
              <a:tr h="370840">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r>
                        <a:rPr lang="en-US" sz="1800" cap="small"/>
                        <a:t>vbp</a:t>
                      </a:r>
                    </a:p>
                  </a:txBody>
                  <a:tcPr/>
                </a:tc>
                <a:tc>
                  <a:txBody>
                    <a:bodyPr/>
                    <a:lstStyle/>
                    <a:p>
                      <a:pPr algn="ctr"/>
                      <a:r>
                        <a:rPr lang="en-US" sz="1800" cap="small"/>
                        <a:t>vbp</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vbp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6"/>
                  </a:ext>
                </a:extLst>
              </a:tr>
              <a:tr h="370840">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lnT w="12700" cap="flat" cmpd="sng" algn="ctr">
                      <a:solidFill>
                        <a:scrgbClr r="0" g="0" b="0"/>
                      </a:solidFill>
                      <a:prstDash val="solid"/>
                      <a:round/>
                      <a:headEnd type="none" w="med" len="med"/>
                      <a:tailEnd type="none" w="med" len="med"/>
                    </a:lnT>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tc>
                  <a:txBody>
                    <a:bodyPr/>
                    <a:lstStyle/>
                    <a:p>
                      <a:pPr algn="ctr"/>
                      <a:endParaRPr lang="en-US" sz="1800" cap="small"/>
                    </a:p>
                  </a:txBody>
                  <a:tcPr/>
                </a:tc>
                <a:extLst>
                  <a:ext uri="{0D108BD9-81ED-4DB2-BD59-A6C34878D82A}">
                    <a16:rowId xmlns:a16="http://schemas.microsoft.com/office/drawing/2014/main" val="10007"/>
                  </a:ext>
                </a:extLst>
              </a:tr>
              <a:tr h="370840">
                <a:tc>
                  <a:txBody>
                    <a:bodyPr/>
                    <a:lstStyle/>
                    <a:p>
                      <a:pPr algn="ctr"/>
                      <a:endParaRPr lang="en-US" sz="1800" cap="small"/>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8"/>
                  </a:ext>
                </a:extLst>
              </a:tr>
            </a:tbl>
          </a:graphicData>
        </a:graphic>
      </p:graphicFrame>
      <p:cxnSp>
        <p:nvCxnSpPr>
          <p:cNvPr id="7" name="Straight Arrow Connector 6"/>
          <p:cNvCxnSpPr/>
          <p:nvPr/>
        </p:nvCxnSpPr>
        <p:spPr>
          <a:xfrm>
            <a:off x="4114800" y="4114800"/>
            <a:ext cx="533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114800" y="4268788"/>
            <a:ext cx="533400" cy="227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076700" y="4573588"/>
            <a:ext cx="571500" cy="303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076700" y="5256212"/>
            <a:ext cx="5715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4114800" y="5335588"/>
            <a:ext cx="533400" cy="227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5029200" y="4114800"/>
            <a:ext cx="381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029202" y="4267200"/>
            <a:ext cx="380999"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Freeform 30"/>
          <p:cNvSpPr/>
          <p:nvPr/>
        </p:nvSpPr>
        <p:spPr>
          <a:xfrm>
            <a:off x="4804094" y="3603834"/>
            <a:ext cx="524586" cy="1349166"/>
          </a:xfrm>
          <a:custGeom>
            <a:avLst/>
            <a:gdLst>
              <a:gd name="connsiteX0" fmla="*/ 0 w 524586"/>
              <a:gd name="connsiteY0" fmla="*/ 0 h 1491020"/>
              <a:gd name="connsiteX1" fmla="*/ 483171 w 524586"/>
              <a:gd name="connsiteY1" fmla="*/ 994013 h 1491020"/>
              <a:gd name="connsiteX2" fmla="*/ 248488 w 524586"/>
              <a:gd name="connsiteY2" fmla="*/ 1491020 h 1491020"/>
            </a:gdLst>
            <a:ahLst/>
            <a:cxnLst>
              <a:cxn ang="0">
                <a:pos x="connsiteX0" y="connsiteY0"/>
              </a:cxn>
              <a:cxn ang="0">
                <a:pos x="connsiteX1" y="connsiteY1"/>
              </a:cxn>
              <a:cxn ang="0">
                <a:pos x="connsiteX2" y="connsiteY2"/>
              </a:cxn>
            </a:cxnLst>
            <a:rect l="l" t="t" r="r" b="b"/>
            <a:pathLst>
              <a:path w="524586" h="1491020">
                <a:moveTo>
                  <a:pt x="0" y="0"/>
                </a:moveTo>
                <a:cubicBezTo>
                  <a:pt x="220878" y="372755"/>
                  <a:pt x="441756" y="745510"/>
                  <a:pt x="483171" y="994013"/>
                </a:cubicBezTo>
                <a:cubicBezTo>
                  <a:pt x="524586" y="1242516"/>
                  <a:pt x="386537" y="1366768"/>
                  <a:pt x="248488" y="149102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2617139" y="6016228"/>
            <a:ext cx="5130994" cy="369332"/>
          </a:xfrm>
          <a:prstGeom prst="rect">
            <a:avLst/>
          </a:prstGeom>
          <a:noFill/>
        </p:spPr>
        <p:txBody>
          <a:bodyPr wrap="none" rtlCol="0">
            <a:spAutoFit/>
          </a:bodyPr>
          <a:lstStyle/>
          <a:p>
            <a:r>
              <a:rPr lang="en-US">
                <a:solidFill>
                  <a:schemeClr val="accent1"/>
                </a:solidFill>
                <a:latin typeface="+mn-lt"/>
              </a:rPr>
              <a:t>(arrows show </a:t>
            </a:r>
            <a:r>
              <a:rPr lang="en-US" i="1">
                <a:solidFill>
                  <a:schemeClr val="accent1"/>
                </a:solidFill>
                <a:latin typeface="+mn-lt"/>
              </a:rPr>
              <a:t>most preferred</a:t>
            </a:r>
            <a:r>
              <a:rPr lang="en-US">
                <a:solidFill>
                  <a:schemeClr val="accent1"/>
                </a:solidFill>
                <a:latin typeface="+mn-lt"/>
              </a:rPr>
              <a:t> label by each neighbor)</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620000" y="5364163"/>
            <a:ext cx="838200" cy="36872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Base Case:  Last Label</a:t>
            </a:r>
          </a:p>
        </p:txBody>
      </p:sp>
      <p:graphicFrame>
        <p:nvGraphicFramePr>
          <p:cNvPr id="4" name="Content Placeholder 3"/>
          <p:cNvGraphicFramePr>
            <a:graphicFrameLocks/>
          </p:cNvGraphicFramePr>
          <p:nvPr/>
        </p:nvGraphicFramePr>
        <p:xfrm>
          <a:off x="457200" y="2209800"/>
          <a:ext cx="8229600" cy="2595880"/>
        </p:xfrm>
        <a:graphic>
          <a:graphicData uri="http://schemas.openxmlformats.org/drawingml/2006/table">
            <a:tbl>
              <a:tblPr firstRow="1" bandRow="1">
                <a:tableStyleId>{2D5ABB26-0587-4C30-8999-92F81FD0307C}</a:tableStyleId>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gridCol w="822960">
                  <a:extLst>
                    <a:ext uri="{9D8B030D-6E8A-4147-A177-3AD203B41FA5}">
                      <a16:colId xmlns:a16="http://schemas.microsoft.com/office/drawing/2014/main" val="20005"/>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tblGrid>
              <a:tr h="370840">
                <a:tc>
                  <a:txBody>
                    <a:bodyPr/>
                    <a:lstStyle/>
                    <a:p>
                      <a:endParaRPr lang="en-US"/>
                    </a:p>
                  </a:txBody>
                  <a:tcPr/>
                </a:tc>
                <a:tc>
                  <a:txBody>
                    <a:bodyPr/>
                    <a:lstStyle/>
                    <a:p>
                      <a:endParaRPr lang="en-US"/>
                    </a:p>
                  </a:txBody>
                  <a:tcPr/>
                </a:tc>
                <a:tc>
                  <a:txBody>
                    <a:bodyPr/>
                    <a:lstStyle/>
                    <a:p>
                      <a:pPr algn="ctr"/>
                      <a:r>
                        <a:rPr lang="en-US" sz="1800"/>
                        <a:t>start</a:t>
                      </a:r>
                    </a:p>
                  </a:txBody>
                  <a:tcPr/>
                </a:tc>
                <a:tc>
                  <a:txBody>
                    <a:bodyPr/>
                    <a:lstStyle/>
                    <a:p>
                      <a:pPr algn="ctr"/>
                      <a:r>
                        <a:rPr lang="en-US"/>
                        <a:t>w</a:t>
                      </a:r>
                      <a:r>
                        <a:rPr lang="en-US" baseline="-25000"/>
                        <a:t>1</a:t>
                      </a:r>
                      <a:endParaRPr lang="en-US"/>
                    </a:p>
                  </a:txBody>
                  <a:tcPr>
                    <a:lnB w="12700" cap="flat" cmpd="sng" algn="ctr">
                      <a:solidFill>
                        <a:scrgbClr r="0" g="0" b="0"/>
                      </a:solidFill>
                      <a:prstDash val="solid"/>
                      <a:round/>
                      <a:headEnd type="none" w="med" len="med"/>
                      <a:tailEnd type="none" w="med" len="med"/>
                    </a:lnB>
                  </a:tcPr>
                </a:tc>
                <a:tc>
                  <a:txBody>
                    <a:bodyPr/>
                    <a:lstStyle/>
                    <a:p>
                      <a:pPr algn="ctr"/>
                      <a:r>
                        <a:rPr lang="en-US"/>
                        <a:t>w</a:t>
                      </a:r>
                      <a:r>
                        <a:rPr lang="en-US" baseline="-25000"/>
                        <a:t>2</a:t>
                      </a:r>
                      <a:endParaRPr lang="en-US"/>
                    </a:p>
                  </a:txBody>
                  <a:tcPr>
                    <a:lnB w="12700" cap="flat" cmpd="sng" algn="ctr">
                      <a:solidFill>
                        <a:scrgbClr r="0" g="0" b="0"/>
                      </a:solidFill>
                      <a:prstDash val="solid"/>
                      <a:round/>
                      <a:headEnd type="none" w="med" len="med"/>
                      <a:tailEnd type="none" w="med" len="med"/>
                    </a:lnB>
                  </a:tcPr>
                </a:tc>
                <a:tc>
                  <a:txBody>
                    <a:bodyPr/>
                    <a:lstStyle/>
                    <a:p>
                      <a:pPr algn="ctr"/>
                      <a:r>
                        <a:rPr lang="en-US"/>
                        <a:t>w</a:t>
                      </a:r>
                      <a:r>
                        <a:rPr lang="en-US" baseline="-25000"/>
                        <a:t>3</a:t>
                      </a:r>
                      <a:endParaRPr lang="en-US"/>
                    </a:p>
                  </a:txBody>
                  <a:tcPr>
                    <a:lnB w="12700" cap="flat" cmpd="sng" algn="ctr">
                      <a:solidFill>
                        <a:scrgbClr r="0" g="0" b="0"/>
                      </a:solidFill>
                      <a:prstDash val="solid"/>
                      <a:round/>
                      <a:headEnd type="none" w="med" len="med"/>
                      <a:tailEnd type="none" w="med" len="med"/>
                    </a:lnB>
                  </a:tcPr>
                </a:tc>
                <a:tc>
                  <a:txBody>
                    <a:bodyPr/>
                    <a:lstStyle/>
                    <a:p>
                      <a:pPr algn="ctr"/>
                      <a:r>
                        <a:rPr lang="en-US"/>
                        <a:t>…</a:t>
                      </a:r>
                    </a:p>
                  </a:txBody>
                  <a:tcPr>
                    <a:lnB w="12700" cap="flat" cmpd="sng" algn="ctr">
                      <a:solidFill>
                        <a:scrgbClr r="0" g="0" b="0"/>
                      </a:solidFill>
                      <a:prstDash val="solid"/>
                      <a:round/>
                      <a:headEnd type="none" w="med" len="med"/>
                      <a:tailEnd type="none" w="med" len="med"/>
                    </a:lnB>
                  </a:tcPr>
                </a:tc>
                <a:tc>
                  <a:txBody>
                    <a:bodyPr/>
                    <a:lstStyle/>
                    <a:p>
                      <a:pPr algn="ctr"/>
                      <a:r>
                        <a:rPr lang="en-US"/>
                        <a:t>w</a:t>
                      </a:r>
                      <a:r>
                        <a:rPr lang="en-US" baseline="-25000"/>
                        <a:t>n-1</a:t>
                      </a:r>
                      <a:endParaRPr lang="en-US"/>
                    </a:p>
                  </a:txBody>
                  <a:tcPr>
                    <a:lnB w="12700" cap="flat" cmpd="sng" algn="ctr">
                      <a:solidFill>
                        <a:scrgbClr r="0" g="0" b="0"/>
                      </a:solidFill>
                      <a:prstDash val="solid"/>
                      <a:round/>
                      <a:headEnd type="none" w="med" len="med"/>
                      <a:tailEnd type="none" w="med" len="med"/>
                    </a:lnB>
                  </a:tcPr>
                </a:tc>
                <a:tc>
                  <a:txBody>
                    <a:bodyPr/>
                    <a:lstStyle/>
                    <a:p>
                      <a:pPr algn="ctr"/>
                      <a:r>
                        <a:rPr lang="en-US"/>
                        <a:t>w</a:t>
                      </a:r>
                      <a:r>
                        <a:rPr lang="en-US" baseline="-25000"/>
                        <a:t>n</a:t>
                      </a:r>
                      <a:endParaRPr lang="en-US"/>
                    </a:p>
                  </a:txBody>
                  <a:tcPr>
                    <a:lnB w="12700" cap="flat" cmpd="sng" algn="ctr">
                      <a:solidFill>
                        <a:scrgbClr r="0" g="0" b="0"/>
                      </a:solidFill>
                      <a:prstDash val="solid"/>
                      <a:round/>
                      <a:headEnd type="none" w="med" len="med"/>
                      <a:tailEnd type="none" w="med" len="med"/>
                    </a:lnB>
                  </a:tcPr>
                </a:tc>
                <a:tc>
                  <a:txBody>
                    <a:bodyPr/>
                    <a:lstStyle/>
                    <a:p>
                      <a:pPr algn="ctr"/>
                      <a:r>
                        <a:rPr lang="en-US" sz="1800"/>
                        <a:t>stop</a:t>
                      </a:r>
                    </a:p>
                  </a:txBody>
                  <a:tcPr/>
                </a:tc>
                <a:extLst>
                  <a:ext uri="{0D108BD9-81ED-4DB2-BD59-A6C34878D82A}">
                    <a16:rowId xmlns:a16="http://schemas.microsoft.com/office/drawing/2014/main" val="10000"/>
                  </a:ext>
                </a:extLst>
              </a:tr>
              <a:tr h="370840">
                <a:tc>
                  <a:txBody>
                    <a:bodyPr/>
                    <a:lstStyle/>
                    <a:p>
                      <a:pPr algn="ctr"/>
                      <a:r>
                        <a:rPr lang="en-US" sz="1800" cap="none"/>
                        <a:t>σ</a:t>
                      </a:r>
                      <a:r>
                        <a:rPr lang="en-US" sz="1800" cap="none" baseline="-25000"/>
                        <a:t>1</a:t>
                      </a:r>
                      <a:endParaRPr lang="en-US" sz="1800" cap="none"/>
                    </a:p>
                  </a:txBody>
                  <a:tcPr/>
                </a:tc>
                <a:tc>
                  <a:txBody>
                    <a:bodyPr/>
                    <a:lstStyle/>
                    <a:p>
                      <a:pPr algn="ctr"/>
                      <a:endParaRPr lang="en-US" sz="1800" cap="none"/>
                    </a:p>
                  </a:txBody>
                  <a:tcPr/>
                </a:tc>
                <a:tc>
                  <a:txBody>
                    <a:bodyPr/>
                    <a:lstStyle/>
                    <a:p>
                      <a:pPr algn="ctr"/>
                      <a:endParaRPr lang="en-US" sz="1800" cap="small"/>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sz="1800" cap="none"/>
                        <a:t>σ</a:t>
                      </a:r>
                      <a:r>
                        <a:rPr lang="en-US" sz="1800" cap="none" baseline="-25000"/>
                        <a:t>2</a:t>
                      </a:r>
                      <a:endParaRPr lang="en-US" sz="1800" cap="none"/>
                    </a:p>
                  </a:txBody>
                  <a:tcPr/>
                </a:tc>
                <a:tc>
                  <a:txBody>
                    <a:bodyPr/>
                    <a:lstStyle/>
                    <a:p>
                      <a:pPr algn="ctr"/>
                      <a:endParaRPr lang="en-US" sz="1800" cap="none"/>
                    </a:p>
                  </a:txBody>
                  <a:tcPr/>
                </a:tc>
                <a:tc>
                  <a:txBody>
                    <a:bodyPr/>
                    <a:lstStyle/>
                    <a:p>
                      <a:pPr algn="ctr"/>
                      <a:endParaRPr lang="en-US" sz="1800" cap="small"/>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ctr"/>
                      <a:r>
                        <a:rPr lang="en-US" sz="1800" cap="none"/>
                        <a:t>σ</a:t>
                      </a:r>
                      <a:r>
                        <a:rPr lang="en-US" sz="1800" cap="none" baseline="-25000"/>
                        <a:t>3</a:t>
                      </a:r>
                      <a:endParaRPr lang="en-US" sz="1800" cap="none"/>
                    </a:p>
                  </a:txBody>
                  <a:tcPr/>
                </a:tc>
                <a:tc>
                  <a:txBody>
                    <a:bodyPr/>
                    <a:lstStyle/>
                    <a:p>
                      <a:pPr algn="ctr"/>
                      <a:endParaRPr lang="en-US" sz="1800" cap="none"/>
                    </a:p>
                  </a:txBody>
                  <a:tcPr/>
                </a:tc>
                <a:tc>
                  <a:txBody>
                    <a:bodyPr/>
                    <a:lstStyle/>
                    <a:p>
                      <a:pPr algn="ctr"/>
                      <a:endParaRPr lang="en-US" sz="1800" cap="small"/>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smtClean="0">
                          <a:latin typeface="LucidaGrande"/>
                        </a:rPr>
                        <a:t>✓</a:t>
                      </a: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US" sz="1800" cap="none"/>
                        <a:t>σ</a:t>
                      </a:r>
                      <a:r>
                        <a:rPr lang="en-US" sz="1800" cap="none" baseline="-25000"/>
                        <a:t>4</a:t>
                      </a:r>
                      <a:endParaRPr lang="en-US" sz="1800" cap="none"/>
                    </a:p>
                  </a:txBody>
                  <a:tcPr/>
                </a:tc>
                <a:tc>
                  <a:txBody>
                    <a:bodyPr/>
                    <a:lstStyle/>
                    <a:p>
                      <a:pPr algn="ctr"/>
                      <a:endParaRPr lang="en-US" sz="1800" cap="none"/>
                    </a:p>
                  </a:txBody>
                  <a:tcPr/>
                </a:tc>
                <a:tc>
                  <a:txBody>
                    <a:bodyPr/>
                    <a:lstStyle/>
                    <a:p>
                      <a:pPr algn="ctr"/>
                      <a:endParaRPr lang="en-US" sz="1800" cap="small"/>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US" sz="1800" cap="none" smtClean="0">
                          <a:latin typeface="HiraMinProN-W3"/>
                        </a:rPr>
                        <a:t>︙</a:t>
                      </a:r>
                      <a:endParaRPr lang="en-US" sz="1800" cap="none"/>
                    </a:p>
                  </a:txBody>
                  <a:tcPr/>
                </a:tc>
                <a:tc>
                  <a:txBody>
                    <a:bodyPr/>
                    <a:lstStyle/>
                    <a:p>
                      <a:pPr algn="ctr"/>
                      <a:endParaRPr lang="en-US" sz="1800" cap="none"/>
                    </a:p>
                  </a:txBody>
                  <a:tcPr/>
                </a:tc>
                <a:tc>
                  <a:txBody>
                    <a:bodyPr/>
                    <a:lstStyle/>
                    <a:p>
                      <a:pPr algn="ctr"/>
                      <a:endParaRPr lang="en-US" sz="1800" cap="small"/>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US" sz="1800" cap="none"/>
                        <a:t>σ</a:t>
                      </a:r>
                      <a:r>
                        <a:rPr lang="en-US" sz="1800" cap="none" baseline="-25000"/>
                        <a:t>|</a:t>
                      </a:r>
                      <a:r>
                        <a:rPr lang="en-US" sz="1800" cap="none" baseline="-25000" smtClean="0">
                          <a:latin typeface="+mn-lt"/>
                        </a:rPr>
                        <a:t>Λ</a:t>
                      </a:r>
                      <a:r>
                        <a:rPr lang="en-US" sz="1800" cap="none" baseline="-25000"/>
                        <a:t>|</a:t>
                      </a:r>
                      <a:endParaRPr lang="en-US" sz="1800" cap="none"/>
                    </a:p>
                  </a:txBody>
                  <a:tcPr/>
                </a:tc>
                <a:tc>
                  <a:txBody>
                    <a:bodyPr/>
                    <a:lstStyle/>
                    <a:p>
                      <a:pPr algn="ctr"/>
                      <a:endParaRPr lang="en-US" sz="1800" cap="none"/>
                    </a:p>
                  </a:txBody>
                  <a:tcPr/>
                </a:tc>
                <a:tc>
                  <a:txBody>
                    <a:bodyPr/>
                    <a:lstStyle/>
                    <a:p>
                      <a:pPr algn="ctr"/>
                      <a:endParaRPr lang="en-US" sz="1800" cap="small"/>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6"/>
                  </a:ext>
                </a:extLst>
              </a:tr>
            </a:tbl>
          </a:graphicData>
        </a:graphic>
      </p:graphicFrame>
      <p:cxnSp>
        <p:nvCxnSpPr>
          <p:cNvPr id="5" name="Straight Arrow Connector 4"/>
          <p:cNvCxnSpPr/>
          <p:nvPr/>
        </p:nvCxnSpPr>
        <p:spPr>
          <a:xfrm>
            <a:off x="6858000" y="3505200"/>
            <a:ext cx="152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16200000" flipH="1">
            <a:off x="7581901" y="2400299"/>
            <a:ext cx="22860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10800000" flipV="1">
            <a:off x="7924800" y="2514600"/>
            <a:ext cx="228602"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249794" y="6324600"/>
            <a:ext cx="3903608" cy="369332"/>
          </a:xfrm>
          <a:prstGeom prst="rect">
            <a:avLst/>
          </a:prstGeom>
          <a:noFill/>
        </p:spPr>
        <p:txBody>
          <a:bodyPr wrap="none" rtlCol="0">
            <a:spAutoFit/>
          </a:bodyPr>
          <a:lstStyle/>
          <a:p>
            <a:r>
              <a:rPr lang="en-US">
                <a:latin typeface="+mn-lt"/>
              </a:rPr>
              <a:t>Of course, we do not actually know s</a:t>
            </a:r>
            <a:r>
              <a:rPr lang="en-US" baseline="-25000">
                <a:latin typeface="+mn-lt"/>
              </a:rPr>
              <a:t>n-1</a:t>
            </a:r>
            <a:r>
              <a:rPr lang="en-US">
                <a:latin typeface="+mn-lt"/>
              </a:rPr>
              <a:t>!</a:t>
            </a:r>
          </a:p>
        </p:txBody>
      </p:sp>
      <p:pic>
        <p:nvPicPr>
          <p:cNvPr id="18" name="Picture 17" descr="latex-image-1.pdf"/>
          <p:cNvPicPr>
            <a:picLocks noChangeAspect="1"/>
          </p:cNvPicPr>
          <p:nvPr/>
        </p:nvPicPr>
        <p:blipFill>
          <a:blip r:embed="rId2"/>
          <a:stretch>
            <a:fillRect/>
          </a:stretch>
        </p:blipFill>
        <p:spPr>
          <a:xfrm>
            <a:off x="533400" y="5364163"/>
            <a:ext cx="8001000" cy="372269"/>
          </a:xfrm>
          <a:prstGeom prst="rect">
            <a:avLst/>
          </a:prstGeom>
        </p:spPr>
      </p:pic>
      <p:cxnSp>
        <p:nvCxnSpPr>
          <p:cNvPr id="20" name="Straight Arrow Connector 19"/>
          <p:cNvCxnSpPr/>
          <p:nvPr/>
        </p:nvCxnSpPr>
        <p:spPr>
          <a:xfrm rot="5400000" flipH="1" flipV="1">
            <a:off x="7733109" y="6134497"/>
            <a:ext cx="38179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Recurrence</a:t>
            </a:r>
          </a:p>
        </p:txBody>
      </p:sp>
      <p:sp>
        <p:nvSpPr>
          <p:cNvPr id="3" name="Content Placeholder 2"/>
          <p:cNvSpPr>
            <a:spLocks noGrp="1"/>
          </p:cNvSpPr>
          <p:nvPr>
            <p:ph idx="1"/>
          </p:nvPr>
        </p:nvSpPr>
        <p:spPr>
          <a:xfrm>
            <a:off x="457200" y="1600200"/>
            <a:ext cx="8229600" cy="4495800"/>
          </a:xfrm>
        </p:spPr>
        <p:txBody>
          <a:bodyPr>
            <a:normAutofit/>
          </a:bodyPr>
          <a:lstStyle/>
          <a:p>
            <a:r>
              <a:rPr lang="en-US" dirty="0"/>
              <a:t>If I knew the score of every sequence s</a:t>
            </a:r>
            <a:r>
              <a:rPr lang="en-US" baseline="-25000" dirty="0"/>
              <a:t>1</a:t>
            </a:r>
            <a:r>
              <a:rPr lang="en-US" dirty="0"/>
              <a:t> … s</a:t>
            </a:r>
            <a:r>
              <a:rPr lang="en-US" baseline="-25000" dirty="0"/>
              <a:t>n-1</a:t>
            </a:r>
            <a:r>
              <a:rPr lang="en-US" dirty="0"/>
              <a:t>, I could reason easily about </a:t>
            </a:r>
            <a:r>
              <a:rPr lang="en-US" dirty="0" err="1"/>
              <a:t>s</a:t>
            </a:r>
            <a:r>
              <a:rPr lang="en-US" baseline="-25000" dirty="0" err="1"/>
              <a:t>n</a:t>
            </a:r>
            <a:r>
              <a:rPr lang="en-US" dirty="0"/>
              <a:t>.</a:t>
            </a:r>
          </a:p>
          <a:p>
            <a:pPr lvl="1"/>
            <a:r>
              <a:rPr lang="en-US" dirty="0"/>
              <a:t>But my decision about </a:t>
            </a:r>
            <a:r>
              <a:rPr lang="en-US" dirty="0" err="1"/>
              <a:t>s</a:t>
            </a:r>
            <a:r>
              <a:rPr lang="en-US" baseline="-25000" dirty="0" err="1"/>
              <a:t>n</a:t>
            </a:r>
            <a:r>
              <a:rPr lang="en-US" dirty="0"/>
              <a:t> would only depend on s</a:t>
            </a:r>
            <a:r>
              <a:rPr lang="en-US" baseline="-25000" dirty="0"/>
              <a:t>n-1</a:t>
            </a:r>
            <a:r>
              <a:rPr lang="en-US" dirty="0"/>
              <a:t>!</a:t>
            </a:r>
          </a:p>
          <a:p>
            <a:r>
              <a:rPr lang="en-US" dirty="0"/>
              <a:t>So I really only need to know the score of the best sequence ending in </a:t>
            </a:r>
            <a:r>
              <a:rPr lang="en-US" dirty="0">
                <a:solidFill>
                  <a:srgbClr val="0000FF"/>
                </a:solidFill>
              </a:rPr>
              <a:t>each</a:t>
            </a:r>
            <a:r>
              <a:rPr lang="en-US" dirty="0"/>
              <a:t> s</a:t>
            </a:r>
            <a:r>
              <a:rPr lang="en-US" baseline="-25000" dirty="0"/>
              <a:t>n-1</a:t>
            </a:r>
            <a:r>
              <a:rPr lang="en-US" dirty="0"/>
              <a:t>.</a:t>
            </a:r>
          </a:p>
          <a:p>
            <a:r>
              <a:rPr lang="en-US" dirty="0"/>
              <a:t>Think of that as some “</a:t>
            </a:r>
            <a:r>
              <a:rPr lang="en-US" dirty="0" err="1"/>
              <a:t>precalculation</a:t>
            </a:r>
            <a:r>
              <a:rPr lang="en-US" dirty="0"/>
              <a:t>” that happens before I think about </a:t>
            </a:r>
            <a:r>
              <a:rPr lang="en-US" dirty="0" err="1"/>
              <a:t>s</a:t>
            </a:r>
            <a:r>
              <a:rPr lang="en-US" baseline="-25000" dirty="0" err="1"/>
              <a:t>n</a:t>
            </a:r>
            <a:r>
              <a:rPr lang="en-US" dirty="0"/>
              <a:t>.</a:t>
            </a:r>
          </a:p>
          <a:p>
            <a:endParaRPr lang="en-US" dirty="0"/>
          </a:p>
          <a:p>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err="1" smtClean="0">
                <a:solidFill>
                  <a:srgbClr val="C00000"/>
                </a:solidFill>
              </a:rPr>
              <a:t>Seikilos</a:t>
            </a:r>
            <a:r>
              <a:rPr lang="en-US" b="1" dirty="0" smtClean="0">
                <a:solidFill>
                  <a:srgbClr val="C00000"/>
                </a:solidFill>
              </a:rPr>
              <a:t> Epitaph</a:t>
            </a:r>
            <a:endParaRPr lang="en-US" b="1" dirty="0">
              <a:solidFill>
                <a:srgbClr val="C00000"/>
              </a:solidFill>
            </a:endParaRPr>
          </a:p>
        </p:txBody>
      </p:sp>
      <p:pic>
        <p:nvPicPr>
          <p:cNvPr id="4" name="Picture 3"/>
          <p:cNvPicPr>
            <a:picLocks noChangeAspect="1"/>
          </p:cNvPicPr>
          <p:nvPr/>
        </p:nvPicPr>
        <p:blipFill rotWithShape="1">
          <a:blip r:embed="rId10"/>
          <a:srcRect l="28570" t="21819" r="41068" b="64807"/>
          <a:stretch/>
        </p:blipFill>
        <p:spPr>
          <a:xfrm>
            <a:off x="2136880" y="5561671"/>
            <a:ext cx="4870239" cy="1296329"/>
          </a:xfrm>
          <a:prstGeom prst="rect">
            <a:avLst/>
          </a:prstGeom>
        </p:spPr>
      </p:pic>
      <p:pic>
        <p:nvPicPr>
          <p:cNvPr id="6" name="seikilos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696779" y="1371599"/>
            <a:ext cx="487363" cy="487363"/>
          </a:xfrm>
          <a:prstGeom prst="rect">
            <a:avLst/>
          </a:prstGeom>
        </p:spPr>
      </p:pic>
      <p:pic>
        <p:nvPicPr>
          <p:cNvPr id="7" name="Seikilos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6763437" y="1371600"/>
            <a:ext cx="487363" cy="487363"/>
          </a:xfrm>
          <a:prstGeom prst="rect">
            <a:avLst/>
          </a:prstGeom>
        </p:spPr>
      </p:pic>
      <p:pic>
        <p:nvPicPr>
          <p:cNvPr id="8" name="Picture 7"/>
          <p:cNvPicPr>
            <a:picLocks noChangeAspect="1"/>
          </p:cNvPicPr>
          <p:nvPr/>
        </p:nvPicPr>
        <p:blipFill>
          <a:blip r:embed="rId12"/>
          <a:stretch>
            <a:fillRect/>
          </a:stretch>
        </p:blipFill>
        <p:spPr>
          <a:xfrm>
            <a:off x="1333499" y="4622096"/>
            <a:ext cx="6477000" cy="906780"/>
          </a:xfrm>
          <a:prstGeom prst="rect">
            <a:avLst/>
          </a:prstGeom>
        </p:spPr>
      </p:pic>
      <p:pic>
        <p:nvPicPr>
          <p:cNvPr id="9" name="seikilos2">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990600" y="2438400"/>
            <a:ext cx="2980267" cy="1676400"/>
          </a:xfrm>
          <a:prstGeom prst="rect">
            <a:avLst/>
          </a:prstGeom>
        </p:spPr>
      </p:pic>
      <p:pic>
        <p:nvPicPr>
          <p:cNvPr id="10" name="seikilos3">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5543795" y="2453481"/>
            <a:ext cx="3066805" cy="1725078"/>
          </a:xfrm>
          <a:prstGeom prst="rect">
            <a:avLst/>
          </a:prstGeom>
        </p:spPr>
      </p:pic>
    </p:spTree>
    <p:extLst>
      <p:ext uri="{BB962C8B-B14F-4D97-AF65-F5344CB8AC3E}">
        <p14:creationId xmlns:p14="http://schemas.microsoft.com/office/powerpoint/2010/main" val="2314763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4000"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0"/>
                                        </p:tgtEl>
                                      </p:cBhvr>
                                    </p:cmd>
                                  </p:childTnLst>
                                </p:cTn>
                              </p:par>
                            </p:childTnLst>
                          </p:cTn>
                        </p:par>
                      </p:childTnLst>
                    </p:cTn>
                  </p:par>
                </p:childTnLst>
              </p:cTn>
              <p:nextCondLst>
                <p:cond evt="onClick" delay="0">
                  <p:tgtEl>
                    <p:spTgt spid="10"/>
                  </p:tgtEl>
                </p:cond>
              </p:nextCondLst>
            </p:seq>
            <p:video>
              <p:cMediaNode vol="80000">
                <p:cTn id="25" fill="hold" display="0">
                  <p:stCondLst>
                    <p:cond delay="indefinite"/>
                  </p:stCondLst>
                </p:cTn>
                <p:tgtEl>
                  <p:spTgt spid="10"/>
                </p:tgtEl>
              </p:cMediaNode>
            </p:video>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Recurrence</a:t>
            </a:r>
          </a:p>
        </p:txBody>
      </p:sp>
      <p:sp>
        <p:nvSpPr>
          <p:cNvPr id="3" name="Content Placeholder 2"/>
          <p:cNvSpPr>
            <a:spLocks noGrp="1"/>
          </p:cNvSpPr>
          <p:nvPr>
            <p:ph idx="1"/>
          </p:nvPr>
        </p:nvSpPr>
        <p:spPr>
          <a:xfrm>
            <a:off x="457200" y="1600201"/>
            <a:ext cx="8229600" cy="1828800"/>
          </a:xfrm>
        </p:spPr>
        <p:txBody>
          <a:bodyPr>
            <a:normAutofit lnSpcReduction="10000"/>
          </a:bodyPr>
          <a:lstStyle/>
          <a:p>
            <a:r>
              <a:rPr lang="en-US"/>
              <a:t>Assume we have the scores for all prefixes of the current state sequence.</a:t>
            </a:r>
          </a:p>
          <a:p>
            <a:pPr lvl="1"/>
            <a:r>
              <a:rPr lang="en-US"/>
              <a:t>One score for each possible last-state of the prefix.</a:t>
            </a:r>
          </a:p>
          <a:p>
            <a:endParaRPr lang="en-US"/>
          </a:p>
          <a:p>
            <a:pPr lvl="1"/>
            <a:endParaRPr lang="en-US"/>
          </a:p>
        </p:txBody>
      </p:sp>
      <p:pic>
        <p:nvPicPr>
          <p:cNvPr id="13" name="Picture 12" descr="latex-image-1.pdf"/>
          <p:cNvPicPr>
            <a:picLocks noChangeAspect="1"/>
          </p:cNvPicPr>
          <p:nvPr/>
        </p:nvPicPr>
        <p:blipFill>
          <a:blip r:embed="rId2"/>
          <a:stretch>
            <a:fillRect/>
          </a:stretch>
        </p:blipFill>
        <p:spPr>
          <a:xfrm>
            <a:off x="457200" y="3842385"/>
            <a:ext cx="8229600" cy="2406015"/>
          </a:xfrm>
          <a:prstGeom prst="rect">
            <a:avLst/>
          </a:prstGeom>
        </p:spPr>
      </p:pic>
      <p:sp>
        <p:nvSpPr>
          <p:cNvPr id="5" name="Rectangle 4"/>
          <p:cNvSpPr/>
          <p:nvPr/>
        </p:nvSpPr>
        <p:spPr>
          <a:xfrm>
            <a:off x="457200" y="4267200"/>
            <a:ext cx="8229600" cy="1981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Recurrence</a:t>
            </a:r>
          </a:p>
        </p:txBody>
      </p:sp>
      <p:sp>
        <p:nvSpPr>
          <p:cNvPr id="3" name="Content Placeholder 2"/>
          <p:cNvSpPr>
            <a:spLocks noGrp="1"/>
          </p:cNvSpPr>
          <p:nvPr>
            <p:ph idx="1"/>
          </p:nvPr>
        </p:nvSpPr>
        <p:spPr>
          <a:xfrm>
            <a:off x="457200" y="1600201"/>
            <a:ext cx="8229600" cy="1828800"/>
          </a:xfrm>
        </p:spPr>
        <p:txBody>
          <a:bodyPr>
            <a:normAutofit/>
          </a:bodyPr>
          <a:lstStyle/>
          <a:p>
            <a:r>
              <a:rPr lang="en-US"/>
              <a:t>The recurrence “bottoms out” at start.</a:t>
            </a:r>
          </a:p>
          <a:p>
            <a:r>
              <a:rPr lang="en-US"/>
              <a:t>This leads to a simple algorithm for calculating all the scores.</a:t>
            </a:r>
          </a:p>
          <a:p>
            <a:endParaRPr lang="en-US"/>
          </a:p>
          <a:p>
            <a:endParaRPr lang="en-US"/>
          </a:p>
          <a:p>
            <a:pPr lvl="1"/>
            <a:endParaRPr lang="en-US"/>
          </a:p>
        </p:txBody>
      </p:sp>
      <p:pic>
        <p:nvPicPr>
          <p:cNvPr id="13" name="Picture 12" descr="latex-image-1.pdf"/>
          <p:cNvPicPr>
            <a:picLocks noChangeAspect="1"/>
          </p:cNvPicPr>
          <p:nvPr/>
        </p:nvPicPr>
        <p:blipFill>
          <a:blip r:embed="rId2"/>
          <a:stretch>
            <a:fillRect/>
          </a:stretch>
        </p:blipFill>
        <p:spPr>
          <a:xfrm>
            <a:off x="457200" y="3842385"/>
            <a:ext cx="8229600" cy="2406015"/>
          </a:xfrm>
          <a:prstGeom prst="rect">
            <a:avLst/>
          </a:prstGeom>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Viterbi Algorithm (Scores Only)</a:t>
            </a:r>
          </a:p>
        </p:txBody>
      </p:sp>
      <p:sp>
        <p:nvSpPr>
          <p:cNvPr id="3" name="Content Placeholder 2"/>
          <p:cNvSpPr>
            <a:spLocks noGrp="1"/>
          </p:cNvSpPr>
          <p:nvPr>
            <p:ph idx="1"/>
          </p:nvPr>
        </p:nvSpPr>
        <p:spPr/>
        <p:txBody>
          <a:bodyPr/>
          <a:lstStyle/>
          <a:p>
            <a:r>
              <a:rPr lang="en-US"/>
              <a:t>For every σ in Λ, let:</a:t>
            </a:r>
          </a:p>
          <a:p>
            <a:pPr>
              <a:buNone/>
            </a:pPr>
            <a:endParaRPr lang="en-US"/>
          </a:p>
          <a:p>
            <a:r>
              <a:rPr lang="en-US"/>
              <a:t>For i = 2 to n – 1, for every σ in Λ:</a:t>
            </a:r>
          </a:p>
          <a:p>
            <a:pPr>
              <a:buNone/>
            </a:pPr>
            <a:endParaRPr lang="en-US"/>
          </a:p>
          <a:p>
            <a:r>
              <a:rPr lang="en-US"/>
              <a:t>For every σ in Λ:</a:t>
            </a:r>
          </a:p>
          <a:p>
            <a:endParaRPr lang="en-US"/>
          </a:p>
          <a:p>
            <a:endParaRPr lang="en-US"/>
          </a:p>
          <a:p>
            <a:r>
              <a:rPr lang="en-US"/>
              <a:t>Claim:</a:t>
            </a:r>
          </a:p>
        </p:txBody>
      </p:sp>
      <p:pic>
        <p:nvPicPr>
          <p:cNvPr id="4" name="Picture 3" descr="latex-image-1.pdf"/>
          <p:cNvPicPr>
            <a:picLocks noChangeAspect="1"/>
          </p:cNvPicPr>
          <p:nvPr/>
        </p:nvPicPr>
        <p:blipFill>
          <a:blip r:embed="rId2"/>
          <a:stretch>
            <a:fillRect/>
          </a:stretch>
        </p:blipFill>
        <p:spPr>
          <a:xfrm>
            <a:off x="1890713" y="2354263"/>
            <a:ext cx="5653087" cy="358029"/>
          </a:xfrm>
          <a:prstGeom prst="rect">
            <a:avLst/>
          </a:prstGeom>
        </p:spPr>
      </p:pic>
      <p:pic>
        <p:nvPicPr>
          <p:cNvPr id="9" name="Picture 8" descr="latex-image-1.pdf"/>
          <p:cNvPicPr>
            <a:picLocks noChangeAspect="1"/>
          </p:cNvPicPr>
          <p:nvPr/>
        </p:nvPicPr>
        <p:blipFill>
          <a:blip r:embed="rId3"/>
          <a:stretch>
            <a:fillRect/>
          </a:stretch>
        </p:blipFill>
        <p:spPr>
          <a:xfrm>
            <a:off x="457200" y="4706938"/>
            <a:ext cx="8229600" cy="425768"/>
          </a:xfrm>
          <a:prstGeom prst="rect">
            <a:avLst/>
          </a:prstGeom>
        </p:spPr>
      </p:pic>
      <p:pic>
        <p:nvPicPr>
          <p:cNvPr id="10" name="Picture 9" descr="latex-image-1.pdf"/>
          <p:cNvPicPr>
            <a:picLocks noChangeAspect="1"/>
          </p:cNvPicPr>
          <p:nvPr/>
        </p:nvPicPr>
        <p:blipFill>
          <a:blip r:embed="rId4"/>
          <a:stretch>
            <a:fillRect/>
          </a:stretch>
        </p:blipFill>
        <p:spPr>
          <a:xfrm>
            <a:off x="1562100" y="3576042"/>
            <a:ext cx="7048500" cy="462558"/>
          </a:xfrm>
          <a:prstGeom prst="rect">
            <a:avLst/>
          </a:prstGeom>
        </p:spPr>
      </p:pic>
      <p:pic>
        <p:nvPicPr>
          <p:cNvPr id="11" name="Picture 10" descr="latex-image-1.pdf"/>
          <p:cNvPicPr>
            <a:picLocks noChangeAspect="1"/>
          </p:cNvPicPr>
          <p:nvPr/>
        </p:nvPicPr>
        <p:blipFill>
          <a:blip r:embed="rId5"/>
          <a:stretch>
            <a:fillRect/>
          </a:stretch>
        </p:blipFill>
        <p:spPr>
          <a:xfrm>
            <a:off x="2286000" y="5920533"/>
            <a:ext cx="4135437" cy="411259"/>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Exploiting Distributivity</a:t>
            </a:r>
          </a:p>
        </p:txBody>
      </p:sp>
      <p:pic>
        <p:nvPicPr>
          <p:cNvPr id="6" name="Content Placeholder 5" descr="latex-image-1.pdf"/>
          <p:cNvPicPr>
            <a:picLocks noGrp="1" noChangeAspect="1"/>
          </p:cNvPicPr>
          <p:nvPr>
            <p:ph idx="1"/>
          </p:nvPr>
        </p:nvPicPr>
        <p:blipFill>
          <a:blip r:embed="rId2"/>
          <a:srcRect l="-3176" r="-3176"/>
          <a:stretch>
            <a:fillRect/>
          </a:stretch>
        </p:blipFill>
        <p:spPr/>
      </p:pic>
      <p:pic>
        <p:nvPicPr>
          <p:cNvPr id="7" name="Picture 6" descr="latex-image-1.pdf"/>
          <p:cNvPicPr>
            <a:picLocks noChangeAspect="1"/>
          </p:cNvPicPr>
          <p:nvPr/>
        </p:nvPicPr>
        <p:blipFill>
          <a:blip r:embed="rId3"/>
          <a:stretch>
            <a:fillRect/>
          </a:stretch>
        </p:blipFill>
        <p:spPr>
          <a:xfrm>
            <a:off x="457200" y="6331792"/>
            <a:ext cx="4135437" cy="411259"/>
          </a:xfrm>
          <a:prstGeom prst="rect">
            <a:avLst/>
          </a:prstGeom>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31128734"/>
              </p:ext>
            </p:extLst>
          </p:nvPr>
        </p:nvGraphicFramePr>
        <p:xfrm>
          <a:off x="457200" y="685800"/>
          <a:ext cx="8229600" cy="777240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13716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00038">
                <a:tc>
                  <a:txBody>
                    <a:bodyPr/>
                    <a:lstStyle/>
                    <a:p>
                      <a:pPr algn="ctr"/>
                      <a:endParaRPr lang="en-US" sz="1800"/>
                    </a:p>
                  </a:txBody>
                  <a:tcPr/>
                </a:tc>
                <a:tc>
                  <a:txBody>
                    <a:bodyPr/>
                    <a:lstStyle/>
                    <a:p>
                      <a:pPr algn="ctr"/>
                      <a:r>
                        <a:rPr lang="en-US" sz="1800"/>
                        <a:t>I</a:t>
                      </a:r>
                    </a:p>
                  </a:txBody>
                  <a:tcPr>
                    <a:lnB w="12700" cap="flat" cmpd="sng" algn="ctr">
                      <a:solidFill>
                        <a:scrgbClr r="0" g="0" b="0"/>
                      </a:solidFill>
                      <a:prstDash val="solid"/>
                      <a:round/>
                      <a:headEnd type="none" w="med" len="med"/>
                      <a:tailEnd type="none" w="med" len="med"/>
                    </a:lnB>
                  </a:tcPr>
                </a:tc>
                <a:tc>
                  <a:txBody>
                    <a:bodyPr/>
                    <a:lstStyle/>
                    <a:p>
                      <a:pPr algn="ctr"/>
                      <a:r>
                        <a:rPr lang="en-US" sz="1800"/>
                        <a:t>suspect</a:t>
                      </a:r>
                    </a:p>
                  </a:txBody>
                  <a:tcPr>
                    <a:lnB w="12700" cap="flat" cmpd="sng" algn="ctr">
                      <a:solidFill>
                        <a:scrgbClr r="0" g="0" b="0"/>
                      </a:solidFill>
                      <a:prstDash val="solid"/>
                      <a:round/>
                      <a:headEnd type="none" w="med" len="med"/>
                      <a:tailEnd type="none" w="med" len="med"/>
                    </a:lnB>
                  </a:tcPr>
                </a:tc>
                <a:tc>
                  <a:txBody>
                    <a:bodyPr/>
                    <a:lstStyle/>
                    <a:p>
                      <a:pPr algn="ctr"/>
                      <a:r>
                        <a:rPr lang="en-US" sz="1800"/>
                        <a:t>the </a:t>
                      </a:r>
                    </a:p>
                  </a:txBody>
                  <a:tcPr>
                    <a:lnB w="12700" cap="flat" cmpd="sng" algn="ctr">
                      <a:solidFill>
                        <a:scrgbClr r="0" g="0" b="0"/>
                      </a:solidFill>
                      <a:prstDash val="solid"/>
                      <a:round/>
                      <a:headEnd type="none" w="med" len="med"/>
                      <a:tailEnd type="none" w="med" len="med"/>
                    </a:lnB>
                  </a:tcPr>
                </a:tc>
                <a:tc>
                  <a:txBody>
                    <a:bodyPr/>
                    <a:lstStyle/>
                    <a:p>
                      <a:pPr algn="ctr"/>
                      <a:r>
                        <a:rPr lang="en-US" sz="1800"/>
                        <a:t>present</a:t>
                      </a:r>
                    </a:p>
                  </a:txBody>
                  <a:tcPr>
                    <a:lnB w="12700" cap="flat" cmpd="sng" algn="ctr">
                      <a:solidFill>
                        <a:scrgbClr r="0" g="0" b="0"/>
                      </a:solidFill>
                      <a:prstDash val="solid"/>
                      <a:round/>
                      <a:headEnd type="none" w="med" len="med"/>
                      <a:tailEnd type="none" w="med" len="med"/>
                    </a:lnB>
                  </a:tcPr>
                </a:tc>
                <a:tc>
                  <a:txBody>
                    <a:bodyPr/>
                    <a:lstStyle/>
                    <a:p>
                      <a:pPr algn="ctr"/>
                      <a:r>
                        <a:rPr lang="en-US" sz="1800"/>
                        <a:t>forecast</a:t>
                      </a:r>
                    </a:p>
                  </a:txBody>
                  <a:tcPr>
                    <a:lnB w="12700" cap="flat" cmpd="sng" algn="ctr">
                      <a:solidFill>
                        <a:scrgbClr r="0" g="0" b="0"/>
                      </a:solidFill>
                      <a:prstDash val="solid"/>
                      <a:round/>
                      <a:headEnd type="none" w="med" len="med"/>
                      <a:tailEnd type="none" w="med" len="med"/>
                    </a:lnB>
                  </a:tcPr>
                </a:tc>
                <a:tc>
                  <a:txBody>
                    <a:bodyPr/>
                    <a:lstStyle/>
                    <a:p>
                      <a:pPr algn="ctr"/>
                      <a:r>
                        <a:rPr lang="en-US" sz="1800"/>
                        <a:t>is </a:t>
                      </a:r>
                    </a:p>
                  </a:txBody>
                  <a:tcPr>
                    <a:lnB w="12700" cap="flat" cmpd="sng" algn="ctr">
                      <a:solidFill>
                        <a:scrgbClr r="0" g="0" b="0"/>
                      </a:solidFill>
                      <a:prstDash val="solid"/>
                      <a:round/>
                      <a:headEnd type="none" w="med" len="med"/>
                      <a:tailEnd type="none" w="med" len="med"/>
                    </a:lnB>
                  </a:tcPr>
                </a:tc>
                <a:tc>
                  <a:txBody>
                    <a:bodyPr/>
                    <a:lstStyle/>
                    <a:p>
                      <a:pPr algn="ctr"/>
                      <a:r>
                        <a:rPr lang="en-US" sz="1800"/>
                        <a:t>pessimistic</a:t>
                      </a:r>
                    </a:p>
                  </a:txBody>
                  <a:tcPr>
                    <a:lnB w="12700" cap="flat" cmpd="sng" algn="ctr">
                      <a:solidFill>
                        <a:scrgbClr r="0" g="0" b="0"/>
                      </a:solidFill>
                      <a:prstDash val="solid"/>
                      <a:round/>
                      <a:headEnd type="none" w="med" len="med"/>
                      <a:tailEnd type="none" w="med" len="med"/>
                    </a:lnB>
                  </a:tcPr>
                </a:tc>
                <a:tc>
                  <a:txBody>
                    <a:bodyPr/>
                    <a:lstStyle/>
                    <a:p>
                      <a:pPr algn="ctr"/>
                      <a:r>
                        <a:rPr lang="en-US" sz="1800"/>
                        <a:t>.</a:t>
                      </a:r>
                    </a:p>
                  </a:txBody>
                  <a:tcPr>
                    <a:lnB w="12700" cap="flat" cmpd="sng" algn="ctr">
                      <a:solidFill>
                        <a:scrgbClr r="0" g="0" b="0"/>
                      </a:solidFill>
                      <a:prstDash val="solid"/>
                      <a:round/>
                      <a:headEnd type="none" w="med" len="med"/>
                      <a:tailEnd type="none" w="med" len="med"/>
                    </a:lnB>
                  </a:tcPr>
                </a:tc>
                <a:tc>
                  <a:txBody>
                    <a:bodyPr/>
                    <a:lstStyle/>
                    <a:p>
                      <a:pPr algn="ctr"/>
                      <a:endParaRPr lang="en-US" sz="1800"/>
                    </a:p>
                  </a:txBody>
                  <a:tcPr/>
                </a:tc>
                <a:extLst>
                  <a:ext uri="{0D108BD9-81ED-4DB2-BD59-A6C34878D82A}">
                    <a16:rowId xmlns:a16="http://schemas.microsoft.com/office/drawing/2014/main" val="10000"/>
                  </a:ext>
                </a:extLst>
              </a:tr>
              <a:tr h="30003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cap="small"/>
                        <a:t>cd</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3e-7</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00038">
                <a:tc>
                  <a:txBody>
                    <a:bodyPr/>
                    <a:lstStyle/>
                    <a:p>
                      <a:pPr algn="ctr"/>
                      <a:r>
                        <a:rPr lang="en-US" sz="1800" cap="small"/>
                        <a:t>dt</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3e-8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00038">
                <a:tc>
                  <a:txBody>
                    <a:bodyPr/>
                    <a:lstStyle/>
                    <a:p>
                      <a:pPr algn="ctr"/>
                      <a:r>
                        <a:rPr lang="en-US" sz="1800" cap="small"/>
                        <a:t>jj</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1e-12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3e-12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7e-23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00038">
                <a:tc>
                  <a:txBody>
                    <a:bodyPr/>
                    <a:lstStyle/>
                    <a:p>
                      <a:pPr algn="ctr"/>
                      <a:r>
                        <a:rPr lang="en-US" sz="1800" cap="small"/>
                        <a:t>nn</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4e-6</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cap="small"/>
                        <a:t>4e-16</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00038">
                <a:tc>
                  <a:txBody>
                    <a:bodyPr/>
                    <a:lstStyle/>
                    <a:p>
                      <a:pPr algn="ctr"/>
                      <a:r>
                        <a:rPr lang="en-US" sz="1800" cap="small"/>
                        <a:t>nnp</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1e-5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5"/>
                  </a:ext>
                </a:extLst>
              </a:tr>
              <a:tr h="320040">
                <a:tc>
                  <a:txBody>
                    <a:bodyPr/>
                    <a:lstStyle/>
                    <a:p>
                      <a:pPr algn="ctr"/>
                      <a:r>
                        <a:rPr lang="en-US" sz="1800" cap="small" dirty="0" err="1"/>
                        <a:t>nns</a:t>
                      </a:r>
                      <a:endParaRPr lang="en-US" sz="1800" cap="small" dirty="0"/>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1e-21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6"/>
                  </a:ext>
                </a:extLst>
              </a:tr>
              <a:tr h="300038">
                <a:tc>
                  <a:txBody>
                    <a:bodyPr/>
                    <a:lstStyle/>
                    <a:p>
                      <a:pPr algn="ctr"/>
                      <a:r>
                        <a:rPr lang="en-US" sz="1800" cap="small"/>
                        <a:t>prp</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4e-3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7"/>
                  </a:ext>
                </a:extLst>
              </a:tr>
              <a:tr h="300038">
                <a:tc>
                  <a:txBody>
                    <a:bodyPr/>
                    <a:lstStyle/>
                    <a:p>
                      <a:pPr algn="ctr"/>
                      <a:r>
                        <a:rPr lang="en-US" sz="1800" cap="small"/>
                        <a:t>rb</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2e-14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8"/>
                  </a:ext>
                </a:extLst>
              </a:tr>
              <a:tr h="300038">
                <a:tc>
                  <a:txBody>
                    <a:bodyPr/>
                    <a:lstStyle/>
                    <a:p>
                      <a:pPr algn="ctr"/>
                      <a:r>
                        <a:rPr lang="en-US" sz="1800" cap="small"/>
                        <a:t>vb</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3e-15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2e-19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9"/>
                  </a:ext>
                </a:extLst>
              </a:tr>
              <a:tr h="300038">
                <a:tc>
                  <a:txBody>
                    <a:bodyPr/>
                    <a:lstStyle/>
                    <a:p>
                      <a:pPr algn="ctr"/>
                      <a:r>
                        <a:rPr lang="en-US" sz="1800" cap="small"/>
                        <a:t>vbd</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6e-18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0"/>
                  </a:ext>
                </a:extLst>
              </a:tr>
              <a:tr h="300038">
                <a:tc>
                  <a:txBody>
                    <a:bodyPr/>
                    <a:lstStyle/>
                    <a:p>
                      <a:pPr algn="ctr"/>
                      <a:r>
                        <a:rPr lang="en-US" sz="1800" cap="small"/>
                        <a:t>vbn</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1"/>
                  </a:ext>
                </a:extLst>
              </a:tr>
              <a:tr h="300038">
                <a:tc>
                  <a:txBody>
                    <a:bodyPr/>
                    <a:lstStyle/>
                    <a:p>
                      <a:pPr algn="ctr"/>
                      <a:r>
                        <a:rPr lang="en-US" sz="1800" cap="small"/>
                        <a:t>vbp</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5e-7</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9e-19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2"/>
                  </a:ext>
                </a:extLst>
              </a:tr>
              <a:tr h="300038">
                <a:tc>
                  <a:txBody>
                    <a:bodyPr/>
                    <a:lstStyle/>
                    <a:p>
                      <a:pPr algn="ctr"/>
                      <a:r>
                        <a:rPr lang="en-US" sz="1800" cap="small"/>
                        <a:t>vbz</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6e-18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3"/>
                  </a:ext>
                </a:extLst>
              </a:tr>
              <a:tr h="300038">
                <a:tc>
                  <a:txBody>
                    <a:bodyPr/>
                    <a:lstStyle/>
                    <a:p>
                      <a:pPr algn="ctr"/>
                      <a:r>
                        <a:rPr lang="en-US" sz="1800" cap="small"/>
                        <a:t>.</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2e-24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dirty="0"/>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4"/>
                  </a:ext>
                </a:extLst>
              </a:tr>
              <a:tr h="300038">
                <a:tc>
                  <a:txBody>
                    <a:bodyPr/>
                    <a:lstStyle/>
                    <a:p>
                      <a:pPr algn="ctr"/>
                      <a:endParaRPr lang="en-US" sz="1800" cap="small"/>
                    </a:p>
                  </a:txBody>
                  <a:tcPr>
                    <a:lnR w="12700" cap="flat" cmpd="sng" algn="ctr">
                      <a:noFill/>
                      <a:prstDash val="solid"/>
                      <a:round/>
                      <a:headEnd type="none" w="med" len="med"/>
                      <a:tailEnd type="none" w="med" len="med"/>
                    </a:lnR>
                  </a:tcPr>
                </a:tc>
                <a:tc>
                  <a:txBody>
                    <a:bodyPr/>
                    <a:lstStyle/>
                    <a:p>
                      <a:pPr algn="ctr"/>
                      <a:r>
                        <a:rPr lang="en-US" sz="1400" cap="small" dirty="0" smtClean="0"/>
                        <a:t>1</a:t>
                      </a:r>
                      <a:endParaRPr lang="en-US" sz="1400" cap="smal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cap="small" dirty="0" smtClean="0"/>
                        <a:t>2</a:t>
                      </a:r>
                      <a:endParaRPr lang="en-US" sz="1400" cap="smal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cap="small" dirty="0" smtClean="0"/>
                        <a:t>3</a:t>
                      </a:r>
                      <a:endParaRPr lang="en-US" sz="1400" cap="smal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cap="small" dirty="0" smtClean="0"/>
                        <a:t>4</a:t>
                      </a:r>
                      <a:endParaRPr lang="en-US" sz="1400" cap="smal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cap="small" dirty="0" smtClean="0"/>
                        <a:t>5</a:t>
                      </a:r>
                      <a:endParaRPr lang="en-US" sz="1400" cap="smal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cap="small" dirty="0" smtClean="0"/>
                        <a:t>6</a:t>
                      </a:r>
                      <a:endParaRPr lang="en-US" sz="1400" cap="smal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cap="small" dirty="0" smtClean="0"/>
                        <a:t>7</a:t>
                      </a:r>
                      <a:endParaRPr lang="en-US" sz="1400" cap="smal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cap="small" dirty="0" smtClean="0"/>
                        <a:t>8</a:t>
                      </a:r>
                      <a:endParaRPr lang="en-US" sz="1400" cap="smal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800" cap="small"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 Quite There</a:t>
            </a:r>
          </a:p>
        </p:txBody>
      </p:sp>
      <p:sp>
        <p:nvSpPr>
          <p:cNvPr id="3" name="Content Placeholder 2"/>
          <p:cNvSpPr>
            <a:spLocks noGrp="1"/>
          </p:cNvSpPr>
          <p:nvPr>
            <p:ph idx="1"/>
          </p:nvPr>
        </p:nvSpPr>
        <p:spPr/>
        <p:txBody>
          <a:bodyPr/>
          <a:lstStyle/>
          <a:p>
            <a:r>
              <a:rPr lang="en-US"/>
              <a:t>As described, this algorithm only lets us calculate the </a:t>
            </a:r>
            <a:r>
              <a:rPr lang="en-US" i="1"/>
              <a:t>probability</a:t>
            </a:r>
            <a:r>
              <a:rPr lang="en-US"/>
              <a:t> of the best label sequence.</a:t>
            </a:r>
          </a:p>
          <a:p>
            <a:r>
              <a:rPr lang="en-US"/>
              <a:t>It does not recover the best sequence!</a:t>
            </a: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the Scores</a:t>
            </a:r>
          </a:p>
        </p:txBody>
      </p:sp>
      <p:sp>
        <p:nvSpPr>
          <p:cNvPr id="3" name="Content Placeholder 2"/>
          <p:cNvSpPr>
            <a:spLocks noGrp="1"/>
          </p:cNvSpPr>
          <p:nvPr>
            <p:ph idx="1"/>
          </p:nvPr>
        </p:nvSpPr>
        <p:spPr/>
        <p:txBody>
          <a:bodyPr/>
          <a:lstStyle/>
          <a:p>
            <a:r>
              <a:rPr lang="en-US"/>
              <a:t>score</a:t>
            </a:r>
            <a:r>
              <a:rPr lang="en-US" baseline="-25000"/>
              <a:t>i</a:t>
            </a:r>
            <a:r>
              <a:rPr lang="en-US"/>
              <a:t>(σ) is the score of the best sequence labeling up through w</a:t>
            </a:r>
            <a:r>
              <a:rPr lang="en-US" baseline="-25000"/>
              <a:t>i</a:t>
            </a:r>
            <a:r>
              <a:rPr lang="en-US"/>
              <a:t>, ignoring what comes later.</a:t>
            </a:r>
          </a:p>
          <a:p>
            <a:endParaRPr lang="en-US"/>
          </a:p>
          <a:p>
            <a:endParaRPr lang="en-US"/>
          </a:p>
          <a:p>
            <a:r>
              <a:rPr lang="en-US"/>
              <a:t>Similar trick as before:  if I know what s</a:t>
            </a:r>
            <a:r>
              <a:rPr lang="en-US" baseline="-25000"/>
              <a:t>i+1</a:t>
            </a:r>
            <a:r>
              <a:rPr lang="en-US"/>
              <a:t> is, then I can use the scores to choose s</a:t>
            </a:r>
            <a:r>
              <a:rPr lang="en-US" baseline="-25000"/>
              <a:t>i</a:t>
            </a:r>
            <a:r>
              <a:rPr lang="en-US"/>
              <a:t>.</a:t>
            </a:r>
          </a:p>
          <a:p>
            <a:r>
              <a:rPr lang="en-US"/>
              <a:t>Solution:  keep backpointers.</a:t>
            </a:r>
          </a:p>
        </p:txBody>
      </p:sp>
      <p:pic>
        <p:nvPicPr>
          <p:cNvPr id="5" name="Picture 4" descr="latex-image-1.pdf"/>
          <p:cNvPicPr>
            <a:picLocks noChangeAspect="1"/>
          </p:cNvPicPr>
          <p:nvPr/>
        </p:nvPicPr>
        <p:blipFill>
          <a:blip r:embed="rId2"/>
          <a:stretch>
            <a:fillRect/>
          </a:stretch>
        </p:blipFill>
        <p:spPr>
          <a:xfrm>
            <a:off x="1143000" y="3382765"/>
            <a:ext cx="6905625" cy="489148"/>
          </a:xfrm>
          <a:prstGeom prst="rect">
            <a:avLst/>
          </a:prstGeom>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685800"/>
          <a:ext cx="8229600" cy="740664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13716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00038">
                <a:tc>
                  <a:txBody>
                    <a:bodyPr/>
                    <a:lstStyle/>
                    <a:p>
                      <a:pPr algn="ctr"/>
                      <a:endParaRPr lang="en-US" sz="1800"/>
                    </a:p>
                  </a:txBody>
                  <a:tcPr/>
                </a:tc>
                <a:tc>
                  <a:txBody>
                    <a:bodyPr/>
                    <a:lstStyle/>
                    <a:p>
                      <a:pPr algn="ctr"/>
                      <a:r>
                        <a:rPr lang="en-US" sz="1800"/>
                        <a:t>I</a:t>
                      </a:r>
                    </a:p>
                  </a:txBody>
                  <a:tcPr>
                    <a:lnB w="12700" cap="flat" cmpd="sng" algn="ctr">
                      <a:solidFill>
                        <a:scrgbClr r="0" g="0" b="0"/>
                      </a:solidFill>
                      <a:prstDash val="solid"/>
                      <a:round/>
                      <a:headEnd type="none" w="med" len="med"/>
                      <a:tailEnd type="none" w="med" len="med"/>
                    </a:lnB>
                  </a:tcPr>
                </a:tc>
                <a:tc>
                  <a:txBody>
                    <a:bodyPr/>
                    <a:lstStyle/>
                    <a:p>
                      <a:pPr algn="ctr"/>
                      <a:r>
                        <a:rPr lang="en-US" sz="1800"/>
                        <a:t>suspect</a:t>
                      </a:r>
                    </a:p>
                  </a:txBody>
                  <a:tcPr>
                    <a:lnB w="12700" cap="flat" cmpd="sng" algn="ctr">
                      <a:solidFill>
                        <a:scrgbClr r="0" g="0" b="0"/>
                      </a:solidFill>
                      <a:prstDash val="solid"/>
                      <a:round/>
                      <a:headEnd type="none" w="med" len="med"/>
                      <a:tailEnd type="none" w="med" len="med"/>
                    </a:lnB>
                  </a:tcPr>
                </a:tc>
                <a:tc>
                  <a:txBody>
                    <a:bodyPr/>
                    <a:lstStyle/>
                    <a:p>
                      <a:pPr algn="ctr"/>
                      <a:r>
                        <a:rPr lang="en-US" sz="1800"/>
                        <a:t>the </a:t>
                      </a:r>
                    </a:p>
                  </a:txBody>
                  <a:tcPr>
                    <a:lnB w="12700" cap="flat" cmpd="sng" algn="ctr">
                      <a:solidFill>
                        <a:scrgbClr r="0" g="0" b="0"/>
                      </a:solidFill>
                      <a:prstDash val="solid"/>
                      <a:round/>
                      <a:headEnd type="none" w="med" len="med"/>
                      <a:tailEnd type="none" w="med" len="med"/>
                    </a:lnB>
                  </a:tcPr>
                </a:tc>
                <a:tc>
                  <a:txBody>
                    <a:bodyPr/>
                    <a:lstStyle/>
                    <a:p>
                      <a:pPr algn="ctr"/>
                      <a:r>
                        <a:rPr lang="en-US" sz="1800"/>
                        <a:t>present</a:t>
                      </a:r>
                    </a:p>
                  </a:txBody>
                  <a:tcPr>
                    <a:lnB w="12700" cap="flat" cmpd="sng" algn="ctr">
                      <a:solidFill>
                        <a:scrgbClr r="0" g="0" b="0"/>
                      </a:solidFill>
                      <a:prstDash val="solid"/>
                      <a:round/>
                      <a:headEnd type="none" w="med" len="med"/>
                      <a:tailEnd type="none" w="med" len="med"/>
                    </a:lnB>
                  </a:tcPr>
                </a:tc>
                <a:tc>
                  <a:txBody>
                    <a:bodyPr/>
                    <a:lstStyle/>
                    <a:p>
                      <a:pPr algn="ctr"/>
                      <a:r>
                        <a:rPr lang="en-US" sz="1800"/>
                        <a:t>forecast</a:t>
                      </a:r>
                    </a:p>
                  </a:txBody>
                  <a:tcPr>
                    <a:lnB w="12700" cap="flat" cmpd="sng" algn="ctr">
                      <a:solidFill>
                        <a:scrgbClr r="0" g="0" b="0"/>
                      </a:solidFill>
                      <a:prstDash val="solid"/>
                      <a:round/>
                      <a:headEnd type="none" w="med" len="med"/>
                      <a:tailEnd type="none" w="med" len="med"/>
                    </a:lnB>
                  </a:tcPr>
                </a:tc>
                <a:tc>
                  <a:txBody>
                    <a:bodyPr/>
                    <a:lstStyle/>
                    <a:p>
                      <a:pPr algn="ctr"/>
                      <a:r>
                        <a:rPr lang="en-US" sz="1800"/>
                        <a:t>is </a:t>
                      </a:r>
                    </a:p>
                  </a:txBody>
                  <a:tcPr>
                    <a:lnB w="12700" cap="flat" cmpd="sng" algn="ctr">
                      <a:solidFill>
                        <a:scrgbClr r="0" g="0" b="0"/>
                      </a:solidFill>
                      <a:prstDash val="solid"/>
                      <a:round/>
                      <a:headEnd type="none" w="med" len="med"/>
                      <a:tailEnd type="none" w="med" len="med"/>
                    </a:lnB>
                  </a:tcPr>
                </a:tc>
                <a:tc>
                  <a:txBody>
                    <a:bodyPr/>
                    <a:lstStyle/>
                    <a:p>
                      <a:pPr algn="ctr"/>
                      <a:r>
                        <a:rPr lang="en-US" sz="1800"/>
                        <a:t>pessimistic</a:t>
                      </a:r>
                    </a:p>
                  </a:txBody>
                  <a:tcPr>
                    <a:lnB w="12700" cap="flat" cmpd="sng" algn="ctr">
                      <a:solidFill>
                        <a:scrgbClr r="0" g="0" b="0"/>
                      </a:solidFill>
                      <a:prstDash val="solid"/>
                      <a:round/>
                      <a:headEnd type="none" w="med" len="med"/>
                      <a:tailEnd type="none" w="med" len="med"/>
                    </a:lnB>
                  </a:tcPr>
                </a:tc>
                <a:tc>
                  <a:txBody>
                    <a:bodyPr/>
                    <a:lstStyle/>
                    <a:p>
                      <a:pPr algn="ctr"/>
                      <a:r>
                        <a:rPr lang="en-US" sz="1800"/>
                        <a:t>.</a:t>
                      </a:r>
                    </a:p>
                  </a:txBody>
                  <a:tcPr>
                    <a:lnB w="12700" cap="flat" cmpd="sng" algn="ctr">
                      <a:solidFill>
                        <a:scrgbClr r="0" g="0" b="0"/>
                      </a:solidFill>
                      <a:prstDash val="solid"/>
                      <a:round/>
                      <a:headEnd type="none" w="med" len="med"/>
                      <a:tailEnd type="none" w="med" len="med"/>
                    </a:lnB>
                  </a:tcPr>
                </a:tc>
                <a:tc>
                  <a:txBody>
                    <a:bodyPr/>
                    <a:lstStyle/>
                    <a:p>
                      <a:pPr algn="ctr"/>
                      <a:endParaRPr lang="en-US" sz="1800"/>
                    </a:p>
                  </a:txBody>
                  <a:tcPr/>
                </a:tc>
                <a:extLst>
                  <a:ext uri="{0D108BD9-81ED-4DB2-BD59-A6C34878D82A}">
                    <a16:rowId xmlns:a16="http://schemas.microsoft.com/office/drawing/2014/main" val="10000"/>
                  </a:ext>
                </a:extLst>
              </a:tr>
              <a:tr h="30003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cap="small"/>
                        <a:t>cd</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3e-7</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00038">
                <a:tc>
                  <a:txBody>
                    <a:bodyPr/>
                    <a:lstStyle/>
                    <a:p>
                      <a:pPr algn="ctr"/>
                      <a:r>
                        <a:rPr lang="en-US" sz="1800" cap="small"/>
                        <a:t>dt</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3e-8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00038">
                <a:tc>
                  <a:txBody>
                    <a:bodyPr/>
                    <a:lstStyle/>
                    <a:p>
                      <a:pPr algn="ctr"/>
                      <a:r>
                        <a:rPr lang="en-US" sz="1800" cap="small"/>
                        <a:t>jj</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1e-12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3e-12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7e-23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00038">
                <a:tc>
                  <a:txBody>
                    <a:bodyPr/>
                    <a:lstStyle/>
                    <a:p>
                      <a:pPr algn="ctr"/>
                      <a:r>
                        <a:rPr lang="en-US" sz="1800" cap="small"/>
                        <a:t>nn</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4e-6</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cap="small"/>
                        <a:t>4e-16</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00038">
                <a:tc>
                  <a:txBody>
                    <a:bodyPr/>
                    <a:lstStyle/>
                    <a:p>
                      <a:pPr algn="ctr"/>
                      <a:r>
                        <a:rPr lang="en-US" sz="1800" cap="small"/>
                        <a:t>nnp</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1e-5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5"/>
                  </a:ext>
                </a:extLst>
              </a:tr>
              <a:tr h="320040">
                <a:tc>
                  <a:txBody>
                    <a:bodyPr/>
                    <a:lstStyle/>
                    <a:p>
                      <a:pPr algn="ctr"/>
                      <a:r>
                        <a:rPr lang="en-US" sz="1800" cap="small"/>
                        <a:t>nns</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1e-21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6"/>
                  </a:ext>
                </a:extLst>
              </a:tr>
              <a:tr h="300038">
                <a:tc>
                  <a:txBody>
                    <a:bodyPr/>
                    <a:lstStyle/>
                    <a:p>
                      <a:pPr algn="ctr"/>
                      <a:r>
                        <a:rPr lang="en-US" sz="1800" cap="small"/>
                        <a:t>prp</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4e-3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7"/>
                  </a:ext>
                </a:extLst>
              </a:tr>
              <a:tr h="300038">
                <a:tc>
                  <a:txBody>
                    <a:bodyPr/>
                    <a:lstStyle/>
                    <a:p>
                      <a:pPr algn="ctr"/>
                      <a:r>
                        <a:rPr lang="en-US" sz="1800" cap="small"/>
                        <a:t>rb</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2e-14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8"/>
                  </a:ext>
                </a:extLst>
              </a:tr>
              <a:tr h="300038">
                <a:tc>
                  <a:txBody>
                    <a:bodyPr/>
                    <a:lstStyle/>
                    <a:p>
                      <a:pPr algn="ctr"/>
                      <a:r>
                        <a:rPr lang="en-US" sz="1800" cap="small"/>
                        <a:t>vb</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3e-15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2e-19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9"/>
                  </a:ext>
                </a:extLst>
              </a:tr>
              <a:tr h="300038">
                <a:tc>
                  <a:txBody>
                    <a:bodyPr/>
                    <a:lstStyle/>
                    <a:p>
                      <a:pPr algn="ctr"/>
                      <a:r>
                        <a:rPr lang="en-US" sz="1800" cap="small"/>
                        <a:t>vbd</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6e-18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0"/>
                  </a:ext>
                </a:extLst>
              </a:tr>
              <a:tr h="300038">
                <a:tc>
                  <a:txBody>
                    <a:bodyPr/>
                    <a:lstStyle/>
                    <a:p>
                      <a:pPr algn="ctr"/>
                      <a:r>
                        <a:rPr lang="en-US" sz="1800" cap="small"/>
                        <a:t>vbn</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1"/>
                  </a:ext>
                </a:extLst>
              </a:tr>
              <a:tr h="300038">
                <a:tc>
                  <a:txBody>
                    <a:bodyPr/>
                    <a:lstStyle/>
                    <a:p>
                      <a:pPr algn="ctr"/>
                      <a:r>
                        <a:rPr lang="en-US" sz="1800" cap="small"/>
                        <a:t>vbp</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5e-7</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9e-19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2"/>
                  </a:ext>
                </a:extLst>
              </a:tr>
              <a:tr h="300038">
                <a:tc>
                  <a:txBody>
                    <a:bodyPr/>
                    <a:lstStyle/>
                    <a:p>
                      <a:pPr algn="ctr"/>
                      <a:r>
                        <a:rPr lang="en-US" sz="1800" cap="small"/>
                        <a:t>vbz</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6e-18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3"/>
                  </a:ext>
                </a:extLst>
              </a:tr>
              <a:tr h="300038">
                <a:tc>
                  <a:txBody>
                    <a:bodyPr/>
                    <a:lstStyle/>
                    <a:p>
                      <a:pPr algn="ctr"/>
                      <a:r>
                        <a:rPr lang="en-US" sz="1800" cap="small"/>
                        <a:t>.</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2e-24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4"/>
                  </a:ext>
                </a:extLst>
              </a:tr>
            </a:tbl>
          </a:graphicData>
        </a:graphic>
      </p:graphicFrame>
      <p:cxnSp>
        <p:nvCxnSpPr>
          <p:cNvPr id="5" name="Straight Arrow Connector 4"/>
          <p:cNvCxnSpPr/>
          <p:nvPr/>
        </p:nvCxnSpPr>
        <p:spPr>
          <a:xfrm rot="16200000" flipV="1">
            <a:off x="5257800" y="3733800"/>
            <a:ext cx="38862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rot="5400000">
            <a:off x="4457700" y="3543300"/>
            <a:ext cx="3429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flipV="1">
            <a:off x="4991100" y="2552700"/>
            <a:ext cx="609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6200000" flipV="1">
            <a:off x="3657600" y="3733800"/>
            <a:ext cx="31242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4191000" y="2057401"/>
            <a:ext cx="304800" cy="304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628901" y="3467101"/>
            <a:ext cx="3276598"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6200000" flipV="1">
            <a:off x="2895602" y="3276601"/>
            <a:ext cx="2514598" cy="685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6200000" flipV="1">
            <a:off x="3162301" y="3162301"/>
            <a:ext cx="2133601" cy="5333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4191000" y="3962402"/>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flipV="1">
            <a:off x="3238502" y="1790702"/>
            <a:ext cx="304799" cy="2285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6200000" flipV="1">
            <a:off x="3086102" y="1943100"/>
            <a:ext cx="609598"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6200000" flipV="1">
            <a:off x="2362203" y="2667000"/>
            <a:ext cx="2057398"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16200000" flipV="1">
            <a:off x="2171703" y="2857502"/>
            <a:ext cx="2438401"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16200000" flipV="1">
            <a:off x="1600204" y="3429000"/>
            <a:ext cx="3581398" cy="2286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10800000">
            <a:off x="2514600" y="5105400"/>
            <a:ext cx="381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1561307" y="3772695"/>
            <a:ext cx="2287588" cy="380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5400000">
            <a:off x="1333502" y="3543301"/>
            <a:ext cx="2743197" cy="3810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rot="5400000">
            <a:off x="1181101" y="3390901"/>
            <a:ext cx="3048001"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5400000">
            <a:off x="1028703" y="3238502"/>
            <a:ext cx="3352797" cy="380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rot="16200000" flipV="1">
            <a:off x="876300" y="4229101"/>
            <a:ext cx="1981203" cy="2285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16200000" flipV="1">
            <a:off x="1447798" y="3657603"/>
            <a:ext cx="838206" cy="2285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rot="5400000">
            <a:off x="1371600" y="2743201"/>
            <a:ext cx="990602" cy="2285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rot="5400000">
            <a:off x="1219204" y="2590801"/>
            <a:ext cx="1295397"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685800"/>
          <a:ext cx="8229600" cy="740664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13716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00038">
                <a:tc>
                  <a:txBody>
                    <a:bodyPr/>
                    <a:lstStyle/>
                    <a:p>
                      <a:pPr algn="ctr"/>
                      <a:endParaRPr lang="en-US" sz="1800"/>
                    </a:p>
                  </a:txBody>
                  <a:tcPr/>
                </a:tc>
                <a:tc>
                  <a:txBody>
                    <a:bodyPr/>
                    <a:lstStyle/>
                    <a:p>
                      <a:pPr algn="ctr"/>
                      <a:r>
                        <a:rPr lang="en-US" sz="1800"/>
                        <a:t>I</a:t>
                      </a:r>
                    </a:p>
                  </a:txBody>
                  <a:tcPr>
                    <a:lnB w="12700" cap="flat" cmpd="sng" algn="ctr">
                      <a:solidFill>
                        <a:scrgbClr r="0" g="0" b="0"/>
                      </a:solidFill>
                      <a:prstDash val="solid"/>
                      <a:round/>
                      <a:headEnd type="none" w="med" len="med"/>
                      <a:tailEnd type="none" w="med" len="med"/>
                    </a:lnB>
                  </a:tcPr>
                </a:tc>
                <a:tc>
                  <a:txBody>
                    <a:bodyPr/>
                    <a:lstStyle/>
                    <a:p>
                      <a:pPr algn="ctr"/>
                      <a:r>
                        <a:rPr lang="en-US" sz="1800"/>
                        <a:t>suspect</a:t>
                      </a:r>
                    </a:p>
                  </a:txBody>
                  <a:tcPr>
                    <a:lnB w="12700" cap="flat" cmpd="sng" algn="ctr">
                      <a:solidFill>
                        <a:scrgbClr r="0" g="0" b="0"/>
                      </a:solidFill>
                      <a:prstDash val="solid"/>
                      <a:round/>
                      <a:headEnd type="none" w="med" len="med"/>
                      <a:tailEnd type="none" w="med" len="med"/>
                    </a:lnB>
                  </a:tcPr>
                </a:tc>
                <a:tc>
                  <a:txBody>
                    <a:bodyPr/>
                    <a:lstStyle/>
                    <a:p>
                      <a:pPr algn="ctr"/>
                      <a:r>
                        <a:rPr lang="en-US" sz="1800"/>
                        <a:t>the </a:t>
                      </a:r>
                    </a:p>
                  </a:txBody>
                  <a:tcPr>
                    <a:lnB w="12700" cap="flat" cmpd="sng" algn="ctr">
                      <a:solidFill>
                        <a:scrgbClr r="0" g="0" b="0"/>
                      </a:solidFill>
                      <a:prstDash val="solid"/>
                      <a:round/>
                      <a:headEnd type="none" w="med" len="med"/>
                      <a:tailEnd type="none" w="med" len="med"/>
                    </a:lnB>
                  </a:tcPr>
                </a:tc>
                <a:tc>
                  <a:txBody>
                    <a:bodyPr/>
                    <a:lstStyle/>
                    <a:p>
                      <a:pPr algn="ctr"/>
                      <a:r>
                        <a:rPr lang="en-US" sz="1800"/>
                        <a:t>present</a:t>
                      </a:r>
                    </a:p>
                  </a:txBody>
                  <a:tcPr>
                    <a:lnB w="12700" cap="flat" cmpd="sng" algn="ctr">
                      <a:solidFill>
                        <a:scrgbClr r="0" g="0" b="0"/>
                      </a:solidFill>
                      <a:prstDash val="solid"/>
                      <a:round/>
                      <a:headEnd type="none" w="med" len="med"/>
                      <a:tailEnd type="none" w="med" len="med"/>
                    </a:lnB>
                  </a:tcPr>
                </a:tc>
                <a:tc>
                  <a:txBody>
                    <a:bodyPr/>
                    <a:lstStyle/>
                    <a:p>
                      <a:pPr algn="ctr"/>
                      <a:r>
                        <a:rPr lang="en-US" sz="1800"/>
                        <a:t>forecast</a:t>
                      </a:r>
                    </a:p>
                  </a:txBody>
                  <a:tcPr>
                    <a:lnB w="12700" cap="flat" cmpd="sng" algn="ctr">
                      <a:solidFill>
                        <a:scrgbClr r="0" g="0" b="0"/>
                      </a:solidFill>
                      <a:prstDash val="solid"/>
                      <a:round/>
                      <a:headEnd type="none" w="med" len="med"/>
                      <a:tailEnd type="none" w="med" len="med"/>
                    </a:lnB>
                  </a:tcPr>
                </a:tc>
                <a:tc>
                  <a:txBody>
                    <a:bodyPr/>
                    <a:lstStyle/>
                    <a:p>
                      <a:pPr algn="ctr"/>
                      <a:r>
                        <a:rPr lang="en-US" sz="1800"/>
                        <a:t>is </a:t>
                      </a:r>
                    </a:p>
                  </a:txBody>
                  <a:tcPr>
                    <a:lnB w="12700" cap="flat" cmpd="sng" algn="ctr">
                      <a:solidFill>
                        <a:scrgbClr r="0" g="0" b="0"/>
                      </a:solidFill>
                      <a:prstDash val="solid"/>
                      <a:round/>
                      <a:headEnd type="none" w="med" len="med"/>
                      <a:tailEnd type="none" w="med" len="med"/>
                    </a:lnB>
                  </a:tcPr>
                </a:tc>
                <a:tc>
                  <a:txBody>
                    <a:bodyPr/>
                    <a:lstStyle/>
                    <a:p>
                      <a:pPr algn="ctr"/>
                      <a:r>
                        <a:rPr lang="en-US" sz="1800"/>
                        <a:t>pessimistic</a:t>
                      </a:r>
                    </a:p>
                  </a:txBody>
                  <a:tcPr>
                    <a:lnB w="12700" cap="flat" cmpd="sng" algn="ctr">
                      <a:solidFill>
                        <a:scrgbClr r="0" g="0" b="0"/>
                      </a:solidFill>
                      <a:prstDash val="solid"/>
                      <a:round/>
                      <a:headEnd type="none" w="med" len="med"/>
                      <a:tailEnd type="none" w="med" len="med"/>
                    </a:lnB>
                  </a:tcPr>
                </a:tc>
                <a:tc>
                  <a:txBody>
                    <a:bodyPr/>
                    <a:lstStyle/>
                    <a:p>
                      <a:pPr algn="ctr"/>
                      <a:r>
                        <a:rPr lang="en-US" sz="1800"/>
                        <a:t>.</a:t>
                      </a:r>
                    </a:p>
                  </a:txBody>
                  <a:tcPr>
                    <a:lnB w="12700" cap="flat" cmpd="sng" algn="ctr">
                      <a:solidFill>
                        <a:scrgbClr r="0" g="0" b="0"/>
                      </a:solidFill>
                      <a:prstDash val="solid"/>
                      <a:round/>
                      <a:headEnd type="none" w="med" len="med"/>
                      <a:tailEnd type="none" w="med" len="med"/>
                    </a:lnB>
                  </a:tcPr>
                </a:tc>
                <a:tc>
                  <a:txBody>
                    <a:bodyPr/>
                    <a:lstStyle/>
                    <a:p>
                      <a:pPr algn="ctr"/>
                      <a:endParaRPr lang="en-US" sz="1800"/>
                    </a:p>
                  </a:txBody>
                  <a:tcPr/>
                </a:tc>
                <a:extLst>
                  <a:ext uri="{0D108BD9-81ED-4DB2-BD59-A6C34878D82A}">
                    <a16:rowId xmlns:a16="http://schemas.microsoft.com/office/drawing/2014/main" val="10000"/>
                  </a:ext>
                </a:extLst>
              </a:tr>
              <a:tr h="30003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cap="small"/>
                        <a:t>cd</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3e-7</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00038">
                <a:tc>
                  <a:txBody>
                    <a:bodyPr/>
                    <a:lstStyle/>
                    <a:p>
                      <a:pPr algn="ctr"/>
                      <a:r>
                        <a:rPr lang="en-US" sz="1800" cap="small"/>
                        <a:t>dt</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3e-8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6B9B8"/>
                    </a:solidFill>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00038">
                <a:tc>
                  <a:txBody>
                    <a:bodyPr/>
                    <a:lstStyle/>
                    <a:p>
                      <a:pPr algn="ctr"/>
                      <a:r>
                        <a:rPr lang="en-US" sz="1800" cap="small"/>
                        <a:t>jj</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1e-12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3e-12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6B9B8"/>
                    </a:solidFill>
                  </a:tcPr>
                </a:tc>
                <a:tc>
                  <a:txBody>
                    <a:bodyPr/>
                    <a:lstStyle/>
                    <a:p>
                      <a:pPr algn="ctr"/>
                      <a:endParaRPr lang="en-US"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7e-23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6B9B8"/>
                    </a:solidFill>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00038">
                <a:tc>
                  <a:txBody>
                    <a:bodyPr/>
                    <a:lstStyle/>
                    <a:p>
                      <a:pPr algn="ctr"/>
                      <a:r>
                        <a:rPr lang="en-US" sz="1800" cap="small"/>
                        <a:t>nn</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4e-6</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cap="small"/>
                        <a:t>4e-16</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6B9B8"/>
                    </a:solidFill>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00038">
                <a:tc>
                  <a:txBody>
                    <a:bodyPr/>
                    <a:lstStyle/>
                    <a:p>
                      <a:pPr algn="ctr"/>
                      <a:r>
                        <a:rPr lang="en-US" sz="1800" cap="small"/>
                        <a:t>nnp</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1e-5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5"/>
                  </a:ext>
                </a:extLst>
              </a:tr>
              <a:tr h="320040">
                <a:tc>
                  <a:txBody>
                    <a:bodyPr/>
                    <a:lstStyle/>
                    <a:p>
                      <a:pPr algn="ctr"/>
                      <a:r>
                        <a:rPr lang="en-US" sz="1800" cap="small"/>
                        <a:t>nns</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1e-21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6"/>
                  </a:ext>
                </a:extLst>
              </a:tr>
              <a:tr h="300038">
                <a:tc>
                  <a:txBody>
                    <a:bodyPr/>
                    <a:lstStyle/>
                    <a:p>
                      <a:pPr algn="ctr"/>
                      <a:r>
                        <a:rPr lang="en-US" sz="1800" cap="small"/>
                        <a:t>prp</a:t>
                      </a:r>
                    </a:p>
                  </a:txBody>
                  <a:tcPr>
                    <a:lnR w="12700" cap="flat" cmpd="sng" algn="ctr">
                      <a:solidFill>
                        <a:scrgbClr r="0" g="0" b="0"/>
                      </a:solidFill>
                      <a:prstDash val="solid"/>
                      <a:round/>
                      <a:headEnd type="none" w="med" len="med"/>
                      <a:tailEnd type="none" w="med" len="med"/>
                    </a:lnR>
                  </a:tcPr>
                </a:tc>
                <a:tc>
                  <a:txBody>
                    <a:bodyPr/>
                    <a:lstStyle/>
                    <a:p>
                      <a:pPr algn="ctr"/>
                      <a:r>
                        <a:rPr lang="en-US" sz="1800" cap="small"/>
                        <a:t>4e-3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6B9B8"/>
                    </a:solidFill>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7"/>
                  </a:ext>
                </a:extLst>
              </a:tr>
              <a:tr h="300038">
                <a:tc>
                  <a:txBody>
                    <a:bodyPr/>
                    <a:lstStyle/>
                    <a:p>
                      <a:pPr algn="ctr"/>
                      <a:r>
                        <a:rPr lang="en-US" sz="1800" cap="small"/>
                        <a:t>rb</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2e-14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8"/>
                  </a:ext>
                </a:extLst>
              </a:tr>
              <a:tr h="300038">
                <a:tc>
                  <a:txBody>
                    <a:bodyPr/>
                    <a:lstStyle/>
                    <a:p>
                      <a:pPr algn="ctr"/>
                      <a:r>
                        <a:rPr lang="en-US" sz="1800" cap="small"/>
                        <a:t>vb</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3e-15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2e-19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9"/>
                  </a:ext>
                </a:extLst>
              </a:tr>
              <a:tr h="300038">
                <a:tc>
                  <a:txBody>
                    <a:bodyPr/>
                    <a:lstStyle/>
                    <a:p>
                      <a:pPr algn="ctr"/>
                      <a:r>
                        <a:rPr lang="en-US" sz="1800" cap="small"/>
                        <a:t>vbd</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6e-18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0"/>
                  </a:ext>
                </a:extLst>
              </a:tr>
              <a:tr h="300038">
                <a:tc>
                  <a:txBody>
                    <a:bodyPr/>
                    <a:lstStyle/>
                    <a:p>
                      <a:pPr algn="ctr"/>
                      <a:r>
                        <a:rPr lang="en-US" sz="1800" cap="small"/>
                        <a:t>vbn</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1"/>
                  </a:ext>
                </a:extLst>
              </a:tr>
              <a:tr h="300038">
                <a:tc>
                  <a:txBody>
                    <a:bodyPr/>
                    <a:lstStyle/>
                    <a:p>
                      <a:pPr algn="ctr"/>
                      <a:r>
                        <a:rPr lang="en-US" sz="1800" cap="small"/>
                        <a:t>vbp</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5e-7</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6B9B8"/>
                    </a:solidFill>
                  </a:tcPr>
                </a:tc>
                <a:tc>
                  <a:txBody>
                    <a:bodyPr/>
                    <a:lstStyle/>
                    <a:p>
                      <a:pPr algn="ctr"/>
                      <a:r>
                        <a:rPr lang="en-US" sz="1800" cap="small"/>
                        <a:t>4e-14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4e-15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9e-19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2"/>
                  </a:ext>
                </a:extLst>
              </a:tr>
              <a:tr h="300038">
                <a:tc>
                  <a:txBody>
                    <a:bodyPr/>
                    <a:lstStyle/>
                    <a:p>
                      <a:pPr algn="ctr"/>
                      <a:r>
                        <a:rPr lang="en-US" sz="1800" cap="small"/>
                        <a:t>vbz</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6e-18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6B9B8"/>
                    </a:solidFill>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3"/>
                  </a:ext>
                </a:extLst>
              </a:tr>
              <a:tr h="300038">
                <a:tc>
                  <a:txBody>
                    <a:bodyPr/>
                    <a:lstStyle/>
                    <a:p>
                      <a:pPr algn="ctr"/>
                      <a:r>
                        <a:rPr lang="en-US" sz="1800" cap="small"/>
                        <a:t>.</a:t>
                      </a:r>
                    </a:p>
                  </a:txBody>
                  <a:tcPr>
                    <a:lnR w="12700" cap="flat" cmpd="sng" algn="ctr">
                      <a:solidFill>
                        <a:scrgbClr r="0" g="0" b="0"/>
                      </a:solidFill>
                      <a:prstDash val="solid"/>
                      <a:round/>
                      <a:headEnd type="none" w="med" len="med"/>
                      <a:tailEnd type="none" w="med" len="med"/>
                    </a:lnR>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cap="small"/>
                        <a:t>2e-24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lumMod val="40000"/>
                        <a:lumOff val="60000"/>
                      </a:schemeClr>
                    </a:solidFill>
                  </a:tcPr>
                </a:tc>
                <a:tc>
                  <a:txBody>
                    <a:bodyPr/>
                    <a:lstStyle/>
                    <a:p>
                      <a:pPr algn="ctr"/>
                      <a:endParaRPr lang="en-US" sz="1800" cap="small"/>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4"/>
                  </a:ext>
                </a:extLst>
              </a:tr>
            </a:tbl>
          </a:graphicData>
        </a:graphic>
      </p:graphicFrame>
      <p:cxnSp>
        <p:nvCxnSpPr>
          <p:cNvPr id="5" name="Straight Arrow Connector 4"/>
          <p:cNvCxnSpPr/>
          <p:nvPr/>
        </p:nvCxnSpPr>
        <p:spPr>
          <a:xfrm rot="16200000" flipV="1">
            <a:off x="5257800" y="3733800"/>
            <a:ext cx="38862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rot="5400000">
            <a:off x="4457700" y="3543300"/>
            <a:ext cx="3429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flipV="1">
            <a:off x="4991100" y="2552700"/>
            <a:ext cx="609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6200000" flipV="1">
            <a:off x="3657600" y="3733800"/>
            <a:ext cx="31242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4191000" y="2057401"/>
            <a:ext cx="304800" cy="304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628901" y="3467101"/>
            <a:ext cx="3276598"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6200000" flipV="1">
            <a:off x="2895602" y="3276601"/>
            <a:ext cx="2514598" cy="685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6200000" flipV="1">
            <a:off x="3162301" y="3162301"/>
            <a:ext cx="2133601" cy="5333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4191000" y="3962402"/>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flipV="1">
            <a:off x="3238502" y="1790702"/>
            <a:ext cx="304799" cy="2285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6200000" flipV="1">
            <a:off x="3086102" y="1943100"/>
            <a:ext cx="609598"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6200000" flipV="1">
            <a:off x="2362203" y="2667000"/>
            <a:ext cx="2057398"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16200000" flipV="1">
            <a:off x="2171703" y="2857502"/>
            <a:ext cx="2438401"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16200000" flipV="1">
            <a:off x="1600204" y="3429000"/>
            <a:ext cx="3581398" cy="2286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10800000">
            <a:off x="2514600" y="5105400"/>
            <a:ext cx="381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a:off x="1561307" y="3772695"/>
            <a:ext cx="2287588" cy="380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5400000">
            <a:off x="1333502" y="3543301"/>
            <a:ext cx="2743197" cy="3810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rot="5400000">
            <a:off x="1181101" y="3390901"/>
            <a:ext cx="3048001"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5400000">
            <a:off x="1028703" y="3238502"/>
            <a:ext cx="3352797" cy="380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rot="16200000" flipV="1">
            <a:off x="876300" y="4229101"/>
            <a:ext cx="1981203" cy="2285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16200000" flipV="1">
            <a:off x="1447798" y="3657603"/>
            <a:ext cx="838206" cy="2285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rot="5400000">
            <a:off x="1371600" y="2743201"/>
            <a:ext cx="990602" cy="2285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rot="5400000">
            <a:off x="1219204" y="2590801"/>
            <a:ext cx="1295397"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Viterbi Algorithm</a:t>
            </a:r>
          </a:p>
        </p:txBody>
      </p:sp>
      <p:sp>
        <p:nvSpPr>
          <p:cNvPr id="3" name="Content Placeholder 2"/>
          <p:cNvSpPr>
            <a:spLocks noGrp="1"/>
          </p:cNvSpPr>
          <p:nvPr>
            <p:ph idx="1"/>
          </p:nvPr>
        </p:nvSpPr>
        <p:spPr/>
        <p:txBody>
          <a:bodyPr/>
          <a:lstStyle/>
          <a:p>
            <a:r>
              <a:rPr lang="en-US"/>
              <a:t>For every σ in Λ, let:</a:t>
            </a:r>
          </a:p>
          <a:p>
            <a:pPr>
              <a:buNone/>
            </a:pPr>
            <a:endParaRPr lang="en-US"/>
          </a:p>
          <a:p>
            <a:r>
              <a:rPr lang="en-US"/>
              <a:t>For i = 2 to n – 1, for every σ in Λ:</a:t>
            </a:r>
          </a:p>
          <a:p>
            <a:pPr>
              <a:buNone/>
            </a:pPr>
            <a:endParaRPr lang="en-US"/>
          </a:p>
          <a:p>
            <a:endParaRPr lang="en-US"/>
          </a:p>
          <a:p>
            <a:r>
              <a:rPr lang="en-US"/>
              <a:t>For every σ in Λ:</a:t>
            </a:r>
          </a:p>
          <a:p>
            <a:endParaRPr lang="en-US"/>
          </a:p>
          <a:p>
            <a:endParaRPr lang="en-US"/>
          </a:p>
        </p:txBody>
      </p:sp>
      <p:pic>
        <p:nvPicPr>
          <p:cNvPr id="4" name="Picture 3" descr="latex-image-1.pdf"/>
          <p:cNvPicPr>
            <a:picLocks noChangeAspect="1"/>
          </p:cNvPicPr>
          <p:nvPr/>
        </p:nvPicPr>
        <p:blipFill>
          <a:blip r:embed="rId2"/>
          <a:stretch>
            <a:fillRect/>
          </a:stretch>
        </p:blipFill>
        <p:spPr>
          <a:xfrm>
            <a:off x="1890713" y="2354263"/>
            <a:ext cx="5653087" cy="358029"/>
          </a:xfrm>
          <a:prstGeom prst="rect">
            <a:avLst/>
          </a:prstGeom>
        </p:spPr>
      </p:pic>
      <p:pic>
        <p:nvPicPr>
          <p:cNvPr id="9" name="Picture 8" descr="latex-image-1.pdf"/>
          <p:cNvPicPr>
            <a:picLocks noChangeAspect="1"/>
          </p:cNvPicPr>
          <p:nvPr/>
        </p:nvPicPr>
        <p:blipFill>
          <a:blip r:embed="rId3"/>
          <a:stretch>
            <a:fillRect/>
          </a:stretch>
        </p:blipFill>
        <p:spPr>
          <a:xfrm>
            <a:off x="457200" y="5289232"/>
            <a:ext cx="8229600" cy="425768"/>
          </a:xfrm>
          <a:prstGeom prst="rect">
            <a:avLst/>
          </a:prstGeom>
        </p:spPr>
      </p:pic>
      <p:pic>
        <p:nvPicPr>
          <p:cNvPr id="10" name="Picture 9" descr="latex-image-1.pdf"/>
          <p:cNvPicPr>
            <a:picLocks noChangeAspect="1"/>
          </p:cNvPicPr>
          <p:nvPr/>
        </p:nvPicPr>
        <p:blipFill>
          <a:blip r:embed="rId4"/>
          <a:stretch>
            <a:fillRect/>
          </a:stretch>
        </p:blipFill>
        <p:spPr>
          <a:xfrm>
            <a:off x="1562100" y="3344763"/>
            <a:ext cx="7048500" cy="462558"/>
          </a:xfrm>
          <a:prstGeom prst="rect">
            <a:avLst/>
          </a:prstGeom>
        </p:spPr>
      </p:pic>
      <p:pic>
        <p:nvPicPr>
          <p:cNvPr id="8" name="Picture 7" descr="latex-image-1.pdf"/>
          <p:cNvPicPr>
            <a:picLocks noChangeAspect="1"/>
          </p:cNvPicPr>
          <p:nvPr/>
        </p:nvPicPr>
        <p:blipFill>
          <a:blip r:embed="rId5"/>
          <a:stretch>
            <a:fillRect/>
          </a:stretch>
        </p:blipFill>
        <p:spPr>
          <a:xfrm>
            <a:off x="2400300" y="3928772"/>
            <a:ext cx="5600700" cy="490828"/>
          </a:xfrm>
          <a:prstGeom prst="rect">
            <a:avLst/>
          </a:prstGeom>
        </p:spPr>
      </p:pic>
      <p:pic>
        <p:nvPicPr>
          <p:cNvPr id="12" name="Picture 11" descr="latex-image-1.pdf"/>
          <p:cNvPicPr>
            <a:picLocks noChangeAspect="1"/>
          </p:cNvPicPr>
          <p:nvPr/>
        </p:nvPicPr>
        <p:blipFill>
          <a:blip r:embed="rId6"/>
          <a:stretch>
            <a:fillRect/>
          </a:stretch>
        </p:blipFill>
        <p:spPr>
          <a:xfrm>
            <a:off x="1295400" y="5917098"/>
            <a:ext cx="4883150" cy="41812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5" y="0"/>
            <a:ext cx="9067800" cy="1143000"/>
          </a:xfrm>
        </p:spPr>
        <p:txBody>
          <a:bodyPr/>
          <a:lstStyle/>
          <a:p>
            <a:r>
              <a:rPr lang="en-US" b="1" dirty="0" smtClean="0">
                <a:solidFill>
                  <a:srgbClr val="C00000"/>
                </a:solidFill>
              </a:rPr>
              <a:t>How did we interpret this?</a:t>
            </a:r>
            <a:endParaRPr lang="en-US" b="1" dirty="0">
              <a:solidFill>
                <a:srgbClr val="C00000"/>
              </a:solidFill>
            </a:endParaRPr>
          </a:p>
        </p:txBody>
      </p:sp>
      <p:sp>
        <p:nvSpPr>
          <p:cNvPr id="3" name="Content Placeholder 2"/>
          <p:cNvSpPr>
            <a:spLocks noGrp="1"/>
          </p:cNvSpPr>
          <p:nvPr>
            <p:ph idx="1"/>
          </p:nvPr>
        </p:nvSpPr>
        <p:spPr>
          <a:xfrm>
            <a:off x="457200" y="4191000"/>
            <a:ext cx="8229600" cy="2438400"/>
          </a:xfrm>
        </p:spPr>
        <p:txBody>
          <a:bodyPr>
            <a:normAutofit/>
          </a:bodyPr>
          <a:lstStyle/>
          <a:p>
            <a:pPr>
              <a:lnSpc>
                <a:spcPct val="120000"/>
              </a:lnSpc>
            </a:pPr>
            <a:r>
              <a:rPr lang="en-US" dirty="0" smtClean="0"/>
              <a:t>So how does one go from the information on the left to the information on the right?</a:t>
            </a:r>
            <a:endParaRPr lang="en-US" dirty="0"/>
          </a:p>
        </p:txBody>
      </p:sp>
      <p:pic>
        <p:nvPicPr>
          <p:cNvPr id="4" name="Picture 3"/>
          <p:cNvPicPr>
            <a:picLocks noChangeAspect="1"/>
          </p:cNvPicPr>
          <p:nvPr/>
        </p:nvPicPr>
        <p:blipFill rotWithShape="1">
          <a:blip r:embed="rId3"/>
          <a:srcRect t="37864" b="10215"/>
          <a:stretch/>
        </p:blipFill>
        <p:spPr>
          <a:xfrm>
            <a:off x="457200" y="1600200"/>
            <a:ext cx="2607335" cy="1920240"/>
          </a:xfrm>
          <a:prstGeom prst="rect">
            <a:avLst/>
          </a:prstGeom>
        </p:spPr>
      </p:pic>
      <p:pic>
        <p:nvPicPr>
          <p:cNvPr id="6" name="Picture 5"/>
          <p:cNvPicPr>
            <a:picLocks noChangeAspect="1"/>
          </p:cNvPicPr>
          <p:nvPr/>
        </p:nvPicPr>
        <p:blipFill>
          <a:blip r:embed="rId4"/>
          <a:stretch>
            <a:fillRect/>
          </a:stretch>
        </p:blipFill>
        <p:spPr>
          <a:xfrm>
            <a:off x="3124200" y="2156363"/>
            <a:ext cx="5770807" cy="807913"/>
          </a:xfrm>
          <a:prstGeom prst="rect">
            <a:avLst/>
          </a:prstGeom>
        </p:spPr>
      </p:pic>
    </p:spTree>
    <p:extLst>
      <p:ext uri="{BB962C8B-B14F-4D97-AF65-F5344CB8AC3E}">
        <p14:creationId xmlns:p14="http://schemas.microsoft.com/office/powerpoint/2010/main" val="3347976242"/>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Viterbi Algorithm:  Backtrace</a:t>
            </a:r>
          </a:p>
        </p:txBody>
      </p:sp>
      <p:sp>
        <p:nvSpPr>
          <p:cNvPr id="3" name="Content Placeholder 2"/>
          <p:cNvSpPr>
            <a:spLocks noGrp="1"/>
          </p:cNvSpPr>
          <p:nvPr>
            <p:ph idx="1"/>
          </p:nvPr>
        </p:nvSpPr>
        <p:spPr/>
        <p:txBody>
          <a:bodyPr/>
          <a:lstStyle/>
          <a:p>
            <a:r>
              <a:rPr lang="en-US"/>
              <a:t>After calculating all score and bp values, start by choosing s</a:t>
            </a:r>
            <a:r>
              <a:rPr lang="en-US" baseline="-25000"/>
              <a:t>n</a:t>
            </a:r>
            <a:r>
              <a:rPr lang="en-US"/>
              <a:t> to maximize score</a:t>
            </a:r>
            <a:r>
              <a:rPr lang="en-US" baseline="-25000"/>
              <a:t>n</a:t>
            </a:r>
            <a:r>
              <a:rPr lang="en-US"/>
              <a:t>.</a:t>
            </a:r>
          </a:p>
          <a:p>
            <a:r>
              <a:rPr lang="en-US"/>
              <a:t>Then let s</a:t>
            </a:r>
            <a:r>
              <a:rPr lang="en-US" baseline="-25000"/>
              <a:t>n-1</a:t>
            </a:r>
            <a:r>
              <a:rPr lang="en-US"/>
              <a:t> = bp</a:t>
            </a:r>
            <a:r>
              <a:rPr lang="en-US" baseline="-25000"/>
              <a:t>n</a:t>
            </a:r>
            <a:r>
              <a:rPr lang="en-US"/>
              <a:t>(s</a:t>
            </a:r>
            <a:r>
              <a:rPr lang="en-US" baseline="-25000"/>
              <a:t>n</a:t>
            </a:r>
            <a:r>
              <a:rPr lang="en-US"/>
              <a:t>).</a:t>
            </a:r>
          </a:p>
          <a:p>
            <a:endParaRPr lang="en-US"/>
          </a:p>
          <a:p>
            <a:r>
              <a:rPr lang="en-US"/>
              <a:t>In general, s</a:t>
            </a:r>
            <a:r>
              <a:rPr lang="en-US" baseline="-25000"/>
              <a:t>i-1</a:t>
            </a:r>
            <a:r>
              <a:rPr lang="en-US"/>
              <a:t> = bp</a:t>
            </a:r>
            <a:r>
              <a:rPr lang="en-US" baseline="-25000"/>
              <a:t>i</a:t>
            </a:r>
            <a:r>
              <a:rPr lang="en-US"/>
              <a:t>(s</a:t>
            </a:r>
            <a:r>
              <a:rPr lang="en-US" baseline="-25000"/>
              <a:t>i</a:t>
            </a:r>
            <a:r>
              <a:rPr lang="en-US"/>
              <a:t>).</a:t>
            </a: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0843462"/>
              </p:ext>
            </p:extLst>
          </p:nvPr>
        </p:nvGraphicFramePr>
        <p:xfrm>
          <a:off x="457200" y="1600200"/>
          <a:ext cx="8229599" cy="407924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pPr algn="ctr"/>
                      <a:endParaRPr lang="en-US"/>
                    </a:p>
                  </a:txBody>
                  <a:tcPr>
                    <a:lnL w="12700" cmpd="sng">
                      <a:noFill/>
                    </a:lnL>
                    <a:lnR w="12700" cmpd="sng">
                      <a:noFill/>
                    </a:lnR>
                    <a:lnT w="12700" cmpd="sng">
                      <a:noFill/>
                    </a:lnT>
                    <a:lnB w="12700" cap="flat" cmpd="sng" algn="ctr">
                      <a:noFill/>
                      <a:prstDash val="solid"/>
                      <a:round/>
                      <a:headEnd type="none" w="med" len="med"/>
                      <a:tailEnd type="none" w="med" len="med"/>
                    </a:lnB>
                  </a:tcPr>
                </a:tc>
                <a:tc>
                  <a:txBody>
                    <a:bodyPr/>
                    <a:lstStyle/>
                    <a:p>
                      <a:pPr algn="ctr"/>
                      <a:r>
                        <a:rPr lang="en-US"/>
                        <a:t>time</a:t>
                      </a:r>
                    </a:p>
                  </a:txBody>
                  <a:tcPr>
                    <a:lnL w="12700" cmpd="sng">
                      <a:noFill/>
                    </a:lnL>
                    <a:lnR w="12700" cmpd="sng">
                      <a:noFill/>
                    </a:lnR>
                    <a:lnT w="12700" cmpd="sng">
                      <a:noFill/>
                    </a:lnT>
                  </a:tcPr>
                </a:tc>
                <a:tc>
                  <a:txBody>
                    <a:bodyPr/>
                    <a:lstStyle/>
                    <a:p>
                      <a:pPr algn="ctr"/>
                      <a:r>
                        <a:rPr lang="en-US"/>
                        <a:t>flies</a:t>
                      </a:r>
                    </a:p>
                  </a:txBody>
                  <a:tcPr>
                    <a:lnL w="12700" cmpd="sng">
                      <a:noFill/>
                    </a:lnL>
                    <a:lnR w="12700" cmpd="sng">
                      <a:noFill/>
                    </a:lnR>
                    <a:lnT w="12700" cmpd="sng">
                      <a:noFill/>
                    </a:lnT>
                  </a:tcPr>
                </a:tc>
                <a:tc>
                  <a:txBody>
                    <a:bodyPr/>
                    <a:lstStyle/>
                    <a:p>
                      <a:pPr algn="ctr"/>
                      <a:r>
                        <a:rPr lang="en-US"/>
                        <a:t>like</a:t>
                      </a:r>
                    </a:p>
                  </a:txBody>
                  <a:tcPr>
                    <a:lnL w="12700" cmpd="sng">
                      <a:noFill/>
                    </a:lnL>
                    <a:lnR w="12700" cmpd="sng">
                      <a:noFill/>
                    </a:lnR>
                    <a:lnT w="12700" cmpd="sng">
                      <a:noFill/>
                    </a:lnT>
                  </a:tcPr>
                </a:tc>
                <a:tc>
                  <a:txBody>
                    <a:bodyPr/>
                    <a:lstStyle/>
                    <a:p>
                      <a:pPr algn="ctr"/>
                      <a:r>
                        <a:rPr lang="en-US"/>
                        <a:t>an</a:t>
                      </a:r>
                    </a:p>
                  </a:txBody>
                  <a:tcPr>
                    <a:lnL w="12700" cmpd="sng">
                      <a:noFill/>
                    </a:lnL>
                    <a:lnR w="12700" cmpd="sng">
                      <a:noFill/>
                    </a:lnR>
                    <a:lnT w="12700" cmpd="sng">
                      <a:noFill/>
                    </a:lnT>
                  </a:tcPr>
                </a:tc>
                <a:tc>
                  <a:txBody>
                    <a:bodyPr/>
                    <a:lstStyle/>
                    <a:p>
                      <a:pPr algn="ctr"/>
                      <a:r>
                        <a:rPr lang="en-US"/>
                        <a:t>arrow</a:t>
                      </a:r>
                    </a:p>
                  </a:txBody>
                  <a:tcPr>
                    <a:lnL w="12700" cmpd="sng">
                      <a:noFill/>
                    </a:lnL>
                    <a:lnR w="12700" cmpd="sng">
                      <a:noFill/>
                    </a:lnR>
                    <a:lnT w="12700" cmpd="sng">
                      <a:noFill/>
                    </a:lnT>
                  </a:tcPr>
                </a:tc>
                <a:tc>
                  <a:txBody>
                    <a:bodyPr/>
                    <a:lstStyle/>
                    <a:p>
                      <a:pPr algn="ctr"/>
                      <a:r>
                        <a:rPr lang="en-US"/>
                        <a:t>.</a:t>
                      </a:r>
                    </a:p>
                  </a:txBody>
                  <a:tcPr>
                    <a:lnL w="12700" cmpd="sng">
                      <a:noFill/>
                    </a:lnL>
                    <a:lnR w="12700" cmpd="sng">
                      <a:noFill/>
                    </a:lnR>
                    <a:lnT w="12700" cmpd="sng">
                      <a:noFill/>
                    </a:lnT>
                  </a:tcPr>
                </a:tc>
                <a:extLst>
                  <a:ext uri="{0D108BD9-81ED-4DB2-BD59-A6C34878D82A}">
                    <a16:rowId xmlns:a16="http://schemas.microsoft.com/office/drawing/2014/main" val="10000"/>
                  </a:ext>
                </a:extLst>
              </a:tr>
              <a:tr h="370840">
                <a:tc>
                  <a:txBody>
                    <a:bodyPr/>
                    <a:lstStyle/>
                    <a:p>
                      <a:pPr algn="ctr"/>
                      <a:r>
                        <a:rPr lang="en-US" cap="small" dirty="0" err="1"/>
                        <a:t>dt</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10e-15</a:t>
                      </a:r>
                    </a:p>
                  </a:txBody>
                  <a:tcPr/>
                </a:tc>
                <a:tc>
                  <a:txBody>
                    <a:bodyPr/>
                    <a:lstStyle/>
                    <a:p>
                      <a:pPr algn="ctr"/>
                      <a:r>
                        <a:rPr lang="en-US"/>
                        <a:t>6e-21</a:t>
                      </a:r>
                    </a:p>
                  </a:txBody>
                  <a:tcPr/>
                </a:tc>
                <a:tc>
                  <a:txBody>
                    <a:bodyPr/>
                    <a:lstStyle/>
                    <a:p>
                      <a:pPr algn="ctr"/>
                      <a:endParaRPr lang="en-US"/>
                    </a:p>
                  </a:txBody>
                  <a:tcPr/>
                </a:tc>
                <a:extLst>
                  <a:ext uri="{0D108BD9-81ED-4DB2-BD59-A6C34878D82A}">
                    <a16:rowId xmlns:a16="http://schemas.microsoft.com/office/drawing/2014/main" val="10001"/>
                  </a:ext>
                </a:extLst>
              </a:tr>
              <a:tr h="370840">
                <a:tc>
                  <a:txBody>
                    <a:bodyPr/>
                    <a:lstStyle/>
                    <a:p>
                      <a:pPr algn="ctr"/>
                      <a:r>
                        <a:rPr lang="en-US" cap="small" dirty="0"/>
                        <a:t>in</a:t>
                      </a:r>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r>
                        <a:rPr lang="en-US"/>
                        <a:t>8e-13</a:t>
                      </a:r>
                    </a:p>
                  </a:txBody>
                  <a:tcPr/>
                </a:tc>
                <a:tc>
                  <a:txBody>
                    <a:bodyPr/>
                    <a:lstStyle/>
                    <a:p>
                      <a:pPr algn="ctr"/>
                      <a:endParaRPr lang="en-US"/>
                    </a:p>
                  </a:txBody>
                  <a:tcPr/>
                </a:tc>
                <a:tc>
                  <a:txBody>
                    <a:bodyPr/>
                    <a:lstStyle/>
                    <a:p>
                      <a:pPr algn="ctr"/>
                      <a:r>
                        <a:rPr lang="en-US"/>
                        <a:t>1e-19</a:t>
                      </a:r>
                    </a:p>
                  </a:txBody>
                  <a:tcPr/>
                </a:tc>
                <a:tc>
                  <a:txBody>
                    <a:bodyPr/>
                    <a:lstStyle/>
                    <a:p>
                      <a:pPr algn="ctr"/>
                      <a:endParaRPr lang="en-US"/>
                    </a:p>
                  </a:txBody>
                  <a:tcPr/>
                </a:tc>
                <a:extLst>
                  <a:ext uri="{0D108BD9-81ED-4DB2-BD59-A6C34878D82A}">
                    <a16:rowId xmlns:a16="http://schemas.microsoft.com/office/drawing/2014/main" val="10002"/>
                  </a:ext>
                </a:extLst>
              </a:tr>
              <a:tr h="370840">
                <a:tc>
                  <a:txBody>
                    <a:bodyPr/>
                    <a:lstStyle/>
                    <a:p>
                      <a:pPr algn="ctr"/>
                      <a:r>
                        <a:rPr lang="en-US" cap="small" dirty="0" err="1"/>
                        <a:t>jj</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r>
                        <a:rPr lang="en-US"/>
                        <a:t>6e-14</a:t>
                      </a:r>
                    </a:p>
                  </a:txBody>
                  <a:tcPr/>
                </a:tc>
                <a:tc>
                  <a:txBody>
                    <a:bodyPr/>
                    <a:lstStyle/>
                    <a:p>
                      <a:pPr algn="ctr"/>
                      <a:endParaRPr lang="en-US"/>
                    </a:p>
                  </a:txBody>
                  <a:tcPr/>
                </a:tc>
                <a:tc>
                  <a:txBody>
                    <a:bodyPr/>
                    <a:lstStyle/>
                    <a:p>
                      <a:pPr algn="ctr"/>
                      <a:r>
                        <a:rPr lang="en-US"/>
                        <a:t>2e-16</a:t>
                      </a:r>
                    </a:p>
                  </a:txBody>
                  <a:tcPr/>
                </a:tc>
                <a:tc>
                  <a:txBody>
                    <a:bodyPr/>
                    <a:lstStyle/>
                    <a:p>
                      <a:pPr algn="ctr"/>
                      <a:endParaRPr lang="en-US"/>
                    </a:p>
                  </a:txBody>
                  <a:tcPr/>
                </a:tc>
                <a:extLst>
                  <a:ext uri="{0D108BD9-81ED-4DB2-BD59-A6C34878D82A}">
                    <a16:rowId xmlns:a16="http://schemas.microsoft.com/office/drawing/2014/main" val="10003"/>
                  </a:ext>
                </a:extLst>
              </a:tr>
              <a:tr h="370840">
                <a:tc>
                  <a:txBody>
                    <a:bodyPr/>
                    <a:lstStyle/>
                    <a:p>
                      <a:pPr algn="ctr"/>
                      <a:r>
                        <a:rPr lang="en-US" cap="small" dirty="0" err="1"/>
                        <a:t>nn</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2e-4</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3e-16</a:t>
                      </a:r>
                    </a:p>
                  </a:txBody>
                  <a:tcPr/>
                </a:tc>
                <a:tc>
                  <a:txBody>
                    <a:bodyPr/>
                    <a:lstStyle/>
                    <a:p>
                      <a:pPr algn="ctr"/>
                      <a:endParaRPr lang="en-US"/>
                    </a:p>
                  </a:txBody>
                  <a:tcPr/>
                </a:tc>
                <a:extLst>
                  <a:ext uri="{0D108BD9-81ED-4DB2-BD59-A6C34878D82A}">
                    <a16:rowId xmlns:a16="http://schemas.microsoft.com/office/drawing/2014/main" val="10004"/>
                  </a:ext>
                </a:extLst>
              </a:tr>
              <a:tr h="370840">
                <a:tc>
                  <a:txBody>
                    <a:bodyPr/>
                    <a:lstStyle/>
                    <a:p>
                      <a:pPr algn="ctr"/>
                      <a:r>
                        <a:rPr lang="en-US" cap="small" dirty="0" err="1"/>
                        <a:t>nnp</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1e-16</a:t>
                      </a:r>
                    </a:p>
                  </a:txBody>
                  <a:tcPr/>
                </a:tc>
                <a:tc>
                  <a:txBody>
                    <a:bodyPr/>
                    <a:lstStyle/>
                    <a:p>
                      <a:pPr algn="ctr"/>
                      <a:endParaRPr lang="en-US"/>
                    </a:p>
                  </a:txBody>
                  <a:tcPr/>
                </a:tc>
                <a:extLst>
                  <a:ext uri="{0D108BD9-81ED-4DB2-BD59-A6C34878D82A}">
                    <a16:rowId xmlns:a16="http://schemas.microsoft.com/office/drawing/2014/main" val="10005"/>
                  </a:ext>
                </a:extLst>
              </a:tr>
              <a:tr h="370840">
                <a:tc>
                  <a:txBody>
                    <a:bodyPr/>
                    <a:lstStyle/>
                    <a:p>
                      <a:pPr algn="ctr"/>
                      <a:r>
                        <a:rPr lang="en-US" cap="small" dirty="0" err="1"/>
                        <a:t>vb</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2e-7</a:t>
                      </a:r>
                    </a:p>
                  </a:txBody>
                  <a:tcPr/>
                </a:tc>
                <a:tc>
                  <a:txBody>
                    <a:bodyPr/>
                    <a:lstStyle/>
                    <a:p>
                      <a:pPr algn="ctr"/>
                      <a:endParaRPr lang="en-US"/>
                    </a:p>
                  </a:txBody>
                  <a:tcPr/>
                </a:tc>
                <a:tc>
                  <a:txBody>
                    <a:bodyPr/>
                    <a:lstStyle/>
                    <a:p>
                      <a:pPr algn="ctr"/>
                      <a:r>
                        <a:rPr lang="en-US"/>
                        <a:t>1e-14</a:t>
                      </a:r>
                    </a:p>
                  </a:txBody>
                  <a:tcPr/>
                </a:tc>
                <a:tc>
                  <a:txBody>
                    <a:bodyPr/>
                    <a:lstStyle/>
                    <a:p>
                      <a:pPr algn="ctr"/>
                      <a:endParaRPr lang="en-US"/>
                    </a:p>
                  </a:txBody>
                  <a:tcPr/>
                </a:tc>
                <a:tc>
                  <a:txBody>
                    <a:bodyPr/>
                    <a:lstStyle/>
                    <a:p>
                      <a:pPr algn="ctr"/>
                      <a:r>
                        <a:rPr lang="en-US"/>
                        <a:t>1e-19</a:t>
                      </a:r>
                    </a:p>
                  </a:txBody>
                  <a:tcPr/>
                </a:tc>
                <a:tc>
                  <a:txBody>
                    <a:bodyPr/>
                    <a:lstStyle/>
                    <a:p>
                      <a:pPr algn="ctr"/>
                      <a:endParaRPr lang="en-US"/>
                    </a:p>
                  </a:txBody>
                  <a:tcPr/>
                </a:tc>
                <a:extLst>
                  <a:ext uri="{0D108BD9-81ED-4DB2-BD59-A6C34878D82A}">
                    <a16:rowId xmlns:a16="http://schemas.microsoft.com/office/drawing/2014/main" val="10006"/>
                  </a:ext>
                </a:extLst>
              </a:tr>
              <a:tr h="370840">
                <a:tc>
                  <a:txBody>
                    <a:bodyPr/>
                    <a:lstStyle/>
                    <a:p>
                      <a:pPr algn="ctr"/>
                      <a:r>
                        <a:rPr lang="en-US" cap="small" dirty="0" err="1"/>
                        <a:t>vbp</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r>
                        <a:rPr lang="en-US"/>
                        <a:t>8e-16</a:t>
                      </a:r>
                    </a:p>
                  </a:txBody>
                  <a:tcPr/>
                </a:tc>
                <a:tc>
                  <a:txBody>
                    <a:bodyPr/>
                    <a:lstStyle/>
                    <a:p>
                      <a:pPr algn="ctr"/>
                      <a:endParaRPr lang="en-US"/>
                    </a:p>
                  </a:txBody>
                  <a:tcPr/>
                </a:tc>
                <a:tc>
                  <a:txBody>
                    <a:bodyPr/>
                    <a:lstStyle/>
                    <a:p>
                      <a:pPr algn="ctr"/>
                      <a:r>
                        <a:rPr lang="en-US"/>
                        <a:t>4e-19</a:t>
                      </a:r>
                    </a:p>
                  </a:txBody>
                  <a:tcPr/>
                </a:tc>
                <a:tc>
                  <a:txBody>
                    <a:bodyPr/>
                    <a:lstStyle/>
                    <a:p>
                      <a:pPr algn="ctr"/>
                      <a:endParaRPr lang="en-US"/>
                    </a:p>
                  </a:txBody>
                  <a:tcPr/>
                </a:tc>
                <a:extLst>
                  <a:ext uri="{0D108BD9-81ED-4DB2-BD59-A6C34878D82A}">
                    <a16:rowId xmlns:a16="http://schemas.microsoft.com/office/drawing/2014/main" val="10007"/>
                  </a:ext>
                </a:extLst>
              </a:tr>
              <a:tr h="370840">
                <a:tc>
                  <a:txBody>
                    <a:bodyPr/>
                    <a:lstStyle/>
                    <a:p>
                      <a:pPr algn="ctr"/>
                      <a:r>
                        <a:rPr lang="en-US" cap="small" dirty="0" err="1"/>
                        <a:t>vbz</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r>
                        <a:rPr lang="en-US"/>
                        <a:t>2e-9</a:t>
                      </a:r>
                    </a:p>
                  </a:txBody>
                  <a:tcPr/>
                </a:tc>
                <a:tc>
                  <a:txBody>
                    <a:bodyPr/>
                    <a:lstStyle/>
                    <a:p>
                      <a:pPr algn="ctr"/>
                      <a:endParaRPr lang="en-US"/>
                    </a:p>
                  </a:txBody>
                  <a:tcPr/>
                </a:tc>
                <a:tc>
                  <a:txBody>
                    <a:bodyPr/>
                    <a:lstStyle/>
                    <a:p>
                      <a:pPr algn="ctr"/>
                      <a:endParaRPr lang="en-US"/>
                    </a:p>
                  </a:txBody>
                  <a:tcPr/>
                </a:tc>
                <a:tc>
                  <a:txBody>
                    <a:bodyPr/>
                    <a:lstStyle/>
                    <a:p>
                      <a:pPr algn="ctr"/>
                      <a:r>
                        <a:rPr lang="en-US"/>
                        <a:t>3e-18</a:t>
                      </a:r>
                    </a:p>
                  </a:txBody>
                  <a:tcPr/>
                </a:tc>
                <a:tc>
                  <a:txBody>
                    <a:bodyPr/>
                    <a:lstStyle/>
                    <a:p>
                      <a:pPr algn="ctr"/>
                      <a:endParaRPr lang="en-US"/>
                    </a:p>
                  </a:txBody>
                  <a:tcPr/>
                </a:tc>
                <a:extLst>
                  <a:ext uri="{0D108BD9-81ED-4DB2-BD59-A6C34878D82A}">
                    <a16:rowId xmlns:a16="http://schemas.microsoft.com/office/drawing/2014/main" val="10008"/>
                  </a:ext>
                </a:extLst>
              </a:tr>
              <a:tr h="370840">
                <a:tc>
                  <a:txBody>
                    <a:bodyPr/>
                    <a:lstStyle/>
                    <a:p>
                      <a:pPr algn="ctr"/>
                      <a:r>
                        <a:rPr lang="en-US" cap="small" dirty="0"/>
                        <a:t>.</a:t>
                      </a:r>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1e-21</a:t>
                      </a:r>
                    </a:p>
                  </a:txBody>
                  <a:tcPr/>
                </a:tc>
                <a:tc>
                  <a:txBody>
                    <a:bodyPr/>
                    <a:lstStyle/>
                    <a:p>
                      <a:pPr algn="ctr"/>
                      <a:r>
                        <a:rPr lang="en-US"/>
                        <a:t>3e-17</a:t>
                      </a:r>
                    </a:p>
                  </a:txBody>
                  <a:tcPr/>
                </a:tc>
                <a:extLst>
                  <a:ext uri="{0D108BD9-81ED-4DB2-BD59-A6C34878D82A}">
                    <a16:rowId xmlns:a16="http://schemas.microsoft.com/office/drawing/2014/main" val="10009"/>
                  </a:ext>
                </a:extLst>
              </a:tr>
              <a:tr h="370840">
                <a:tc>
                  <a:txBody>
                    <a:bodyPr/>
                    <a:lstStyle/>
                    <a:p>
                      <a:pPr algn="ctr"/>
                      <a:r>
                        <a:rPr lang="en-US" cap="small" dirty="0"/>
                        <a:t>,</a:t>
                      </a:r>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4e-20</a:t>
                      </a:r>
                    </a:p>
                  </a:txBody>
                  <a:tcPr/>
                </a:tc>
                <a:tc>
                  <a:txBody>
                    <a:bodyPr/>
                    <a:lstStyle/>
                    <a:p>
                      <a:pPr algn="ctr"/>
                      <a:r>
                        <a:rPr lang="en-US"/>
                        <a:t>5e-22</a:t>
                      </a:r>
                    </a:p>
                  </a:txBody>
                  <a:tcPr/>
                </a:tc>
                <a:tc>
                  <a:txBody>
                    <a:bodyPr/>
                    <a:lstStyle/>
                    <a:p>
                      <a:pPr algn="ctr"/>
                      <a:endParaRPr lang="en-US" dirty="0"/>
                    </a:p>
                  </a:txBody>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00816467"/>
              </p:ext>
            </p:extLst>
          </p:nvPr>
        </p:nvGraphicFramePr>
        <p:xfrm>
          <a:off x="457200" y="1600200"/>
          <a:ext cx="8229599" cy="407924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pPr algn="ctr"/>
                      <a:endParaRPr lang="en-US"/>
                    </a:p>
                  </a:txBody>
                  <a:tcPr>
                    <a:lnL w="12700" cmpd="sng">
                      <a:noFill/>
                    </a:lnL>
                    <a:lnR w="12700" cmpd="sng">
                      <a:noFill/>
                    </a:lnR>
                    <a:lnT w="12700" cmpd="sng">
                      <a:noFill/>
                    </a:lnT>
                    <a:lnB w="12700" cap="flat" cmpd="sng" algn="ctr">
                      <a:noFill/>
                      <a:prstDash val="solid"/>
                      <a:round/>
                      <a:headEnd type="none" w="med" len="med"/>
                      <a:tailEnd type="none" w="med" len="med"/>
                    </a:lnB>
                  </a:tcPr>
                </a:tc>
                <a:tc>
                  <a:txBody>
                    <a:bodyPr/>
                    <a:lstStyle/>
                    <a:p>
                      <a:pPr algn="ctr"/>
                      <a:r>
                        <a:rPr lang="en-US"/>
                        <a:t>time</a:t>
                      </a:r>
                    </a:p>
                  </a:txBody>
                  <a:tcPr>
                    <a:lnL w="12700" cmpd="sng">
                      <a:noFill/>
                    </a:lnL>
                    <a:lnR w="12700" cmpd="sng">
                      <a:noFill/>
                    </a:lnR>
                    <a:lnT w="12700" cmpd="sng">
                      <a:noFill/>
                    </a:lnT>
                  </a:tcPr>
                </a:tc>
                <a:tc>
                  <a:txBody>
                    <a:bodyPr/>
                    <a:lstStyle/>
                    <a:p>
                      <a:pPr algn="ctr"/>
                      <a:r>
                        <a:rPr lang="en-US"/>
                        <a:t>flies</a:t>
                      </a:r>
                    </a:p>
                  </a:txBody>
                  <a:tcPr>
                    <a:lnL w="12700" cmpd="sng">
                      <a:noFill/>
                    </a:lnL>
                    <a:lnR w="12700" cmpd="sng">
                      <a:noFill/>
                    </a:lnR>
                    <a:lnT w="12700" cmpd="sng">
                      <a:noFill/>
                    </a:lnT>
                  </a:tcPr>
                </a:tc>
                <a:tc>
                  <a:txBody>
                    <a:bodyPr/>
                    <a:lstStyle/>
                    <a:p>
                      <a:pPr algn="ctr"/>
                      <a:r>
                        <a:rPr lang="en-US"/>
                        <a:t>like</a:t>
                      </a:r>
                    </a:p>
                  </a:txBody>
                  <a:tcPr>
                    <a:lnL w="12700" cmpd="sng">
                      <a:noFill/>
                    </a:lnL>
                    <a:lnR w="12700" cmpd="sng">
                      <a:noFill/>
                    </a:lnR>
                    <a:lnT w="12700" cmpd="sng">
                      <a:noFill/>
                    </a:lnT>
                  </a:tcPr>
                </a:tc>
                <a:tc>
                  <a:txBody>
                    <a:bodyPr/>
                    <a:lstStyle/>
                    <a:p>
                      <a:pPr algn="ctr"/>
                      <a:r>
                        <a:rPr lang="en-US"/>
                        <a:t>an</a:t>
                      </a:r>
                    </a:p>
                  </a:txBody>
                  <a:tcPr>
                    <a:lnL w="12700" cmpd="sng">
                      <a:noFill/>
                    </a:lnL>
                    <a:lnR w="12700" cmpd="sng">
                      <a:noFill/>
                    </a:lnR>
                    <a:lnT w="12700" cmpd="sng">
                      <a:noFill/>
                    </a:lnT>
                  </a:tcPr>
                </a:tc>
                <a:tc>
                  <a:txBody>
                    <a:bodyPr/>
                    <a:lstStyle/>
                    <a:p>
                      <a:pPr algn="ctr"/>
                      <a:r>
                        <a:rPr lang="en-US"/>
                        <a:t>arrow</a:t>
                      </a:r>
                    </a:p>
                  </a:txBody>
                  <a:tcPr>
                    <a:lnL w="12700" cmpd="sng">
                      <a:noFill/>
                    </a:lnL>
                    <a:lnR w="12700" cmpd="sng">
                      <a:noFill/>
                    </a:lnR>
                    <a:lnT w="12700" cmpd="sng">
                      <a:noFill/>
                    </a:lnT>
                  </a:tcPr>
                </a:tc>
                <a:tc>
                  <a:txBody>
                    <a:bodyPr/>
                    <a:lstStyle/>
                    <a:p>
                      <a:pPr algn="ctr"/>
                      <a:r>
                        <a:rPr lang="en-US"/>
                        <a:t>.</a:t>
                      </a:r>
                    </a:p>
                  </a:txBody>
                  <a:tcPr>
                    <a:lnL w="12700" cmpd="sng">
                      <a:noFill/>
                    </a:lnL>
                    <a:lnR w="12700" cmpd="sng">
                      <a:noFill/>
                    </a:lnR>
                    <a:lnT w="12700" cmpd="sng">
                      <a:noFill/>
                    </a:lnT>
                  </a:tcPr>
                </a:tc>
                <a:extLst>
                  <a:ext uri="{0D108BD9-81ED-4DB2-BD59-A6C34878D82A}">
                    <a16:rowId xmlns:a16="http://schemas.microsoft.com/office/drawing/2014/main" val="10000"/>
                  </a:ext>
                </a:extLst>
              </a:tr>
              <a:tr h="370840">
                <a:tc>
                  <a:txBody>
                    <a:bodyPr/>
                    <a:lstStyle/>
                    <a:p>
                      <a:pPr algn="ctr"/>
                      <a:r>
                        <a:rPr lang="en-US" cap="small" dirty="0" err="1"/>
                        <a:t>dt</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10e-15</a:t>
                      </a:r>
                    </a:p>
                  </a:txBody>
                  <a:tcPr/>
                </a:tc>
                <a:tc>
                  <a:txBody>
                    <a:bodyPr/>
                    <a:lstStyle/>
                    <a:p>
                      <a:pPr algn="ctr"/>
                      <a:r>
                        <a:rPr lang="en-US"/>
                        <a:t>6e-21</a:t>
                      </a:r>
                    </a:p>
                  </a:txBody>
                  <a:tcPr/>
                </a:tc>
                <a:tc>
                  <a:txBody>
                    <a:bodyPr/>
                    <a:lstStyle/>
                    <a:p>
                      <a:pPr algn="ctr"/>
                      <a:endParaRPr lang="en-US"/>
                    </a:p>
                  </a:txBody>
                  <a:tcPr/>
                </a:tc>
                <a:extLst>
                  <a:ext uri="{0D108BD9-81ED-4DB2-BD59-A6C34878D82A}">
                    <a16:rowId xmlns:a16="http://schemas.microsoft.com/office/drawing/2014/main" val="10001"/>
                  </a:ext>
                </a:extLst>
              </a:tr>
              <a:tr h="370840">
                <a:tc>
                  <a:txBody>
                    <a:bodyPr/>
                    <a:lstStyle/>
                    <a:p>
                      <a:pPr algn="ctr"/>
                      <a:r>
                        <a:rPr lang="en-US" cap="small" dirty="0"/>
                        <a:t>in</a:t>
                      </a:r>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r>
                        <a:rPr lang="en-US"/>
                        <a:t>8e-13</a:t>
                      </a:r>
                    </a:p>
                  </a:txBody>
                  <a:tcPr/>
                </a:tc>
                <a:tc>
                  <a:txBody>
                    <a:bodyPr/>
                    <a:lstStyle/>
                    <a:p>
                      <a:pPr algn="ctr"/>
                      <a:endParaRPr lang="en-US"/>
                    </a:p>
                  </a:txBody>
                  <a:tcPr/>
                </a:tc>
                <a:tc>
                  <a:txBody>
                    <a:bodyPr/>
                    <a:lstStyle/>
                    <a:p>
                      <a:pPr algn="ctr"/>
                      <a:r>
                        <a:rPr lang="en-US"/>
                        <a:t>1e-19</a:t>
                      </a:r>
                    </a:p>
                  </a:txBody>
                  <a:tcPr/>
                </a:tc>
                <a:tc>
                  <a:txBody>
                    <a:bodyPr/>
                    <a:lstStyle/>
                    <a:p>
                      <a:pPr algn="ctr"/>
                      <a:endParaRPr lang="en-US"/>
                    </a:p>
                  </a:txBody>
                  <a:tcPr/>
                </a:tc>
                <a:extLst>
                  <a:ext uri="{0D108BD9-81ED-4DB2-BD59-A6C34878D82A}">
                    <a16:rowId xmlns:a16="http://schemas.microsoft.com/office/drawing/2014/main" val="10002"/>
                  </a:ext>
                </a:extLst>
              </a:tr>
              <a:tr h="370840">
                <a:tc>
                  <a:txBody>
                    <a:bodyPr/>
                    <a:lstStyle/>
                    <a:p>
                      <a:pPr algn="ctr"/>
                      <a:r>
                        <a:rPr lang="en-US" cap="small" dirty="0" err="1"/>
                        <a:t>jj</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r>
                        <a:rPr lang="en-US"/>
                        <a:t>6e-14</a:t>
                      </a:r>
                    </a:p>
                  </a:txBody>
                  <a:tcPr/>
                </a:tc>
                <a:tc>
                  <a:txBody>
                    <a:bodyPr/>
                    <a:lstStyle/>
                    <a:p>
                      <a:pPr algn="ctr"/>
                      <a:endParaRPr lang="en-US"/>
                    </a:p>
                  </a:txBody>
                  <a:tcPr/>
                </a:tc>
                <a:tc>
                  <a:txBody>
                    <a:bodyPr/>
                    <a:lstStyle/>
                    <a:p>
                      <a:pPr algn="ctr"/>
                      <a:r>
                        <a:rPr lang="en-US"/>
                        <a:t>2e-16</a:t>
                      </a:r>
                    </a:p>
                  </a:txBody>
                  <a:tcPr/>
                </a:tc>
                <a:tc>
                  <a:txBody>
                    <a:bodyPr/>
                    <a:lstStyle/>
                    <a:p>
                      <a:pPr algn="ctr"/>
                      <a:endParaRPr lang="en-US"/>
                    </a:p>
                  </a:txBody>
                  <a:tcPr/>
                </a:tc>
                <a:extLst>
                  <a:ext uri="{0D108BD9-81ED-4DB2-BD59-A6C34878D82A}">
                    <a16:rowId xmlns:a16="http://schemas.microsoft.com/office/drawing/2014/main" val="10003"/>
                  </a:ext>
                </a:extLst>
              </a:tr>
              <a:tr h="370840">
                <a:tc>
                  <a:txBody>
                    <a:bodyPr/>
                    <a:lstStyle/>
                    <a:p>
                      <a:pPr algn="ctr"/>
                      <a:r>
                        <a:rPr lang="en-US" cap="small" dirty="0" err="1"/>
                        <a:t>nn</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2e-4</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3e-16</a:t>
                      </a:r>
                    </a:p>
                  </a:txBody>
                  <a:tcPr/>
                </a:tc>
                <a:tc>
                  <a:txBody>
                    <a:bodyPr/>
                    <a:lstStyle/>
                    <a:p>
                      <a:pPr algn="ctr"/>
                      <a:endParaRPr lang="en-US"/>
                    </a:p>
                  </a:txBody>
                  <a:tcPr/>
                </a:tc>
                <a:extLst>
                  <a:ext uri="{0D108BD9-81ED-4DB2-BD59-A6C34878D82A}">
                    <a16:rowId xmlns:a16="http://schemas.microsoft.com/office/drawing/2014/main" val="10004"/>
                  </a:ext>
                </a:extLst>
              </a:tr>
              <a:tr h="370840">
                <a:tc>
                  <a:txBody>
                    <a:bodyPr/>
                    <a:lstStyle/>
                    <a:p>
                      <a:pPr algn="ctr"/>
                      <a:r>
                        <a:rPr lang="en-US" cap="small"/>
                        <a:t>nnp</a:t>
                      </a:r>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1e-16</a:t>
                      </a:r>
                    </a:p>
                  </a:txBody>
                  <a:tcPr/>
                </a:tc>
                <a:tc>
                  <a:txBody>
                    <a:bodyPr/>
                    <a:lstStyle/>
                    <a:p>
                      <a:pPr algn="ctr"/>
                      <a:endParaRPr lang="en-US"/>
                    </a:p>
                  </a:txBody>
                  <a:tcPr/>
                </a:tc>
                <a:extLst>
                  <a:ext uri="{0D108BD9-81ED-4DB2-BD59-A6C34878D82A}">
                    <a16:rowId xmlns:a16="http://schemas.microsoft.com/office/drawing/2014/main" val="10005"/>
                  </a:ext>
                </a:extLst>
              </a:tr>
              <a:tr h="370840">
                <a:tc>
                  <a:txBody>
                    <a:bodyPr/>
                    <a:lstStyle/>
                    <a:p>
                      <a:pPr algn="ctr"/>
                      <a:r>
                        <a:rPr lang="en-US" cap="small"/>
                        <a:t>vb</a:t>
                      </a:r>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2e-7</a:t>
                      </a:r>
                    </a:p>
                  </a:txBody>
                  <a:tcPr/>
                </a:tc>
                <a:tc>
                  <a:txBody>
                    <a:bodyPr/>
                    <a:lstStyle/>
                    <a:p>
                      <a:pPr algn="ctr"/>
                      <a:endParaRPr lang="en-US"/>
                    </a:p>
                  </a:txBody>
                  <a:tcPr/>
                </a:tc>
                <a:tc>
                  <a:txBody>
                    <a:bodyPr/>
                    <a:lstStyle/>
                    <a:p>
                      <a:pPr algn="ctr"/>
                      <a:r>
                        <a:rPr lang="en-US"/>
                        <a:t>1e-14</a:t>
                      </a:r>
                    </a:p>
                  </a:txBody>
                  <a:tcPr/>
                </a:tc>
                <a:tc>
                  <a:txBody>
                    <a:bodyPr/>
                    <a:lstStyle/>
                    <a:p>
                      <a:pPr algn="ctr"/>
                      <a:endParaRPr lang="en-US"/>
                    </a:p>
                  </a:txBody>
                  <a:tcPr/>
                </a:tc>
                <a:tc>
                  <a:txBody>
                    <a:bodyPr/>
                    <a:lstStyle/>
                    <a:p>
                      <a:pPr algn="ctr"/>
                      <a:r>
                        <a:rPr lang="en-US"/>
                        <a:t>1e-19</a:t>
                      </a:r>
                    </a:p>
                  </a:txBody>
                  <a:tcPr/>
                </a:tc>
                <a:tc>
                  <a:txBody>
                    <a:bodyPr/>
                    <a:lstStyle/>
                    <a:p>
                      <a:pPr algn="ctr"/>
                      <a:endParaRPr lang="en-US"/>
                    </a:p>
                  </a:txBody>
                  <a:tcPr/>
                </a:tc>
                <a:extLst>
                  <a:ext uri="{0D108BD9-81ED-4DB2-BD59-A6C34878D82A}">
                    <a16:rowId xmlns:a16="http://schemas.microsoft.com/office/drawing/2014/main" val="10006"/>
                  </a:ext>
                </a:extLst>
              </a:tr>
              <a:tr h="370840">
                <a:tc>
                  <a:txBody>
                    <a:bodyPr/>
                    <a:lstStyle/>
                    <a:p>
                      <a:pPr algn="ctr"/>
                      <a:r>
                        <a:rPr lang="en-US" cap="small" dirty="0" err="1"/>
                        <a:t>vbp</a:t>
                      </a:r>
                      <a:endParaRPr lang="en-US" cap="small" dirty="0"/>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r>
                        <a:rPr lang="en-US"/>
                        <a:t>8e-16</a:t>
                      </a:r>
                    </a:p>
                  </a:txBody>
                  <a:tcPr/>
                </a:tc>
                <a:tc>
                  <a:txBody>
                    <a:bodyPr/>
                    <a:lstStyle/>
                    <a:p>
                      <a:pPr algn="ctr"/>
                      <a:endParaRPr lang="en-US"/>
                    </a:p>
                  </a:txBody>
                  <a:tcPr/>
                </a:tc>
                <a:tc>
                  <a:txBody>
                    <a:bodyPr/>
                    <a:lstStyle/>
                    <a:p>
                      <a:pPr algn="ctr"/>
                      <a:r>
                        <a:rPr lang="en-US"/>
                        <a:t>4e-19</a:t>
                      </a:r>
                    </a:p>
                  </a:txBody>
                  <a:tcPr/>
                </a:tc>
                <a:tc>
                  <a:txBody>
                    <a:bodyPr/>
                    <a:lstStyle/>
                    <a:p>
                      <a:pPr algn="ctr"/>
                      <a:endParaRPr lang="en-US"/>
                    </a:p>
                  </a:txBody>
                  <a:tcPr/>
                </a:tc>
                <a:extLst>
                  <a:ext uri="{0D108BD9-81ED-4DB2-BD59-A6C34878D82A}">
                    <a16:rowId xmlns:a16="http://schemas.microsoft.com/office/drawing/2014/main" val="10007"/>
                  </a:ext>
                </a:extLst>
              </a:tr>
              <a:tr h="370840">
                <a:tc>
                  <a:txBody>
                    <a:bodyPr/>
                    <a:lstStyle/>
                    <a:p>
                      <a:pPr algn="ctr"/>
                      <a:r>
                        <a:rPr lang="en-US" cap="small"/>
                        <a:t>vbz</a:t>
                      </a:r>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r>
                        <a:rPr lang="en-US"/>
                        <a:t>2e-9</a:t>
                      </a:r>
                    </a:p>
                  </a:txBody>
                  <a:tcPr/>
                </a:tc>
                <a:tc>
                  <a:txBody>
                    <a:bodyPr/>
                    <a:lstStyle/>
                    <a:p>
                      <a:pPr algn="ctr"/>
                      <a:endParaRPr lang="en-US"/>
                    </a:p>
                  </a:txBody>
                  <a:tcPr/>
                </a:tc>
                <a:tc>
                  <a:txBody>
                    <a:bodyPr/>
                    <a:lstStyle/>
                    <a:p>
                      <a:pPr algn="ctr"/>
                      <a:endParaRPr lang="en-US"/>
                    </a:p>
                  </a:txBody>
                  <a:tcPr/>
                </a:tc>
                <a:tc>
                  <a:txBody>
                    <a:bodyPr/>
                    <a:lstStyle/>
                    <a:p>
                      <a:pPr algn="ctr"/>
                      <a:r>
                        <a:rPr lang="en-US"/>
                        <a:t>3e-18</a:t>
                      </a:r>
                    </a:p>
                  </a:txBody>
                  <a:tcPr/>
                </a:tc>
                <a:tc>
                  <a:txBody>
                    <a:bodyPr/>
                    <a:lstStyle/>
                    <a:p>
                      <a:pPr algn="ctr"/>
                      <a:endParaRPr lang="en-US"/>
                    </a:p>
                  </a:txBody>
                  <a:tcPr/>
                </a:tc>
                <a:extLst>
                  <a:ext uri="{0D108BD9-81ED-4DB2-BD59-A6C34878D82A}">
                    <a16:rowId xmlns:a16="http://schemas.microsoft.com/office/drawing/2014/main" val="10008"/>
                  </a:ext>
                </a:extLst>
              </a:tr>
              <a:tr h="370840">
                <a:tc>
                  <a:txBody>
                    <a:bodyPr/>
                    <a:lstStyle/>
                    <a:p>
                      <a:pPr algn="ctr"/>
                      <a:r>
                        <a:rPr lang="en-US" cap="small" dirty="0"/>
                        <a:t>.</a:t>
                      </a:r>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1e-21</a:t>
                      </a:r>
                    </a:p>
                  </a:txBody>
                  <a:tcPr/>
                </a:tc>
                <a:tc>
                  <a:txBody>
                    <a:bodyPr/>
                    <a:lstStyle/>
                    <a:p>
                      <a:pPr algn="ctr"/>
                      <a:r>
                        <a:rPr lang="en-US"/>
                        <a:t>3e-17</a:t>
                      </a:r>
                    </a:p>
                  </a:txBody>
                  <a:tcPr/>
                </a:tc>
                <a:extLst>
                  <a:ext uri="{0D108BD9-81ED-4DB2-BD59-A6C34878D82A}">
                    <a16:rowId xmlns:a16="http://schemas.microsoft.com/office/drawing/2014/main" val="10009"/>
                  </a:ext>
                </a:extLst>
              </a:tr>
              <a:tr h="370840">
                <a:tc>
                  <a:txBody>
                    <a:bodyPr/>
                    <a:lstStyle/>
                    <a:p>
                      <a:pPr algn="ctr"/>
                      <a:r>
                        <a:rPr lang="en-US" cap="small" dirty="0"/>
                        <a:t>,</a:t>
                      </a:r>
                    </a:p>
                  </a:txBody>
                  <a:tcPr>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a:t>4e-20</a:t>
                      </a:r>
                    </a:p>
                  </a:txBody>
                  <a:tcPr/>
                </a:tc>
                <a:tc>
                  <a:txBody>
                    <a:bodyPr/>
                    <a:lstStyle/>
                    <a:p>
                      <a:pPr algn="ctr"/>
                      <a:r>
                        <a:rPr lang="en-US"/>
                        <a:t>5e-22</a:t>
                      </a:r>
                    </a:p>
                  </a:txBody>
                  <a:tcPr/>
                </a:tc>
                <a:tc>
                  <a:txBody>
                    <a:bodyPr/>
                    <a:lstStyle/>
                    <a:p>
                      <a:pPr algn="ctr"/>
                      <a:endParaRPr lang="en-US" dirty="0"/>
                    </a:p>
                  </a:txBody>
                  <a:tcPr/>
                </a:tc>
                <a:extLst>
                  <a:ext uri="{0D108BD9-81ED-4DB2-BD59-A6C34878D82A}">
                    <a16:rowId xmlns:a16="http://schemas.microsoft.com/office/drawing/2014/main" val="10010"/>
                  </a:ext>
                </a:extLst>
              </a:tr>
            </a:tbl>
          </a:graphicData>
        </a:graphic>
      </p:graphicFrame>
      <p:cxnSp>
        <p:nvCxnSpPr>
          <p:cNvPr id="6" name="Straight Arrow Connector 5"/>
          <p:cNvCxnSpPr/>
          <p:nvPr/>
        </p:nvCxnSpPr>
        <p:spPr>
          <a:xfrm rot="16200000" flipV="1">
            <a:off x="6591300" y="4000500"/>
            <a:ext cx="1828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16200000" flipV="1">
            <a:off x="5753100" y="2552700"/>
            <a:ext cx="1143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a:off x="4991100" y="2171699"/>
            <a:ext cx="381001"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a:off x="2895601" y="3429003"/>
            <a:ext cx="2209801" cy="380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flipV="1">
            <a:off x="2095499" y="3771902"/>
            <a:ext cx="1447803"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General Idea:  Dynamic Programming</a:t>
            </a:r>
          </a:p>
        </p:txBody>
      </p:sp>
      <p:sp>
        <p:nvSpPr>
          <p:cNvPr id="3" name="Content Placeholder 2"/>
          <p:cNvSpPr>
            <a:spLocks noGrp="1"/>
          </p:cNvSpPr>
          <p:nvPr>
            <p:ph idx="1"/>
          </p:nvPr>
        </p:nvSpPr>
        <p:spPr/>
        <p:txBody>
          <a:bodyPr>
            <a:normAutofit/>
          </a:bodyPr>
          <a:lstStyle/>
          <a:p>
            <a:r>
              <a:rPr lang="en-US"/>
              <a:t>Use a table data structure to store partial quantities that will be reused many times.</a:t>
            </a:r>
          </a:p>
          <a:p>
            <a:pPr lvl="1"/>
            <a:r>
              <a:rPr lang="en-US"/>
              <a:t>Optimal substructure:  best solution to a problem relies on best solutions to its (similar-looking) subproblems.</a:t>
            </a:r>
          </a:p>
          <a:p>
            <a:pPr lvl="1"/>
            <a:r>
              <a:rPr lang="en-US"/>
              <a:t>Overlapping subproblems:  reuse a small number of quantities many times</a:t>
            </a:r>
          </a:p>
          <a:p>
            <a:r>
              <a:rPr lang="en-US"/>
              <a:t>Examples:  Viterbi, minimum Levenshtein distance, Dijkstra’s shortest path algorithm, …</a:t>
            </a: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Different View:  Best Path</a:t>
            </a:r>
          </a:p>
        </p:txBody>
      </p:sp>
      <p:sp>
        <p:nvSpPr>
          <p:cNvPr id="4" name="Oval 3"/>
          <p:cNvSpPr/>
          <p:nvPr/>
        </p:nvSpPr>
        <p:spPr>
          <a:xfrm>
            <a:off x="3124200" y="1943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124200" y="28956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124200" y="3848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124200" y="4838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24200" y="5791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419600" y="1943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19600" y="28956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419600" y="3848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419600" y="4838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419600" y="5791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638800" y="1943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38800" y="28956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638800" y="3848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638800" y="4838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638800" y="5791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781800" y="1943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781800" y="28956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81800" y="3848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781800" y="4838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81800" y="5791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8001000" y="3848100"/>
            <a:ext cx="381000" cy="381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 name="Oval 30"/>
          <p:cNvSpPr/>
          <p:nvPr/>
        </p:nvSpPr>
        <p:spPr>
          <a:xfrm>
            <a:off x="685800" y="3848100"/>
            <a:ext cx="381000"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p:nvPr/>
        </p:nvSpPr>
        <p:spPr>
          <a:xfrm>
            <a:off x="1905000" y="1943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905000" y="28956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905000" y="38481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905000" y="4838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905000" y="5791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1" idx="0"/>
            <a:endCxn id="34" idx="3"/>
          </p:cNvCxnSpPr>
          <p:nvPr/>
        </p:nvCxnSpPr>
        <p:spPr>
          <a:xfrm rot="5400000" flipH="1" flipV="1">
            <a:off x="628650" y="2515954"/>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1" idx="7"/>
            <a:endCxn id="35" idx="3"/>
          </p:cNvCxnSpPr>
          <p:nvPr/>
        </p:nvCxnSpPr>
        <p:spPr>
          <a:xfrm rot="5400000" flipH="1" flipV="1">
            <a:off x="1144354" y="3087454"/>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1" idx="6"/>
            <a:endCxn id="36" idx="2"/>
          </p:cNvCxnSpPr>
          <p:nvPr/>
        </p:nvCxnSpPr>
        <p:spPr>
          <a:xfrm>
            <a:off x="1066800" y="4038600"/>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1" idx="5"/>
            <a:endCxn id="37" idx="1"/>
          </p:cNvCxnSpPr>
          <p:nvPr/>
        </p:nvCxnSpPr>
        <p:spPr>
          <a:xfrm rot="16200000" flipH="1">
            <a:off x="1125304" y="4059004"/>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1" idx="4"/>
            <a:endCxn id="38" idx="1"/>
          </p:cNvCxnSpPr>
          <p:nvPr/>
        </p:nvCxnSpPr>
        <p:spPr>
          <a:xfrm rot="16200000" flipH="1">
            <a:off x="609600" y="4495800"/>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5400000" flipH="1" flipV="1">
            <a:off x="1847850" y="2571750"/>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5400000" flipH="1" flipV="1">
            <a:off x="2363554" y="3143250"/>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286000" y="4094396"/>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6200000" flipH="1">
            <a:off x="2344504" y="4114800"/>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16200000" flipH="1">
            <a:off x="1828800" y="4551596"/>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rot="5400000" flipH="1" flipV="1">
            <a:off x="3143250" y="2533650"/>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flipH="1" flipV="1">
            <a:off x="3658954" y="3105150"/>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581400" y="4056296"/>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6200000" flipH="1">
            <a:off x="3639904" y="4076700"/>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16200000" flipH="1">
            <a:off x="3124200" y="4513496"/>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rot="5400000" flipH="1" flipV="1">
            <a:off x="4362450" y="2573338"/>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rot="5400000" flipH="1" flipV="1">
            <a:off x="4878154" y="3144838"/>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4800600" y="4095984"/>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rot="16200000" flipH="1">
            <a:off x="4859104" y="4116388"/>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16200000" flipH="1">
            <a:off x="4343400" y="4553184"/>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flipH="1" flipV="1">
            <a:off x="5581650" y="2535238"/>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rot="5400000" flipH="1" flipV="1">
            <a:off x="6097354" y="3106738"/>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6019800" y="4057884"/>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6200000" flipH="1">
            <a:off x="6078304" y="4078288"/>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6200000" flipH="1">
            <a:off x="5562600" y="4515084"/>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7162800" y="4097572"/>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flipH="1" flipV="1">
            <a:off x="2363554" y="2190750"/>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2286000" y="3141896"/>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rot="5400000" flipH="1" flipV="1">
            <a:off x="3658954" y="2152650"/>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3581400" y="3103796"/>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rot="5400000" flipH="1" flipV="1">
            <a:off x="4878154" y="2192338"/>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800600" y="3143484"/>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5400000" flipH="1" flipV="1">
            <a:off x="6097354" y="2154238"/>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6019800" y="3105384"/>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endCxn id="26" idx="1"/>
          </p:cNvCxnSpPr>
          <p:nvPr/>
        </p:nvCxnSpPr>
        <p:spPr>
          <a:xfrm>
            <a:off x="7162800" y="3145072"/>
            <a:ext cx="893996" cy="7588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5400000" flipH="1" flipV="1">
            <a:off x="2363554" y="4057649"/>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86000" y="5008795"/>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5400000" flipH="1" flipV="1">
            <a:off x="3582754" y="4113445"/>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a:off x="3505200" y="5064591"/>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rot="5400000" flipH="1" flipV="1">
            <a:off x="4878154" y="4075345"/>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4800600" y="5026491"/>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rot="5400000" flipH="1" flipV="1">
            <a:off x="6097354" y="4115033"/>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6019800" y="5066179"/>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rot="5400000" flipH="1" flipV="1">
            <a:off x="7316554" y="4076933"/>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2286000" y="6015036"/>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581400" y="5976936"/>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4800600" y="6016624"/>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6019800" y="5978524"/>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endCxn id="26" idx="4"/>
          </p:cNvCxnSpPr>
          <p:nvPr/>
        </p:nvCxnSpPr>
        <p:spPr>
          <a:xfrm rot="5400000" flipH="1" flipV="1">
            <a:off x="6782594" y="4609306"/>
            <a:ext cx="1789112"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2286000" y="2128836"/>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a:off x="3581400" y="2090736"/>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4800600" y="2130424"/>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6019800" y="2092324"/>
            <a:ext cx="838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endCxn id="26" idx="0"/>
          </p:cNvCxnSpPr>
          <p:nvPr/>
        </p:nvCxnSpPr>
        <p:spPr>
          <a:xfrm rot="16200000" flipH="1">
            <a:off x="6819106" y="2475706"/>
            <a:ext cx="1716088"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rot="5400000" flipH="1" flipV="1">
            <a:off x="2419350" y="5069774"/>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rot="5400000" flipH="1" flipV="1">
            <a:off x="3638550" y="5125570"/>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rot="5400000" flipH="1" flipV="1">
            <a:off x="4933950" y="5087470"/>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rot="5400000" flipH="1" flipV="1">
            <a:off x="6153150" y="5127158"/>
            <a:ext cx="6830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rot="16200000" flipH="1">
            <a:off x="2364908" y="5029201"/>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rot="16200000" flipH="1">
            <a:off x="3660308" y="4991101"/>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rot="16200000" flipH="1">
            <a:off x="4879508" y="5030789"/>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rot="16200000" flipH="1">
            <a:off x="6098708" y="4992689"/>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rot="16200000" flipH="1">
            <a:off x="2324100" y="3125320"/>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rot="16200000" flipH="1">
            <a:off x="3619500" y="3087220"/>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rot="16200000" flipH="1">
            <a:off x="4838700" y="3126908"/>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rot="16200000" flipH="1">
            <a:off x="6057900" y="3088808"/>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rot="16200000" flipH="1">
            <a:off x="2324100" y="2057401"/>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rot="16200000" flipH="1">
            <a:off x="3619500" y="2019301"/>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rot="16200000" flipH="1">
            <a:off x="4838700" y="2058989"/>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rot="16200000" flipH="1">
            <a:off x="6057900" y="2020889"/>
            <a:ext cx="721192" cy="949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rot="5400000" flipH="1" flipV="1">
            <a:off x="2000250" y="3562351"/>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rot="5400000" flipH="1" flipV="1">
            <a:off x="3295650" y="3524251"/>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rot="5400000" flipH="1" flipV="1">
            <a:off x="4514850" y="3563939"/>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rot="5400000" flipH="1" flipV="1">
            <a:off x="5734050" y="3525839"/>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rot="5400000" flipH="1" flipV="1">
            <a:off x="1962150" y="4476750"/>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rot="5400000" flipH="1" flipV="1">
            <a:off x="3257550" y="4438650"/>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rot="5400000" flipH="1" flipV="1">
            <a:off x="4476750" y="4478338"/>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rot="5400000" flipH="1" flipV="1">
            <a:off x="5695950" y="4440238"/>
            <a:ext cx="15797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rot="16200000" flipH="1">
            <a:off x="1943100" y="3505200"/>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rot="16200000" flipH="1">
            <a:off x="3238500" y="3467100"/>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rot="16200000" flipH="1">
            <a:off x="4457700" y="3506788"/>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rot="16200000" flipH="1">
            <a:off x="5676900" y="3468688"/>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rot="16200000" flipH="1">
            <a:off x="1849204" y="2514601"/>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rot="16200000" flipH="1">
            <a:off x="3144604" y="2476501"/>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rot="16200000" flipH="1">
            <a:off x="4363804" y="2516189"/>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rot="16200000" flipH="1">
            <a:off x="5583004" y="2478089"/>
            <a:ext cx="1617896" cy="1084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Asymptotic Analysis</a:t>
            </a:r>
          </a:p>
        </p:txBody>
      </p:sp>
      <p:sp>
        <p:nvSpPr>
          <p:cNvPr id="3" name="Content Placeholder 2"/>
          <p:cNvSpPr>
            <a:spLocks noGrp="1"/>
          </p:cNvSpPr>
          <p:nvPr>
            <p:ph idx="1"/>
          </p:nvPr>
        </p:nvSpPr>
        <p:spPr/>
        <p:txBody>
          <a:bodyPr/>
          <a:lstStyle/>
          <a:p>
            <a:pPr>
              <a:buNone/>
            </a:pPr>
            <a:r>
              <a:rPr lang="en-US"/>
              <a:t>Memory:</a:t>
            </a:r>
          </a:p>
          <a:p>
            <a:r>
              <a:rPr lang="en-US"/>
              <a:t>The table is n </a:t>
            </a:r>
            <a:r>
              <a:rPr lang="en-US" smtClean="0"/>
              <a:t>⨉</a:t>
            </a:r>
            <a:r>
              <a:rPr lang="en-US"/>
              <a:t> |Λ|.</a:t>
            </a:r>
          </a:p>
          <a:p>
            <a:endParaRPr lang="en-US"/>
          </a:p>
          <a:p>
            <a:pPr>
              <a:buNone/>
            </a:pPr>
            <a:r>
              <a:rPr lang="en-US"/>
              <a:t>Runtime:</a:t>
            </a:r>
          </a:p>
          <a:p>
            <a:r>
              <a:rPr lang="en-US"/>
              <a:t>Each cell in the table requires O(|Λ|) operations.</a:t>
            </a:r>
          </a:p>
          <a:p>
            <a:r>
              <a:rPr lang="en-US"/>
              <a:t>Total runtime is O(n|Λ|</a:t>
            </a:r>
            <a:r>
              <a:rPr lang="en-US" baseline="30000"/>
              <a:t>2</a:t>
            </a:r>
            <a:r>
              <a:rPr lang="en-US"/>
              <a:t>).</a:t>
            </a: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t>Lecture Outline</a:t>
            </a:r>
          </a:p>
        </p:txBody>
      </p:sp>
      <p:sp>
        <p:nvSpPr>
          <p:cNvPr id="3" name="Content Placeholder 2"/>
          <p:cNvSpPr>
            <a:spLocks noGrp="1"/>
          </p:cNvSpPr>
          <p:nvPr>
            <p:ph idx="1"/>
          </p:nvPr>
        </p:nvSpPr>
        <p:spPr/>
        <p:txBody>
          <a:bodyPr rtlCol="0">
            <a:normAutofit/>
          </a:bodyPr>
          <a:lstStyle/>
          <a:p>
            <a:pPr marL="514350" indent="-514350" eaLnBrk="1" fontAlgn="auto" hangingPunct="1">
              <a:spcAft>
                <a:spcPts val="0"/>
              </a:spcAft>
              <a:buFont typeface="Wingdings" charset="2"/>
              <a:buChar char="ü"/>
              <a:defRPr/>
            </a:pPr>
            <a:r>
              <a:rPr lang="en-US" dirty="0" smtClean="0">
                <a:ea typeface="+mn-ea"/>
                <a:cs typeface="+mn-cs"/>
              </a:rPr>
              <a:t>Markov models</a:t>
            </a:r>
          </a:p>
          <a:p>
            <a:pPr marL="514350" indent="-514350" eaLnBrk="1" fontAlgn="auto" hangingPunct="1">
              <a:spcAft>
                <a:spcPts val="0"/>
              </a:spcAft>
              <a:buFont typeface="Wingdings" charset="2"/>
              <a:buChar char="ü"/>
              <a:defRPr/>
            </a:pPr>
            <a:r>
              <a:rPr lang="en-US" dirty="0" smtClean="0">
                <a:ea typeface="+mn-ea"/>
                <a:cs typeface="+mn-cs"/>
              </a:rPr>
              <a:t>Hidden </a:t>
            </a:r>
            <a:r>
              <a:rPr lang="en-US" smtClean="0">
                <a:ea typeface="+mn-ea"/>
                <a:cs typeface="+mn-cs"/>
              </a:rPr>
              <a:t>Markov models</a:t>
            </a:r>
          </a:p>
          <a:p>
            <a:pPr marL="514350" indent="-514350" eaLnBrk="1" fontAlgn="auto" hangingPunct="1">
              <a:spcAft>
                <a:spcPts val="0"/>
              </a:spcAft>
              <a:buFont typeface="Wingdings" charset="2"/>
              <a:buChar char="ü"/>
              <a:defRPr/>
            </a:pPr>
            <a:r>
              <a:rPr lang="en-US" smtClean="0">
                <a:ea typeface="+mn-ea"/>
                <a:cs typeface="+mn-cs"/>
              </a:rPr>
              <a:t>Viterbi </a:t>
            </a:r>
            <a:r>
              <a:rPr lang="en-US" dirty="0" smtClean="0">
                <a:ea typeface="+mn-ea"/>
                <a:cs typeface="+mn-cs"/>
              </a:rPr>
              <a:t>algorithm</a:t>
            </a:r>
          </a:p>
        </p:txBody>
      </p:sp>
    </p:spTree>
    <p:extLst>
      <p:ext uri="{BB962C8B-B14F-4D97-AF65-F5344CB8AC3E}">
        <p14:creationId xmlns:p14="http://schemas.microsoft.com/office/powerpoint/2010/main" val="103901028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The Gold Bug (Edgar Allan Poe)</a:t>
            </a:r>
            <a:endParaRPr lang="en-US" b="1" dirty="0">
              <a:solidFill>
                <a:srgbClr val="C00000"/>
              </a:solidFill>
            </a:endParaRPr>
          </a:p>
        </p:txBody>
      </p:sp>
      <p:sp>
        <p:nvSpPr>
          <p:cNvPr id="3" name="Content Placeholder 2"/>
          <p:cNvSpPr>
            <a:spLocks noGrp="1"/>
          </p:cNvSpPr>
          <p:nvPr>
            <p:ph idx="1"/>
          </p:nvPr>
        </p:nvSpPr>
        <p:spPr>
          <a:xfrm>
            <a:off x="457200" y="4495800"/>
            <a:ext cx="8229600" cy="1601470"/>
          </a:xfrm>
        </p:spPr>
        <p:txBody>
          <a:bodyPr/>
          <a:lstStyle/>
          <a:p>
            <a:r>
              <a:rPr lang="en-US" dirty="0" err="1" smtClean="0"/>
              <a:t>Whut</a:t>
            </a:r>
            <a:r>
              <a:rPr lang="en-US" dirty="0" smtClean="0"/>
              <a:t>?</a:t>
            </a:r>
            <a:endParaRPr lang="en-US" dirty="0"/>
          </a:p>
        </p:txBody>
      </p:sp>
      <p:sp>
        <p:nvSpPr>
          <p:cNvPr id="4" name="Slide Number Placeholder 3"/>
          <p:cNvSpPr>
            <a:spLocks noGrp="1"/>
          </p:cNvSpPr>
          <p:nvPr>
            <p:ph type="sldNum" sz="quarter" idx="12"/>
          </p:nvPr>
        </p:nvSpPr>
        <p:spPr/>
        <p:txBody>
          <a:bodyPr/>
          <a:lstStyle/>
          <a:p>
            <a:fld id="{E78D87F3-19F5-4EAB-96CC-57D31E230BF4}" type="slidenum">
              <a:rPr lang="en-US" smtClean="0"/>
              <a:pPr/>
              <a:t>28</a:t>
            </a:fld>
            <a:endParaRPr lang="en-US"/>
          </a:p>
        </p:txBody>
      </p:sp>
      <p:pic>
        <p:nvPicPr>
          <p:cNvPr id="9" name="Picture 8"/>
          <p:cNvPicPr>
            <a:picLocks noChangeAspect="1"/>
          </p:cNvPicPr>
          <p:nvPr/>
        </p:nvPicPr>
        <p:blipFill>
          <a:blip r:embed="rId2"/>
          <a:stretch>
            <a:fillRect/>
          </a:stretch>
        </p:blipFill>
        <p:spPr>
          <a:xfrm>
            <a:off x="6078403" y="1457146"/>
            <a:ext cx="1533977" cy="2156460"/>
          </a:xfrm>
          <a:prstGeom prst="rect">
            <a:avLst/>
          </a:prstGeom>
        </p:spPr>
      </p:pic>
      <p:pic>
        <p:nvPicPr>
          <p:cNvPr id="6" name="Picture 5"/>
          <p:cNvPicPr>
            <a:picLocks noChangeAspect="1"/>
          </p:cNvPicPr>
          <p:nvPr/>
        </p:nvPicPr>
        <p:blipFill>
          <a:blip r:embed="rId3"/>
          <a:stretch>
            <a:fillRect/>
          </a:stretch>
        </p:blipFill>
        <p:spPr>
          <a:xfrm>
            <a:off x="523874" y="1545850"/>
            <a:ext cx="4886325" cy="2425065"/>
          </a:xfrm>
          <a:prstGeom prst="rect">
            <a:avLst/>
          </a:prstGeom>
        </p:spPr>
      </p:pic>
    </p:spTree>
    <p:extLst>
      <p:ext uri="{BB962C8B-B14F-4D97-AF65-F5344CB8AC3E}">
        <p14:creationId xmlns:p14="http://schemas.microsoft.com/office/powerpoint/2010/main" val="3988253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The Gold Bug (Edgar Allan Poe)</a:t>
            </a:r>
            <a:endParaRPr lang="en-US" b="1" dirty="0">
              <a:solidFill>
                <a:srgbClr val="C00000"/>
              </a:solidFill>
            </a:endParaRPr>
          </a:p>
        </p:txBody>
      </p:sp>
      <p:sp>
        <p:nvSpPr>
          <p:cNvPr id="3" name="Content Placeholder 2"/>
          <p:cNvSpPr>
            <a:spLocks noGrp="1"/>
          </p:cNvSpPr>
          <p:nvPr>
            <p:ph idx="1"/>
          </p:nvPr>
        </p:nvSpPr>
        <p:spPr>
          <a:xfrm>
            <a:off x="457200" y="4754721"/>
            <a:ext cx="8229600" cy="1966753"/>
          </a:xfrm>
        </p:spPr>
        <p:txBody>
          <a:bodyPr>
            <a:normAutofit fontScale="92500" lnSpcReduction="20000"/>
          </a:bodyPr>
          <a:lstStyle/>
          <a:p>
            <a:pPr>
              <a:lnSpc>
                <a:spcPct val="120000"/>
              </a:lnSpc>
            </a:pPr>
            <a:r>
              <a:rPr lang="en-US" dirty="0" smtClean="0"/>
              <a:t>Comparing </a:t>
            </a:r>
            <a:r>
              <a:rPr lang="en-US" i="1" dirty="0" smtClean="0"/>
              <a:t>letter frequency </a:t>
            </a:r>
            <a:r>
              <a:rPr lang="en-US" dirty="0" smtClean="0"/>
              <a:t>histograms</a:t>
            </a:r>
          </a:p>
          <a:p>
            <a:pPr lvl="1">
              <a:lnSpc>
                <a:spcPct val="120000"/>
              </a:lnSpc>
            </a:pPr>
            <a:r>
              <a:rPr lang="en-US" dirty="0" smtClean="0"/>
              <a:t>If that fails, you can use frequencies of </a:t>
            </a:r>
            <a:r>
              <a:rPr lang="en-US" i="1" dirty="0" smtClean="0"/>
              <a:t>bigrams </a:t>
            </a:r>
            <a:r>
              <a:rPr lang="en-US" dirty="0" smtClean="0"/>
              <a:t>of characters (most frequent character pair: “TH”)</a:t>
            </a:r>
          </a:p>
          <a:p>
            <a:pPr lvl="2">
              <a:lnSpc>
                <a:spcPct val="120000"/>
              </a:lnSpc>
            </a:pPr>
            <a:r>
              <a:rPr lang="en-US" dirty="0"/>
              <a:t>http://norvig.com/mayzner.html</a:t>
            </a:r>
          </a:p>
        </p:txBody>
      </p:sp>
      <p:sp>
        <p:nvSpPr>
          <p:cNvPr id="4" name="Slide Number Placeholder 3"/>
          <p:cNvSpPr>
            <a:spLocks noGrp="1"/>
          </p:cNvSpPr>
          <p:nvPr>
            <p:ph type="sldNum" sz="quarter" idx="12"/>
          </p:nvPr>
        </p:nvSpPr>
        <p:spPr/>
        <p:txBody>
          <a:bodyPr/>
          <a:lstStyle/>
          <a:p>
            <a:fld id="{E78D87F3-19F5-4EAB-96CC-57D31E230BF4}" type="slidenum">
              <a:rPr lang="en-US" smtClean="0"/>
              <a:pPr/>
              <a:t>29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24000"/>
            <a:ext cx="3743128" cy="29945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199" y="1569562"/>
            <a:ext cx="3686175" cy="2948940"/>
          </a:xfrm>
          <a:prstGeom prst="rect">
            <a:avLst/>
          </a:prstGeom>
        </p:spPr>
      </p:pic>
      <p:sp>
        <p:nvSpPr>
          <p:cNvPr id="10" name="TextBox 9"/>
          <p:cNvSpPr txBox="1"/>
          <p:nvPr/>
        </p:nvSpPr>
        <p:spPr>
          <a:xfrm>
            <a:off x="7315200" y="1653858"/>
            <a:ext cx="1545616" cy="830997"/>
          </a:xfrm>
          <a:prstGeom prst="rect">
            <a:avLst/>
          </a:prstGeom>
          <a:noFill/>
        </p:spPr>
        <p:txBody>
          <a:bodyPr wrap="none" rtlCol="0">
            <a:spAutoFit/>
          </a:bodyPr>
          <a:lstStyle/>
          <a:p>
            <a:r>
              <a:rPr lang="en-US" sz="1200" dirty="0" smtClean="0">
                <a:latin typeface="Comic Sans MS" panose="030F0702030302020204" pitchFamily="66" charset="0"/>
              </a:rPr>
              <a:t>From Wikipedia:</a:t>
            </a:r>
            <a:br>
              <a:rPr lang="en-US" sz="1200" dirty="0" smtClean="0">
                <a:latin typeface="Comic Sans MS" panose="030F0702030302020204" pitchFamily="66" charset="0"/>
              </a:rPr>
            </a:br>
            <a:r>
              <a:rPr lang="en-US" sz="1200" dirty="0" smtClean="0">
                <a:latin typeface="Comic Sans MS" panose="030F0702030302020204" pitchFamily="66" charset="0"/>
              </a:rPr>
              <a:t>Original images by </a:t>
            </a:r>
            <a:br>
              <a:rPr lang="en-US" sz="1200" dirty="0" smtClean="0">
                <a:latin typeface="Comic Sans MS" panose="030F0702030302020204" pitchFamily="66" charset="0"/>
              </a:rPr>
            </a:br>
            <a:r>
              <a:rPr lang="en-US" sz="1200" dirty="0" err="1" smtClean="0">
                <a:latin typeface="Comic Sans MS" panose="030F0702030302020204" pitchFamily="66" charset="0"/>
              </a:rPr>
              <a:t>Wikipedis</a:t>
            </a:r>
            <a:r>
              <a:rPr lang="en-US" sz="1200" dirty="0" smtClean="0">
                <a:latin typeface="Comic Sans MS" panose="030F0702030302020204" pitchFamily="66" charset="0"/>
              </a:rPr>
              <a:t> users</a:t>
            </a:r>
            <a:br>
              <a:rPr lang="en-US" sz="1200" dirty="0" smtClean="0">
                <a:latin typeface="Comic Sans MS" panose="030F0702030302020204" pitchFamily="66" charset="0"/>
              </a:rPr>
            </a:br>
            <a:r>
              <a:rPr lang="en-US" sz="1200" dirty="0" err="1" smtClean="0">
                <a:latin typeface="Comic Sans MS" panose="030F0702030302020204" pitchFamily="66" charset="0"/>
              </a:rPr>
              <a:t>Nandhp</a:t>
            </a:r>
            <a:r>
              <a:rPr lang="en-US" sz="1200" dirty="0" smtClean="0">
                <a:latin typeface="Comic Sans MS" panose="030F0702030302020204" pitchFamily="66" charset="0"/>
              </a:rPr>
              <a:t> and </a:t>
            </a:r>
            <a:r>
              <a:rPr lang="en-US" sz="1200" dirty="0" err="1" smtClean="0">
                <a:latin typeface="Comic Sans MS" panose="030F0702030302020204" pitchFamily="66" charset="0"/>
              </a:rPr>
              <a:t>Atar</a:t>
            </a:r>
            <a:endParaRPr lang="en-US" sz="1200" dirty="0">
              <a:latin typeface="Comic Sans MS" panose="030F0702030302020204" pitchFamily="66" charset="0"/>
            </a:endParaRPr>
          </a:p>
        </p:txBody>
      </p:sp>
    </p:spTree>
    <p:extLst>
      <p:ext uri="{BB962C8B-B14F-4D97-AF65-F5344CB8AC3E}">
        <p14:creationId xmlns:p14="http://schemas.microsoft.com/office/powerpoint/2010/main" val="3853148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Distributions over discrete sets</a:t>
            </a:r>
            <a:endParaRPr lang="en-US"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5114" y="1600200"/>
                <a:ext cx="8229600" cy="4525963"/>
              </a:xfrm>
            </p:spPr>
            <p:txBody>
              <a:bodyPr/>
              <a:lstStyle/>
              <a:p>
                <a:r>
                  <a:rPr lang="en-US" dirty="0" smtClean="0"/>
                  <a:t>Computing probabilities over very large sets of distinctly identifiable elements</a:t>
                </a:r>
              </a:p>
              <a:p>
                <a:pPr lvl="1"/>
                <a:r>
                  <a:rPr lang="en-US" dirty="0" smtClean="0"/>
                  <a:t>Sets which can be mapped to sets of integers</a:t>
                </a:r>
              </a:p>
              <a:p>
                <a:pPr lvl="1"/>
                <a:r>
                  <a:rPr lang="en-US" dirty="0" smtClean="0"/>
                  <a:t>Or even to all of </a:t>
                </a:r>
                <a14:m>
                  <m:oMath xmlns:m="http://schemas.openxmlformats.org/officeDocument/2006/math">
                    <m:r>
                      <a:rPr lang="en-US" i="1" smtClean="0">
                        <a:latin typeface="Cambria Math" panose="02040503050406030204" pitchFamily="18" charset="0"/>
                        <a:ea typeface="Cambria Math" panose="02040503050406030204" pitchFamily="18" charset="0"/>
                      </a:rPr>
                      <m:t>ℤ</m:t>
                    </m:r>
                  </m:oMath>
                </a14:m>
                <a:endParaRPr lang="en-US" dirty="0" smtClean="0"/>
              </a:p>
              <a:p>
                <a:pPr lvl="2"/>
                <a:r>
                  <a:rPr lang="en-US" dirty="0" smtClean="0"/>
                  <a:t>i.e. </a:t>
                </a:r>
                <a:r>
                  <a:rPr lang="en-US" i="1" dirty="0" smtClean="0"/>
                  <a:t>countable </a:t>
                </a:r>
                <a:r>
                  <a:rPr lang="en-US" dirty="0" smtClean="0"/>
                  <a:t>sets</a:t>
                </a:r>
              </a:p>
              <a:p>
                <a:pPr lvl="2"/>
                <a:endParaRPr lang="en-US" dirty="0"/>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5114" y="1600200"/>
                <a:ext cx="8229600" cy="4525963"/>
              </a:xfrm>
              <a:blipFill>
                <a:blip r:embed="rId2"/>
                <a:stretch>
                  <a:fillRect l="-1704" t="-1752" r="-2815"/>
                </a:stretch>
              </a:blipFill>
            </p:spPr>
            <p:txBody>
              <a:bodyPr/>
              <a:lstStyle/>
              <a:p>
                <a:r>
                  <a:rPr lang="en-US">
                    <a:noFill/>
                  </a:rPr>
                  <a:t> </a:t>
                </a:r>
              </a:p>
            </p:txBody>
          </p:sp>
        </mc:Fallback>
      </mc:AlternateContent>
    </p:spTree>
    <p:extLst>
      <p:ext uri="{BB962C8B-B14F-4D97-AF65-F5344CB8AC3E}">
        <p14:creationId xmlns:p14="http://schemas.microsoft.com/office/powerpoint/2010/main" val="25235565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The Gold Bug (Edgar Allan Poe)</a:t>
            </a:r>
            <a:endParaRPr lang="en-US" b="1" dirty="0">
              <a:solidFill>
                <a:srgbClr val="C00000"/>
              </a:solidFill>
            </a:endParaRPr>
          </a:p>
        </p:txBody>
      </p:sp>
      <p:sp>
        <p:nvSpPr>
          <p:cNvPr id="3" name="Content Placeholder 2"/>
          <p:cNvSpPr>
            <a:spLocks noGrp="1"/>
          </p:cNvSpPr>
          <p:nvPr>
            <p:ph idx="1"/>
          </p:nvPr>
        </p:nvSpPr>
        <p:spPr>
          <a:xfrm>
            <a:off x="457200" y="5199081"/>
            <a:ext cx="8229600" cy="1322001"/>
          </a:xfrm>
        </p:spPr>
        <p:txBody>
          <a:bodyPr>
            <a:normAutofit fontScale="77500" lnSpcReduction="20000"/>
          </a:bodyPr>
          <a:lstStyle/>
          <a:p>
            <a:pPr>
              <a:lnSpc>
                <a:spcPct val="120000"/>
              </a:lnSpc>
            </a:pPr>
            <a:r>
              <a:rPr lang="en-US" dirty="0" smtClean="0"/>
              <a:t>Substitution cipher; based on comparison of trivial surface level statistics</a:t>
            </a:r>
          </a:p>
          <a:p>
            <a:pPr lvl="1">
              <a:lnSpc>
                <a:spcPct val="120000"/>
              </a:lnSpc>
            </a:pPr>
            <a:r>
              <a:rPr lang="en-US" dirty="0" smtClean="0"/>
              <a:t>Even works for music if its from the same genre</a:t>
            </a:r>
            <a:endParaRPr lang="en-US" dirty="0"/>
          </a:p>
        </p:txBody>
      </p:sp>
      <p:sp>
        <p:nvSpPr>
          <p:cNvPr id="4" name="Slide Number Placeholder 3"/>
          <p:cNvSpPr>
            <a:spLocks noGrp="1"/>
          </p:cNvSpPr>
          <p:nvPr>
            <p:ph type="sldNum" sz="quarter" idx="12"/>
          </p:nvPr>
        </p:nvSpPr>
        <p:spPr/>
        <p:txBody>
          <a:bodyPr/>
          <a:lstStyle/>
          <a:p>
            <a:fld id="{E78D87F3-19F5-4EAB-96CC-57D31E230BF4}" type="slidenum">
              <a:rPr lang="en-US" smtClean="0"/>
              <a:pPr/>
              <a:t>30</a:t>
            </a:fld>
            <a:endParaRPr lang="en-US"/>
          </a:p>
        </p:txBody>
      </p:sp>
      <p:sp>
        <p:nvSpPr>
          <p:cNvPr id="5" name="TextBox 4"/>
          <p:cNvSpPr txBox="1"/>
          <p:nvPr/>
        </p:nvSpPr>
        <p:spPr>
          <a:xfrm flipH="1">
            <a:off x="1219200" y="1600200"/>
            <a:ext cx="4724401" cy="3416320"/>
          </a:xfrm>
          <a:prstGeom prst="rect">
            <a:avLst/>
          </a:prstGeom>
          <a:noFill/>
        </p:spPr>
        <p:txBody>
          <a:bodyPr wrap="square" rtlCol="0">
            <a:spAutoFit/>
          </a:bodyPr>
          <a:lstStyle/>
          <a:p>
            <a:r>
              <a:rPr lang="en-US" dirty="0"/>
              <a:t>53‡‡†305))6*;4826)4‡.)4‡);806*;48†8</a:t>
            </a:r>
          </a:p>
          <a:p>
            <a:r>
              <a:rPr lang="en-US" dirty="0" err="1" smtClean="0"/>
              <a:t>agoodglassinthebishopshostelinthede</a:t>
            </a:r>
            <a:endParaRPr lang="en-US" dirty="0"/>
          </a:p>
          <a:p>
            <a:r>
              <a:rPr lang="en-US" dirty="0"/>
              <a:t>¶60))85;;]8*;:‡*8†83(88)5*†;46(;88*96</a:t>
            </a:r>
          </a:p>
          <a:p>
            <a:r>
              <a:rPr lang="en-US" dirty="0" err="1" smtClean="0"/>
              <a:t>vilsseattwentyonedegreesandthirteenmi</a:t>
            </a:r>
            <a:endParaRPr lang="en-US" dirty="0"/>
          </a:p>
          <a:p>
            <a:r>
              <a:rPr lang="en-US" dirty="0"/>
              <a:t>*?;8)*‡(;485);5*†2:*‡(;4956*2(5*—4)8</a:t>
            </a:r>
          </a:p>
          <a:p>
            <a:r>
              <a:rPr lang="en-US" dirty="0" err="1" smtClean="0"/>
              <a:t>nutesnortheastandbynorthmainbranchse</a:t>
            </a:r>
            <a:endParaRPr lang="en-US" dirty="0"/>
          </a:p>
          <a:p>
            <a:r>
              <a:rPr lang="en-US" dirty="0"/>
              <a:t>¶8*;4069285);)6†8)4‡‡;1(‡9;48081;8:8‡</a:t>
            </a:r>
          </a:p>
          <a:p>
            <a:r>
              <a:rPr lang="en-US" dirty="0" err="1" smtClean="0"/>
              <a:t>venthlimbeastsideshootfromthelefteyeo</a:t>
            </a:r>
            <a:endParaRPr lang="en-US" dirty="0"/>
          </a:p>
          <a:p>
            <a:r>
              <a:rPr lang="en-US" dirty="0"/>
              <a:t>1;48†85;4)485†528806*81(‡9;48;(88;4</a:t>
            </a:r>
          </a:p>
          <a:p>
            <a:r>
              <a:rPr lang="en-US" dirty="0" err="1" smtClean="0"/>
              <a:t>fthedeathsheadabeelinefromthetreeth</a:t>
            </a:r>
            <a:endParaRPr lang="en-US" dirty="0"/>
          </a:p>
          <a:p>
            <a:r>
              <a:rPr lang="en-US" dirty="0"/>
              <a:t>(‡?34;48)4‡;161;:188;‡?;</a:t>
            </a:r>
          </a:p>
          <a:p>
            <a:r>
              <a:rPr lang="en-US" dirty="0" err="1"/>
              <a:t>roughtheshotfiftyfeetout</a:t>
            </a:r>
            <a:endParaRPr lang="en-US" dirty="0"/>
          </a:p>
        </p:txBody>
      </p:sp>
      <p:pic>
        <p:nvPicPr>
          <p:cNvPr id="9" name="Picture 8"/>
          <p:cNvPicPr>
            <a:picLocks noChangeAspect="1"/>
          </p:cNvPicPr>
          <p:nvPr/>
        </p:nvPicPr>
        <p:blipFill>
          <a:blip r:embed="rId2"/>
          <a:stretch>
            <a:fillRect/>
          </a:stretch>
        </p:blipFill>
        <p:spPr>
          <a:xfrm>
            <a:off x="5562600" y="1524000"/>
            <a:ext cx="2367189" cy="3327787"/>
          </a:xfrm>
          <a:prstGeom prst="rect">
            <a:avLst/>
          </a:prstGeom>
        </p:spPr>
      </p:pic>
    </p:spTree>
    <p:extLst>
      <p:ext uri="{BB962C8B-B14F-4D97-AF65-F5344CB8AC3E}">
        <p14:creationId xmlns:p14="http://schemas.microsoft.com/office/powerpoint/2010/main" val="27006579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rgbClr val="C00000"/>
                </a:solidFill>
              </a:rPr>
              <a:t>More </a:t>
            </a:r>
            <a:r>
              <a:rPr lang="en-US" b="1" dirty="0" err="1" smtClean="0">
                <a:solidFill>
                  <a:srgbClr val="C00000"/>
                </a:solidFill>
              </a:rPr>
              <a:t>more</a:t>
            </a:r>
            <a:r>
              <a:rPr lang="en-US" b="1" dirty="0" smtClean="0">
                <a:solidFill>
                  <a:srgbClr val="C00000"/>
                </a:solidFill>
              </a:rPr>
              <a:t> complex things</a:t>
            </a:r>
            <a:endParaRPr lang="en-US" b="1" dirty="0">
              <a:solidFill>
                <a:srgbClr val="C00000"/>
              </a:solidFill>
            </a:endParaRPr>
          </a:p>
        </p:txBody>
      </p:sp>
      <p:sp>
        <p:nvSpPr>
          <p:cNvPr id="3" name="Content Placeholder 2"/>
          <p:cNvSpPr>
            <a:spLocks noGrp="1"/>
          </p:cNvSpPr>
          <p:nvPr>
            <p:ph idx="1"/>
          </p:nvPr>
        </p:nvSpPr>
        <p:spPr>
          <a:xfrm>
            <a:off x="457200" y="5029200"/>
            <a:ext cx="8229600" cy="1676400"/>
          </a:xfrm>
        </p:spPr>
        <p:txBody>
          <a:bodyPr>
            <a:normAutofit fontScale="70000" lnSpcReduction="20000"/>
          </a:bodyPr>
          <a:lstStyle/>
          <a:p>
            <a:pPr>
              <a:lnSpc>
                <a:spcPct val="120000"/>
              </a:lnSpc>
            </a:pPr>
            <a:r>
              <a:rPr lang="en-US" dirty="0" smtClean="0"/>
              <a:t>The </a:t>
            </a:r>
            <a:r>
              <a:rPr lang="en-US" dirty="0" err="1" smtClean="0"/>
              <a:t>Voynich</a:t>
            </a:r>
            <a:r>
              <a:rPr lang="en-US" dirty="0" smtClean="0"/>
              <a:t> manuscript</a:t>
            </a:r>
          </a:p>
          <a:p>
            <a:pPr lvl="1">
              <a:lnSpc>
                <a:spcPct val="120000"/>
              </a:lnSpc>
            </a:pPr>
            <a:r>
              <a:rPr lang="en-US" dirty="0" smtClean="0"/>
              <a:t>In cipher?</a:t>
            </a:r>
          </a:p>
          <a:p>
            <a:pPr lvl="1">
              <a:lnSpc>
                <a:spcPct val="120000"/>
              </a:lnSpc>
            </a:pPr>
            <a:r>
              <a:rPr lang="en-US" dirty="0" smtClean="0"/>
              <a:t>Still </a:t>
            </a:r>
            <a:r>
              <a:rPr lang="en-US" dirty="0" err="1" smtClean="0"/>
              <a:t>undeciphered</a:t>
            </a:r>
            <a:endParaRPr lang="en-US" dirty="0"/>
          </a:p>
          <a:p>
            <a:pPr lvl="1">
              <a:lnSpc>
                <a:spcPct val="120000"/>
              </a:lnSpc>
            </a:pPr>
            <a:r>
              <a:rPr lang="en-US" dirty="0" smtClean="0"/>
              <a:t>What do we do?</a:t>
            </a:r>
          </a:p>
        </p:txBody>
      </p:sp>
      <p:pic>
        <p:nvPicPr>
          <p:cNvPr id="4" name="Picture 3"/>
          <p:cNvPicPr>
            <a:picLocks noChangeAspect="1"/>
          </p:cNvPicPr>
          <p:nvPr/>
        </p:nvPicPr>
        <p:blipFill>
          <a:blip r:embed="rId2"/>
          <a:stretch>
            <a:fillRect/>
          </a:stretch>
        </p:blipFill>
        <p:spPr>
          <a:xfrm>
            <a:off x="3048000" y="914400"/>
            <a:ext cx="2933700" cy="3942400"/>
          </a:xfrm>
          <a:prstGeom prst="rect">
            <a:avLst/>
          </a:prstGeom>
        </p:spPr>
      </p:pic>
      <p:sp>
        <p:nvSpPr>
          <p:cNvPr id="5" name="TextBox 4"/>
          <p:cNvSpPr txBox="1"/>
          <p:nvPr/>
        </p:nvSpPr>
        <p:spPr>
          <a:xfrm>
            <a:off x="6629400" y="1600200"/>
            <a:ext cx="1646605" cy="369332"/>
          </a:xfrm>
          <a:prstGeom prst="rect">
            <a:avLst/>
          </a:prstGeom>
          <a:noFill/>
        </p:spPr>
        <p:txBody>
          <a:bodyPr wrap="none" rtlCol="0">
            <a:spAutoFit/>
          </a:bodyPr>
          <a:lstStyle/>
          <a:p>
            <a:r>
              <a:rPr lang="en-US" dirty="0" smtClean="0">
                <a:latin typeface="Comic Sans MS" panose="030F0702030302020204" pitchFamily="66" charset="0"/>
              </a:rPr>
              <a:t>Ca 1400-1430</a:t>
            </a:r>
            <a:endParaRPr lang="en-US" dirty="0">
              <a:latin typeface="Comic Sans MS" panose="030F0702030302020204" pitchFamily="66" charset="0"/>
            </a:endParaRPr>
          </a:p>
        </p:txBody>
      </p:sp>
    </p:spTree>
    <p:extLst>
      <p:ext uri="{BB962C8B-B14F-4D97-AF65-F5344CB8AC3E}">
        <p14:creationId xmlns:p14="http://schemas.microsoft.com/office/powerpoint/2010/main" val="2803714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solidFill>
                  <a:srgbClr val="C00000"/>
                </a:solidFill>
              </a:rPr>
              <a:t>Need to </a:t>
            </a:r>
            <a:r>
              <a:rPr lang="en-US" b="1" i="1" dirty="0" smtClean="0">
                <a:solidFill>
                  <a:srgbClr val="C00000"/>
                </a:solidFill>
              </a:rPr>
              <a:t>characterize </a:t>
            </a:r>
            <a:r>
              <a:rPr lang="en-US" b="1" dirty="0" smtClean="0">
                <a:solidFill>
                  <a:srgbClr val="C00000"/>
                </a:solidFill>
              </a:rPr>
              <a:t>the language</a:t>
            </a:r>
            <a:endParaRPr lang="en-US" b="1" dirty="0">
              <a:solidFill>
                <a:srgbClr val="C00000"/>
              </a:solidFill>
            </a:endParaRPr>
          </a:p>
        </p:txBody>
      </p:sp>
      <p:sp>
        <p:nvSpPr>
          <p:cNvPr id="3" name="Content Placeholder 2"/>
          <p:cNvSpPr>
            <a:spLocks noGrp="1"/>
          </p:cNvSpPr>
          <p:nvPr>
            <p:ph idx="1"/>
          </p:nvPr>
        </p:nvSpPr>
        <p:spPr>
          <a:xfrm>
            <a:off x="457200" y="1417638"/>
            <a:ext cx="8229600" cy="4708525"/>
          </a:xfrm>
        </p:spPr>
        <p:txBody>
          <a:bodyPr>
            <a:normAutofit/>
          </a:bodyPr>
          <a:lstStyle/>
          <a:p>
            <a:pPr>
              <a:lnSpc>
                <a:spcPct val="120000"/>
              </a:lnSpc>
            </a:pPr>
            <a:r>
              <a:rPr lang="en-US" dirty="0" smtClean="0"/>
              <a:t>Statistically model the </a:t>
            </a:r>
            <a:r>
              <a:rPr lang="en-US" i="1" dirty="0" smtClean="0"/>
              <a:t>structure </a:t>
            </a:r>
            <a:r>
              <a:rPr lang="en-US" dirty="0" smtClean="0"/>
              <a:t>of the language</a:t>
            </a:r>
            <a:endParaRPr lang="en-US" dirty="0"/>
          </a:p>
          <a:p>
            <a:pPr lvl="1">
              <a:lnSpc>
                <a:spcPct val="120000"/>
              </a:lnSpc>
            </a:pPr>
            <a:r>
              <a:rPr lang="en-US" dirty="0" smtClean="0"/>
              <a:t>Model the probability distribution over a potentially infinite set, such that every entry gets assigned a realistic probability</a:t>
            </a:r>
          </a:p>
          <a:p>
            <a:pPr lvl="2">
              <a:lnSpc>
                <a:spcPct val="120000"/>
              </a:lnSpc>
            </a:pPr>
            <a:r>
              <a:rPr lang="en-US" dirty="0" smtClean="0"/>
              <a:t>The probability must sum to 1.0 obviously</a:t>
            </a:r>
          </a:p>
          <a:p>
            <a:pPr lvl="2">
              <a:lnSpc>
                <a:spcPct val="120000"/>
              </a:lnSpc>
            </a:pPr>
            <a:endParaRPr lang="en-US" dirty="0"/>
          </a:p>
          <a:p>
            <a:pPr>
              <a:lnSpc>
                <a:spcPct val="120000"/>
              </a:lnSpc>
            </a:pPr>
            <a:r>
              <a:rPr lang="en-US" dirty="0" smtClean="0"/>
              <a:t>Any ideas?</a:t>
            </a:r>
            <a:endParaRPr lang="en-US" dirty="0"/>
          </a:p>
        </p:txBody>
      </p:sp>
    </p:spTree>
    <p:extLst>
      <p:ext uri="{BB962C8B-B14F-4D97-AF65-F5344CB8AC3E}">
        <p14:creationId xmlns:p14="http://schemas.microsoft.com/office/powerpoint/2010/main" val="33217339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solidFill>
                  <a:srgbClr val="C00000"/>
                </a:solidFill>
              </a:rPr>
              <a:t>Need to </a:t>
            </a:r>
            <a:r>
              <a:rPr lang="en-US" b="1" i="1" dirty="0" smtClean="0">
                <a:solidFill>
                  <a:srgbClr val="C00000"/>
                </a:solidFill>
              </a:rPr>
              <a:t>characterize </a:t>
            </a:r>
            <a:r>
              <a:rPr lang="en-US" b="1" dirty="0" smtClean="0">
                <a:solidFill>
                  <a:srgbClr val="C00000"/>
                </a:solidFill>
              </a:rPr>
              <a:t>the language</a:t>
            </a:r>
            <a:endParaRPr lang="en-US" b="1" dirty="0">
              <a:solidFill>
                <a:srgbClr val="C00000"/>
              </a:solidFill>
            </a:endParaRPr>
          </a:p>
        </p:txBody>
      </p:sp>
      <p:sp>
        <p:nvSpPr>
          <p:cNvPr id="3" name="Content Placeholder 2"/>
          <p:cNvSpPr>
            <a:spLocks noGrp="1"/>
          </p:cNvSpPr>
          <p:nvPr>
            <p:ph idx="1"/>
          </p:nvPr>
        </p:nvSpPr>
        <p:spPr>
          <a:xfrm>
            <a:off x="457200" y="1417638"/>
            <a:ext cx="8229600" cy="4708525"/>
          </a:xfrm>
        </p:spPr>
        <p:txBody>
          <a:bodyPr>
            <a:normAutofit fontScale="85000" lnSpcReduction="10000"/>
          </a:bodyPr>
          <a:lstStyle/>
          <a:p>
            <a:pPr>
              <a:lnSpc>
                <a:spcPct val="120000"/>
              </a:lnSpc>
            </a:pPr>
            <a:r>
              <a:rPr lang="en-US" dirty="0" smtClean="0"/>
              <a:t>Statistically model the </a:t>
            </a:r>
            <a:r>
              <a:rPr lang="en-US" i="1" dirty="0" smtClean="0"/>
              <a:t>structure </a:t>
            </a:r>
            <a:r>
              <a:rPr lang="en-US" dirty="0" smtClean="0"/>
              <a:t>of the language</a:t>
            </a:r>
          </a:p>
          <a:p>
            <a:pPr lvl="4">
              <a:lnSpc>
                <a:spcPct val="120000"/>
              </a:lnSpc>
            </a:pPr>
            <a:endParaRPr lang="en-US" dirty="0"/>
          </a:p>
          <a:p>
            <a:pPr>
              <a:lnSpc>
                <a:spcPct val="120000"/>
              </a:lnSpc>
            </a:pPr>
            <a:r>
              <a:rPr lang="en-US" dirty="0" smtClean="0"/>
              <a:t>In this course we will largely model language as </a:t>
            </a:r>
            <a:r>
              <a:rPr lang="en-US" i="1" dirty="0" smtClean="0"/>
              <a:t>Markov</a:t>
            </a:r>
          </a:p>
          <a:p>
            <a:pPr lvl="1">
              <a:lnSpc>
                <a:spcPct val="120000"/>
              </a:lnSpc>
            </a:pPr>
            <a:r>
              <a:rPr lang="en-US" dirty="0" smtClean="0"/>
              <a:t>I.e. produced by a </a:t>
            </a:r>
            <a:r>
              <a:rPr lang="en-US" i="1" dirty="0" smtClean="0"/>
              <a:t>Markov process</a:t>
            </a:r>
          </a:p>
          <a:p>
            <a:pPr lvl="1">
              <a:lnSpc>
                <a:spcPct val="120000"/>
              </a:lnSpc>
            </a:pPr>
            <a:r>
              <a:rPr lang="en-US" dirty="0" smtClean="0"/>
              <a:t>Hypothesis: Markov process models nicely capture the structure of the language</a:t>
            </a:r>
          </a:p>
          <a:p>
            <a:pPr lvl="2">
              <a:lnSpc>
                <a:spcPct val="120000"/>
              </a:lnSpc>
            </a:pPr>
            <a:r>
              <a:rPr lang="en-US" dirty="0" smtClean="0"/>
              <a:t>And can be used to generate, categorize, compare languages etc.</a:t>
            </a:r>
          </a:p>
          <a:p>
            <a:pPr lvl="4">
              <a:lnSpc>
                <a:spcPct val="120000"/>
              </a:lnSpc>
            </a:pPr>
            <a:endParaRPr lang="en-US" i="1" dirty="0"/>
          </a:p>
          <a:p>
            <a:pPr>
              <a:lnSpc>
                <a:spcPct val="120000"/>
              </a:lnSpc>
            </a:pPr>
            <a:r>
              <a:rPr lang="en-US" dirty="0" smtClean="0"/>
              <a:t>Lets understand Markov processes a little..</a:t>
            </a:r>
            <a:endParaRPr lang="en-US" dirty="0"/>
          </a:p>
        </p:txBody>
      </p:sp>
    </p:spTree>
    <p:extLst>
      <p:ext uri="{BB962C8B-B14F-4D97-AF65-F5344CB8AC3E}">
        <p14:creationId xmlns:p14="http://schemas.microsoft.com/office/powerpoint/2010/main" val="19760016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switching gea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762000"/>
            <a:ext cx="6076950"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325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C00000"/>
                </a:solidFill>
              </a:rPr>
              <a:t>The story of </a:t>
            </a:r>
            <a:r>
              <a:rPr lang="en-US" b="1" dirty="0" err="1" smtClean="0">
                <a:solidFill>
                  <a:srgbClr val="C00000"/>
                </a:solidFill>
              </a:rPr>
              <a:t>Flider</a:t>
            </a:r>
            <a:r>
              <a:rPr lang="en-US" b="1" dirty="0" smtClean="0">
                <a:solidFill>
                  <a:srgbClr val="C00000"/>
                </a:solidFill>
              </a:rPr>
              <a:t> and Spy</a:t>
            </a:r>
            <a:endParaRPr lang="en-US" b="1" dirty="0">
              <a:solidFill>
                <a:srgbClr val="C00000"/>
              </a:solidFill>
            </a:endParaRPr>
          </a:p>
        </p:txBody>
      </p:sp>
      <p:sp>
        <p:nvSpPr>
          <p:cNvPr id="3" name="Content Placeholder 2"/>
          <p:cNvSpPr>
            <a:spLocks noGrp="1"/>
          </p:cNvSpPr>
          <p:nvPr>
            <p:ph idx="1"/>
          </p:nvPr>
        </p:nvSpPr>
        <p:spPr>
          <a:xfrm>
            <a:off x="457200" y="4648200"/>
            <a:ext cx="8229600" cy="1477963"/>
          </a:xfrm>
        </p:spPr>
        <p:txBody>
          <a:bodyPr>
            <a:normAutofit lnSpcReduction="10000"/>
          </a:bodyPr>
          <a:lstStyle/>
          <a:p>
            <a:r>
              <a:rPr lang="en-US" dirty="0" err="1" smtClean="0"/>
              <a:t>Flider</a:t>
            </a:r>
            <a:r>
              <a:rPr lang="en-US" dirty="0" smtClean="0"/>
              <a:t> the spider is at the far corner of the room, and Spy the fly is sleeping happily at the near corner</a:t>
            </a:r>
          </a:p>
        </p:txBody>
      </p:sp>
      <p:grpSp>
        <p:nvGrpSpPr>
          <p:cNvPr id="7" name="Group 6"/>
          <p:cNvGrpSpPr/>
          <p:nvPr/>
        </p:nvGrpSpPr>
        <p:grpSpPr>
          <a:xfrm>
            <a:off x="2883567" y="1121694"/>
            <a:ext cx="2983833" cy="3157538"/>
            <a:chOff x="2883567" y="1121694"/>
            <a:chExt cx="2983833" cy="3157538"/>
          </a:xfrm>
        </p:grpSpPr>
        <p:grpSp>
          <p:nvGrpSpPr>
            <p:cNvPr id="6" name="Group 5"/>
            <p:cNvGrpSpPr/>
            <p:nvPr/>
          </p:nvGrpSpPr>
          <p:grpSpPr>
            <a:xfrm>
              <a:off x="2883567" y="1295400"/>
              <a:ext cx="2983833" cy="2983832"/>
              <a:chOff x="2883567" y="1295400"/>
              <a:chExt cx="2983833" cy="2983832"/>
            </a:xfrm>
          </p:grpSpPr>
          <p:sp>
            <p:nvSpPr>
              <p:cNvPr id="4" name="Cube 3"/>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905000"/>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68571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solidFill>
                  <a:srgbClr val="C00000"/>
                </a:solidFill>
              </a:rPr>
              <a:t>The story of </a:t>
            </a:r>
            <a:r>
              <a:rPr lang="en-US" b="1" dirty="0" err="1" smtClean="0">
                <a:solidFill>
                  <a:srgbClr val="C00000"/>
                </a:solidFill>
              </a:rPr>
              <a:t>Flider</a:t>
            </a:r>
            <a:r>
              <a:rPr lang="en-US" b="1" dirty="0" smtClean="0">
                <a:solidFill>
                  <a:srgbClr val="C00000"/>
                </a:solidFill>
              </a:rPr>
              <a:t> and Spy</a:t>
            </a:r>
            <a:endParaRPr lang="en-US" b="1" dirty="0">
              <a:solidFill>
                <a:srgbClr val="C00000"/>
              </a:solidFill>
            </a:endParaRPr>
          </a:p>
        </p:txBody>
      </p:sp>
      <p:sp>
        <p:nvSpPr>
          <p:cNvPr id="3" name="Content Placeholder 2"/>
          <p:cNvSpPr>
            <a:spLocks noGrp="1"/>
          </p:cNvSpPr>
          <p:nvPr>
            <p:ph idx="1"/>
          </p:nvPr>
        </p:nvSpPr>
        <p:spPr/>
        <p:txBody>
          <a:bodyPr/>
          <a:lstStyle/>
          <a:p>
            <a:r>
              <a:rPr lang="en-US" dirty="0" err="1" smtClean="0"/>
              <a:t>Flider</a:t>
            </a:r>
            <a:r>
              <a:rPr lang="en-US" dirty="0" smtClean="0"/>
              <a:t> only walks along edges</a:t>
            </a:r>
          </a:p>
          <a:p>
            <a:r>
              <a:rPr lang="en-US" dirty="0" smtClean="0"/>
              <a:t>She begins</a:t>
            </a:r>
            <a:r>
              <a:rPr lang="en-US" dirty="0"/>
              <a:t> </a:t>
            </a:r>
            <a:r>
              <a:rPr lang="en-US" dirty="0" smtClean="0"/>
              <a:t>walking along </a:t>
            </a:r>
            <a:br>
              <a:rPr lang="en-US" dirty="0" smtClean="0"/>
            </a:br>
            <a:r>
              <a:rPr lang="en-US" dirty="0" smtClean="0"/>
              <a:t>one of the three edges at random</a:t>
            </a:r>
          </a:p>
          <a:p>
            <a:r>
              <a:rPr lang="en-US" dirty="0" smtClean="0"/>
              <a:t>She takes one minute to cover the distance from one corner to the other along any edge</a:t>
            </a:r>
          </a:p>
          <a:p>
            <a:r>
              <a:rPr lang="en-US" dirty="0" smtClean="0"/>
              <a:t>When she arrives at the new corner, she randomly chooses one of the three edges  and continues walking (she may even turn back)</a:t>
            </a:r>
            <a:endParaRPr lang="en-US" dirty="0"/>
          </a:p>
        </p:txBody>
      </p:sp>
      <p:grpSp>
        <p:nvGrpSpPr>
          <p:cNvPr id="4" name="Group 3"/>
          <p:cNvGrpSpPr/>
          <p:nvPr/>
        </p:nvGrpSpPr>
        <p:grpSpPr>
          <a:xfrm>
            <a:off x="6705600" y="1129117"/>
            <a:ext cx="1600200" cy="1693357"/>
            <a:chOff x="2883567" y="1121694"/>
            <a:chExt cx="2983833" cy="3157538"/>
          </a:xfrm>
        </p:grpSpPr>
        <p:grpSp>
          <p:nvGrpSpPr>
            <p:cNvPr id="5" name="Group 4"/>
            <p:cNvGrpSpPr/>
            <p:nvPr/>
          </p:nvGrpSpPr>
          <p:grpSpPr>
            <a:xfrm>
              <a:off x="2883567" y="1295400"/>
              <a:ext cx="2983833" cy="2983832"/>
              <a:chOff x="2883567" y="1295400"/>
              <a:chExt cx="2983833" cy="2983832"/>
            </a:xfrm>
          </p:grpSpPr>
          <p:sp>
            <p:nvSpPr>
              <p:cNvPr id="8" name="Cube 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905000"/>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270852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The story of </a:t>
            </a:r>
            <a:r>
              <a:rPr lang="en-US" b="1" dirty="0" err="1" smtClean="0">
                <a:solidFill>
                  <a:srgbClr val="C00000"/>
                </a:solidFill>
              </a:rPr>
              <a:t>Flider</a:t>
            </a:r>
            <a:r>
              <a:rPr lang="en-US" b="1" dirty="0" smtClean="0">
                <a:solidFill>
                  <a:srgbClr val="C00000"/>
                </a:solidFill>
              </a:rPr>
              <a:t> and Spy</a:t>
            </a:r>
            <a:endParaRPr lang="en-US" b="1" dirty="0">
              <a:solidFill>
                <a:srgbClr val="C00000"/>
              </a:solidFill>
            </a:endParaRPr>
          </a:p>
        </p:txBody>
      </p:sp>
      <p:sp>
        <p:nvSpPr>
          <p:cNvPr id="3" name="Content Placeholder 2"/>
          <p:cNvSpPr>
            <a:spLocks noGrp="1"/>
          </p:cNvSpPr>
          <p:nvPr>
            <p:ph idx="1"/>
          </p:nvPr>
        </p:nvSpPr>
        <p:spPr>
          <a:xfrm>
            <a:off x="457200" y="5105400"/>
            <a:ext cx="8229600" cy="1020763"/>
          </a:xfrm>
        </p:spPr>
        <p:txBody>
          <a:bodyPr>
            <a:normAutofit/>
          </a:bodyPr>
          <a:lstStyle/>
          <a:p>
            <a:r>
              <a:rPr lang="en-US" dirty="0" smtClean="0"/>
              <a:t>What is the life expectancy of Spy?</a:t>
            </a:r>
          </a:p>
        </p:txBody>
      </p:sp>
      <p:grpSp>
        <p:nvGrpSpPr>
          <p:cNvPr id="7" name="Group 6"/>
          <p:cNvGrpSpPr/>
          <p:nvPr/>
        </p:nvGrpSpPr>
        <p:grpSpPr>
          <a:xfrm>
            <a:off x="2883567" y="1566862"/>
            <a:ext cx="2983833" cy="3157538"/>
            <a:chOff x="2883567" y="1121694"/>
            <a:chExt cx="2983833" cy="3157538"/>
          </a:xfrm>
        </p:grpSpPr>
        <p:grpSp>
          <p:nvGrpSpPr>
            <p:cNvPr id="6" name="Group 5"/>
            <p:cNvGrpSpPr/>
            <p:nvPr/>
          </p:nvGrpSpPr>
          <p:grpSpPr>
            <a:xfrm>
              <a:off x="2883567" y="1295400"/>
              <a:ext cx="2983833" cy="2983832"/>
              <a:chOff x="2883567" y="1295400"/>
              <a:chExt cx="2983833" cy="2983832"/>
            </a:xfrm>
          </p:grpSpPr>
          <p:sp>
            <p:nvSpPr>
              <p:cNvPr id="4" name="Cube 3"/>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905000"/>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7"/>
          <p:cNvSpPr txBox="1"/>
          <p:nvPr/>
        </p:nvSpPr>
        <p:spPr>
          <a:xfrm>
            <a:off x="4854266" y="1942348"/>
            <a:ext cx="327334" cy="461665"/>
          </a:xfrm>
          <a:prstGeom prst="rect">
            <a:avLst/>
          </a:prstGeom>
          <a:noFill/>
        </p:spPr>
        <p:txBody>
          <a:bodyPr wrap="none" rtlCol="0">
            <a:spAutoFit/>
          </a:bodyPr>
          <a:lstStyle/>
          <a:p>
            <a:r>
              <a:rPr lang="en-US" sz="2400" b="1" dirty="0" smtClean="0">
                <a:solidFill>
                  <a:srgbClr val="C00000"/>
                </a:solidFill>
              </a:rPr>
              <a:t>?</a:t>
            </a:r>
            <a:endParaRPr lang="en-US" sz="2400" b="1" dirty="0">
              <a:solidFill>
                <a:srgbClr val="C00000"/>
              </a:solidFill>
            </a:endParaRPr>
          </a:p>
        </p:txBody>
      </p:sp>
    </p:spTree>
    <p:extLst>
      <p:ext uri="{BB962C8B-B14F-4D97-AF65-F5344CB8AC3E}">
        <p14:creationId xmlns:p14="http://schemas.microsoft.com/office/powerpoint/2010/main" val="28347776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smtClean="0">
                <a:solidFill>
                  <a:srgbClr val="C00000"/>
                </a:solidFill>
              </a:rPr>
              <a:t>Markov process</a:t>
            </a:r>
            <a:endParaRPr lang="en-US" b="1" dirty="0">
              <a:solidFill>
                <a:srgbClr val="C00000"/>
              </a:solidFill>
            </a:endParaRPr>
          </a:p>
        </p:txBody>
      </p:sp>
      <p:sp>
        <p:nvSpPr>
          <p:cNvPr id="3" name="Content Placeholder 2"/>
          <p:cNvSpPr>
            <a:spLocks noGrp="1"/>
          </p:cNvSpPr>
          <p:nvPr>
            <p:ph idx="1"/>
          </p:nvPr>
        </p:nvSpPr>
        <p:spPr>
          <a:xfrm>
            <a:off x="457200" y="4572000"/>
            <a:ext cx="8229600" cy="1554163"/>
          </a:xfrm>
        </p:spPr>
        <p:txBody>
          <a:bodyPr/>
          <a:lstStyle/>
          <a:p>
            <a:r>
              <a:rPr lang="en-US" b="1" dirty="0" smtClean="0">
                <a:solidFill>
                  <a:srgbClr val="0000CC"/>
                </a:solidFill>
              </a:rPr>
              <a:t>Markov Process:  </a:t>
            </a:r>
            <a:r>
              <a:rPr lang="en-US" dirty="0" smtClean="0">
                <a:solidFill>
                  <a:srgbClr val="0000CC"/>
                </a:solidFill>
              </a:rPr>
              <a:t>Does not matter how you got here, only matters where you are</a:t>
            </a:r>
            <a:endParaRPr lang="en-US" dirty="0">
              <a:solidFill>
                <a:srgbClr val="0000CC"/>
              </a:solidFill>
            </a:endParaRPr>
          </a:p>
        </p:txBody>
      </p:sp>
      <p:grpSp>
        <p:nvGrpSpPr>
          <p:cNvPr id="4" name="Group 3"/>
          <p:cNvGrpSpPr/>
          <p:nvPr/>
        </p:nvGrpSpPr>
        <p:grpSpPr>
          <a:xfrm>
            <a:off x="2971800" y="1172444"/>
            <a:ext cx="2983833" cy="3157538"/>
            <a:chOff x="2883567" y="1121694"/>
            <a:chExt cx="2983833" cy="3157538"/>
          </a:xfrm>
        </p:grpSpPr>
        <p:grpSp>
          <p:nvGrpSpPr>
            <p:cNvPr id="5" name="Group 4"/>
            <p:cNvGrpSpPr/>
            <p:nvPr/>
          </p:nvGrpSpPr>
          <p:grpSpPr>
            <a:xfrm>
              <a:off x="2883567" y="1295400"/>
              <a:ext cx="2983833" cy="2983832"/>
              <a:chOff x="2883567" y="1295400"/>
              <a:chExt cx="2983833" cy="2983832"/>
            </a:xfrm>
          </p:grpSpPr>
          <p:sp>
            <p:nvSpPr>
              <p:cNvPr id="8" name="Cube 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905000"/>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2225876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54024"/>
          </a:xfrm>
        </p:spPr>
        <p:txBody>
          <a:bodyPr/>
          <a:lstStyle/>
          <a:p>
            <a:r>
              <a:rPr lang="en-US" b="1" dirty="0" smtClean="0"/>
              <a:t>The World as we model It</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856037"/>
                <a:ext cx="8229600" cy="2773363"/>
              </a:xfrm>
            </p:spPr>
            <p:txBody>
              <a:bodyPr>
                <a:normAutofit fontScale="92500" lnSpcReduction="10000"/>
              </a:bodyPr>
              <a:lstStyle/>
              <a:p>
                <a:pPr>
                  <a:lnSpc>
                    <a:spcPct val="110000"/>
                  </a:lnSpc>
                </a:pPr>
                <a:r>
                  <a:rPr lang="en-US" dirty="0" smtClean="0"/>
                  <a:t>Definition of Markov property:</a:t>
                </a:r>
              </a:p>
              <a:p>
                <a:pPr lvl="1">
                  <a:lnSpc>
                    <a:spcPct val="110000"/>
                  </a:lnSpc>
                </a:pPr>
                <a:r>
                  <a:rPr lang="en-US" dirty="0" smtClean="0"/>
                  <a:t>The state of the system has a Markov property if the future only depends on the present</a:t>
                </a:r>
              </a:p>
              <a:p>
                <a:pPr marL="457200" lvl="1" indent="0">
                  <a:lnSpc>
                    <a:spcPct val="110000"/>
                  </a:lnSpc>
                  <a:buNone/>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a:rPr>
                        <m:t>𝑃</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𝑆</m:t>
                              </m:r>
                            </m:e>
                            <m:sub>
                              <m:r>
                                <a:rPr lang="en-US" i="1">
                                  <a:solidFill>
                                    <a:srgbClr val="C00000"/>
                                  </a:solidFill>
                                  <a:latin typeface="Cambria Math"/>
                                </a:rPr>
                                <m:t>𝑡</m:t>
                              </m:r>
                              <m:r>
                                <a:rPr lang="en-US" i="1">
                                  <a:solidFill>
                                    <a:srgbClr val="C00000"/>
                                  </a:solidFill>
                                  <a:latin typeface="Cambria Math"/>
                                </a:rPr>
                                <m:t>+1</m:t>
                              </m:r>
                            </m:sub>
                          </m:sSub>
                          <m:r>
                            <a:rPr lang="en-US" i="1">
                              <a:solidFill>
                                <a:srgbClr val="C00000"/>
                              </a:solidFill>
                              <a:latin typeface="Cambria Math"/>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𝑆</m:t>
                              </m:r>
                            </m:e>
                            <m:sub>
                              <m:r>
                                <a:rPr lang="en-US" i="1">
                                  <a:solidFill>
                                    <a:srgbClr val="C00000"/>
                                  </a:solidFill>
                                  <a:latin typeface="Cambria Math"/>
                                </a:rPr>
                                <m:t>0</m:t>
                              </m:r>
                            </m:sub>
                          </m:sSub>
                          <m:r>
                            <a:rPr lang="en-US" i="1">
                              <a:solidFill>
                                <a:srgbClr val="C00000"/>
                              </a:solidFill>
                              <a:latin typeface="Cambria Math"/>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𝑆</m:t>
                              </m:r>
                            </m:e>
                            <m:sub>
                              <m:r>
                                <a:rPr lang="en-US" i="1">
                                  <a:solidFill>
                                    <a:srgbClr val="C00000"/>
                                  </a:solidFill>
                                  <a:latin typeface="Cambria Math"/>
                                </a:rPr>
                                <m:t>1</m:t>
                              </m:r>
                            </m:sub>
                          </m:sSub>
                          <m:r>
                            <a:rPr lang="en-US" i="1">
                              <a:solidFill>
                                <a:srgbClr val="C00000"/>
                              </a:solidFill>
                              <a:latin typeface="Cambria Math"/>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𝑆</m:t>
                              </m:r>
                            </m:e>
                            <m:sub>
                              <m:r>
                                <a:rPr lang="en-US" i="1">
                                  <a:solidFill>
                                    <a:srgbClr val="C00000"/>
                                  </a:solidFill>
                                  <a:latin typeface="Cambria Math"/>
                                </a:rPr>
                                <m:t>𝑡</m:t>
                              </m:r>
                            </m:sub>
                          </m:sSub>
                        </m:e>
                      </m:d>
                      <m:r>
                        <a:rPr lang="en-US" i="1">
                          <a:solidFill>
                            <a:srgbClr val="C00000"/>
                          </a:solidFill>
                          <a:latin typeface="Cambria Math"/>
                        </a:rPr>
                        <m:t>=</m:t>
                      </m:r>
                      <m:r>
                        <a:rPr lang="en-US" i="1">
                          <a:solidFill>
                            <a:srgbClr val="C00000"/>
                          </a:solidFill>
                          <a:latin typeface="Cambria Math"/>
                        </a:rPr>
                        <m:t>𝑃</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𝑆</m:t>
                              </m:r>
                            </m:e>
                            <m:sub>
                              <m:r>
                                <a:rPr lang="en-US" i="1">
                                  <a:solidFill>
                                    <a:srgbClr val="C00000"/>
                                  </a:solidFill>
                                  <a:latin typeface="Cambria Math"/>
                                </a:rPr>
                                <m:t>𝑡</m:t>
                              </m:r>
                              <m:r>
                                <a:rPr lang="en-US" i="1">
                                  <a:solidFill>
                                    <a:srgbClr val="C00000"/>
                                  </a:solidFill>
                                  <a:latin typeface="Cambria Math"/>
                                </a:rPr>
                                <m:t>+1</m:t>
                              </m:r>
                            </m:sub>
                          </m:sSub>
                          <m:r>
                            <a:rPr lang="en-US" i="1">
                              <a:solidFill>
                                <a:srgbClr val="C00000"/>
                              </a:solidFill>
                              <a:latin typeface="Cambria Math"/>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𝑆</m:t>
                              </m:r>
                            </m:e>
                            <m:sub>
                              <m:r>
                                <a:rPr lang="en-US" i="1">
                                  <a:solidFill>
                                    <a:srgbClr val="C00000"/>
                                  </a:solidFill>
                                  <a:latin typeface="Cambria Math"/>
                                </a:rPr>
                                <m:t>𝑡</m:t>
                              </m:r>
                            </m:sub>
                          </m:sSub>
                        </m:e>
                      </m:d>
                    </m:oMath>
                  </m:oMathPara>
                </a14:m>
                <a:endParaRPr lang="en-US" dirty="0"/>
              </a:p>
              <a:p>
                <a:pPr lvl="3">
                  <a:lnSpc>
                    <a:spcPct val="110000"/>
                  </a:lnSpc>
                </a:pPr>
                <a:endParaRPr lang="en-US" dirty="0" smtClean="0"/>
              </a:p>
              <a:p>
                <a:pPr>
                  <a:lnSpc>
                    <a:spcPct val="110000"/>
                  </a:lnSpc>
                </a:pPr>
                <a:r>
                  <a:rPr lang="en-US" dirty="0" smtClean="0"/>
                  <a:t>States can be </a:t>
                </a:r>
                <a:r>
                  <a:rPr lang="en-US" i="1" dirty="0" smtClean="0"/>
                  <a:t>defined </a:t>
                </a:r>
                <a:r>
                  <a:rPr lang="en-US" dirty="0" smtClean="0"/>
                  <a:t>to have this property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856037"/>
                <a:ext cx="8229600" cy="2773363"/>
              </a:xfrm>
              <a:blipFill rotWithShape="1">
                <a:blip r:embed="rId2"/>
                <a:stretch>
                  <a:fillRect l="-1481" t="-2637" b="-6154"/>
                </a:stretch>
              </a:blipFill>
            </p:spPr>
            <p:txBody>
              <a:bodyPr/>
              <a:lstStyle/>
              <a:p>
                <a:r>
                  <a:rPr lang="en-US">
                    <a:noFill/>
                  </a:rPr>
                  <a:t> </a:t>
                </a:r>
              </a:p>
            </p:txBody>
          </p:sp>
        </mc:Fallback>
      </mc:AlternateContent>
      <p:grpSp>
        <p:nvGrpSpPr>
          <p:cNvPr id="4" name="Group 3"/>
          <p:cNvGrpSpPr/>
          <p:nvPr/>
        </p:nvGrpSpPr>
        <p:grpSpPr>
          <a:xfrm>
            <a:off x="2742069" y="1185862"/>
            <a:ext cx="2479777" cy="2624138"/>
            <a:chOff x="2883567" y="1121694"/>
            <a:chExt cx="2983833" cy="3157538"/>
          </a:xfrm>
        </p:grpSpPr>
        <p:grpSp>
          <p:nvGrpSpPr>
            <p:cNvPr id="5" name="Group 4"/>
            <p:cNvGrpSpPr/>
            <p:nvPr/>
          </p:nvGrpSpPr>
          <p:grpSpPr>
            <a:xfrm>
              <a:off x="2883567" y="1295400"/>
              <a:ext cx="2983833" cy="2983832"/>
              <a:chOff x="2883567" y="1295400"/>
              <a:chExt cx="2983833" cy="2983832"/>
            </a:xfrm>
          </p:grpSpPr>
          <p:sp>
            <p:nvSpPr>
              <p:cNvPr id="8" name="Cube 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1" name="Straight Arrow Connector 10"/>
          <p:cNvCxnSpPr/>
          <p:nvPr/>
        </p:nvCxnSpPr>
        <p:spPr>
          <a:xfrm>
            <a:off x="3594194" y="1494584"/>
            <a:ext cx="128260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94194" y="1494584"/>
            <a:ext cx="0" cy="150536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927031" y="1494584"/>
            <a:ext cx="667163" cy="66716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11846" y="1977640"/>
            <a:ext cx="3401893" cy="646331"/>
          </a:xfrm>
          <a:prstGeom prst="rect">
            <a:avLst/>
          </a:prstGeom>
          <a:noFill/>
        </p:spPr>
        <p:txBody>
          <a:bodyPr wrap="none" rtlCol="0">
            <a:spAutoFit/>
          </a:bodyPr>
          <a:lstStyle/>
          <a:p>
            <a:r>
              <a:rPr lang="en-US" dirty="0" smtClean="0">
                <a:solidFill>
                  <a:srgbClr val="C00000"/>
                </a:solidFill>
                <a:latin typeface="Comic Sans MS" panose="030F0702030302020204" pitchFamily="66" charset="0"/>
              </a:rPr>
              <a:t>Where the spider can go next</a:t>
            </a:r>
            <a:br>
              <a:rPr lang="en-US" dirty="0" smtClean="0">
                <a:solidFill>
                  <a:srgbClr val="C00000"/>
                </a:solidFill>
                <a:latin typeface="Comic Sans MS" panose="030F0702030302020204" pitchFamily="66" charset="0"/>
              </a:rPr>
            </a:br>
            <a:r>
              <a:rPr lang="en-US" dirty="0" smtClean="0">
                <a:solidFill>
                  <a:srgbClr val="C00000"/>
                </a:solidFill>
                <a:latin typeface="Comic Sans MS" panose="030F0702030302020204" pitchFamily="66" charset="0"/>
              </a:rPr>
              <a:t>only depends on where she is</a:t>
            </a:r>
            <a:endParaRPr lang="en-US"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389691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Discrete sets: Examples</a:t>
            </a:r>
            <a:endParaRPr lang="en-US" b="1" dirty="0">
              <a:solidFill>
                <a:srgbClr val="C00000"/>
              </a:solidFill>
            </a:endParaRPr>
          </a:p>
        </p:txBody>
      </p:sp>
      <p:sp>
        <p:nvSpPr>
          <p:cNvPr id="3" name="Content Placeholder 2"/>
          <p:cNvSpPr>
            <a:spLocks noGrp="1"/>
          </p:cNvSpPr>
          <p:nvPr>
            <p:ph idx="1"/>
          </p:nvPr>
        </p:nvSpPr>
        <p:spPr>
          <a:xfrm>
            <a:off x="405114" y="1600200"/>
            <a:ext cx="8229600" cy="4525963"/>
          </a:xfrm>
        </p:spPr>
        <p:txBody>
          <a:bodyPr/>
          <a:lstStyle/>
          <a:p>
            <a:r>
              <a:rPr lang="en-US" dirty="0" smtClean="0"/>
              <a:t>The set of all integers with exactly </a:t>
            </a:r>
            <a:r>
              <a:rPr lang="en-US" i="1" dirty="0" smtClean="0"/>
              <a:t>N </a:t>
            </a:r>
            <a:r>
              <a:rPr lang="en-US" dirty="0" smtClean="0"/>
              <a:t>digits </a:t>
            </a:r>
          </a:p>
          <a:p>
            <a:pPr lvl="1"/>
            <a:r>
              <a:rPr lang="en-US" dirty="0" smtClean="0"/>
              <a:t>How large is this set?</a:t>
            </a:r>
          </a:p>
          <a:p>
            <a:r>
              <a:rPr lang="en-US" dirty="0" smtClean="0"/>
              <a:t>The set of all integers with </a:t>
            </a:r>
            <a:r>
              <a:rPr lang="en-US" i="1" dirty="0" smtClean="0"/>
              <a:t>up to</a:t>
            </a:r>
            <a:r>
              <a:rPr lang="en-US" dirty="0" smtClean="0"/>
              <a:t> </a:t>
            </a:r>
            <a:r>
              <a:rPr lang="en-US" i="1" dirty="0" smtClean="0"/>
              <a:t>N </a:t>
            </a:r>
            <a:r>
              <a:rPr lang="en-US" dirty="0" smtClean="0"/>
              <a:t>digits</a:t>
            </a:r>
          </a:p>
          <a:p>
            <a:pPr lvl="1"/>
            <a:r>
              <a:rPr lang="en-US" dirty="0" smtClean="0"/>
              <a:t>How large is this set?</a:t>
            </a:r>
          </a:p>
          <a:p>
            <a:endParaRPr lang="en-US" dirty="0"/>
          </a:p>
          <a:p>
            <a:r>
              <a:rPr lang="en-US" dirty="0" smtClean="0"/>
              <a:t>Other examples?</a:t>
            </a:r>
          </a:p>
          <a:p>
            <a:endParaRPr lang="en-US" i="1" dirty="0"/>
          </a:p>
          <a:p>
            <a:endParaRPr lang="en-US" i="1" dirty="0"/>
          </a:p>
        </p:txBody>
      </p:sp>
    </p:spTree>
    <p:extLst>
      <p:ext uri="{BB962C8B-B14F-4D97-AF65-F5344CB8AC3E}">
        <p14:creationId xmlns:p14="http://schemas.microsoft.com/office/powerpoint/2010/main" val="28518697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rgbClr val="C00000"/>
                </a:solidFill>
              </a:rPr>
              <a:t>Discrete-State Markov Process</a:t>
            </a:r>
            <a:endParaRPr lang="en-US" b="1" dirty="0">
              <a:solidFill>
                <a:srgbClr val="C00000"/>
              </a:solidFill>
            </a:endParaRPr>
          </a:p>
        </p:txBody>
      </p:sp>
      <p:sp>
        <p:nvSpPr>
          <p:cNvPr id="3" name="Content Placeholder 2"/>
          <p:cNvSpPr>
            <a:spLocks noGrp="1"/>
          </p:cNvSpPr>
          <p:nvPr>
            <p:ph idx="1"/>
          </p:nvPr>
        </p:nvSpPr>
        <p:spPr>
          <a:xfrm>
            <a:off x="457200" y="5105400"/>
            <a:ext cx="8229600" cy="1688163"/>
          </a:xfrm>
        </p:spPr>
        <p:txBody>
          <a:bodyPr>
            <a:normAutofit fontScale="62500" lnSpcReduction="20000"/>
          </a:bodyPr>
          <a:lstStyle/>
          <a:p>
            <a:pPr>
              <a:lnSpc>
                <a:spcPct val="120000"/>
              </a:lnSpc>
            </a:pPr>
            <a:r>
              <a:rPr lang="en-US" dirty="0" smtClean="0"/>
              <a:t>AKA Markov Chain</a:t>
            </a:r>
          </a:p>
          <a:p>
            <a:pPr>
              <a:lnSpc>
                <a:spcPct val="120000"/>
              </a:lnSpc>
            </a:pPr>
            <a:r>
              <a:rPr lang="en-US" dirty="0" smtClean="0"/>
              <a:t>The process (</a:t>
            </a:r>
            <a:r>
              <a:rPr lang="en-US" dirty="0" err="1" smtClean="0"/>
              <a:t>flider</a:t>
            </a:r>
            <a:r>
              <a:rPr lang="en-US" dirty="0" smtClean="0"/>
              <a:t>) can be in one of a number of states (corners)</a:t>
            </a:r>
          </a:p>
          <a:p>
            <a:pPr>
              <a:lnSpc>
                <a:spcPct val="120000"/>
              </a:lnSpc>
            </a:pPr>
            <a:r>
              <a:rPr lang="en-US" dirty="0" smtClean="0"/>
              <a:t>At any state the process can transition into another states, based on a probability distribution that is only dependent on the current state</a:t>
            </a:r>
            <a:endParaRPr lang="en-US" dirty="0"/>
          </a:p>
        </p:txBody>
      </p:sp>
      <p:grpSp>
        <p:nvGrpSpPr>
          <p:cNvPr id="36" name="Group 35"/>
          <p:cNvGrpSpPr/>
          <p:nvPr/>
        </p:nvGrpSpPr>
        <p:grpSpPr>
          <a:xfrm>
            <a:off x="3877551" y="1409553"/>
            <a:ext cx="1839049" cy="1839048"/>
            <a:chOff x="2883567" y="1295400"/>
            <a:chExt cx="2983833" cy="2983832"/>
          </a:xfrm>
        </p:grpSpPr>
        <p:sp>
          <p:nvSpPr>
            <p:cNvPr id="38" name="Cube 3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p:cNvSpPr/>
          <p:nvPr/>
        </p:nvSpPr>
        <p:spPr>
          <a:xfrm>
            <a:off x="13841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2985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2891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2035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51179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0323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0229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79373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Freeform 51"/>
          <p:cNvSpPr/>
          <p:nvPr/>
        </p:nvSpPr>
        <p:spPr>
          <a:xfrm>
            <a:off x="1726585" y="4257618"/>
            <a:ext cx="567159" cy="11575"/>
          </a:xfrm>
          <a:custGeom>
            <a:avLst/>
            <a:gdLst>
              <a:gd name="connsiteX0" fmla="*/ 0 w 567159"/>
              <a:gd name="connsiteY0" fmla="*/ 11575 h 11575"/>
              <a:gd name="connsiteX1" fmla="*/ 567159 w 567159"/>
              <a:gd name="connsiteY1" fmla="*/ 0 h 11575"/>
            </a:gdLst>
            <a:ahLst/>
            <a:cxnLst>
              <a:cxn ang="0">
                <a:pos x="connsiteX0" y="connsiteY0"/>
              </a:cxn>
              <a:cxn ang="0">
                <a:pos x="connsiteX1" y="connsiteY1"/>
              </a:cxn>
            </a:cxnLst>
            <a:rect l="l" t="t" r="r" b="b"/>
            <a:pathLst>
              <a:path w="567159" h="11575">
                <a:moveTo>
                  <a:pt x="0" y="11575"/>
                </a:moveTo>
                <a:lnTo>
                  <a:pt x="567159" y="0"/>
                </a:ln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stCxn id="45" idx="2"/>
            <a:endCxn id="44" idx="6"/>
          </p:cNvCxnSpPr>
          <p:nvPr/>
        </p:nvCxnSpPr>
        <p:spPr>
          <a:xfrm flipH="1">
            <a:off x="1765167" y="4337194"/>
            <a:ext cx="533400" cy="0"/>
          </a:xfrm>
          <a:prstGeom prst="line">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5" name="Freeform 54"/>
          <p:cNvSpPr/>
          <p:nvPr/>
        </p:nvSpPr>
        <p:spPr>
          <a:xfrm>
            <a:off x="1691861" y="3910298"/>
            <a:ext cx="1689903" cy="289447"/>
          </a:xfrm>
          <a:custGeom>
            <a:avLst/>
            <a:gdLst>
              <a:gd name="connsiteX0" fmla="*/ 0 w 1689903"/>
              <a:gd name="connsiteY0" fmla="*/ 266297 h 289447"/>
              <a:gd name="connsiteX1" fmla="*/ 868101 w 1689903"/>
              <a:gd name="connsiteY1" fmla="*/ 80 h 289447"/>
              <a:gd name="connsiteX2" fmla="*/ 1689903 w 1689903"/>
              <a:gd name="connsiteY2" fmla="*/ 289447 h 289447"/>
            </a:gdLst>
            <a:ahLst/>
            <a:cxnLst>
              <a:cxn ang="0">
                <a:pos x="connsiteX0" y="connsiteY0"/>
              </a:cxn>
              <a:cxn ang="0">
                <a:pos x="connsiteX1" y="connsiteY1"/>
              </a:cxn>
              <a:cxn ang="0">
                <a:pos x="connsiteX2" y="connsiteY2"/>
              </a:cxn>
            </a:cxnLst>
            <a:rect l="l" t="t" r="r" b="b"/>
            <a:pathLst>
              <a:path w="1689903" h="289447">
                <a:moveTo>
                  <a:pt x="0" y="266297"/>
                </a:moveTo>
                <a:cubicBezTo>
                  <a:pt x="293225" y="131259"/>
                  <a:pt x="586451" y="-3778"/>
                  <a:pt x="868101" y="80"/>
                </a:cubicBezTo>
                <a:cubicBezTo>
                  <a:pt x="1149751" y="3938"/>
                  <a:pt x="1419827" y="146692"/>
                  <a:pt x="1689903" y="28944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reeform 55"/>
          <p:cNvSpPr/>
          <p:nvPr/>
        </p:nvSpPr>
        <p:spPr>
          <a:xfrm>
            <a:off x="1599263" y="3759893"/>
            <a:ext cx="1863524" cy="393553"/>
          </a:xfrm>
          <a:custGeom>
            <a:avLst/>
            <a:gdLst>
              <a:gd name="connsiteX0" fmla="*/ 1863524 w 1863524"/>
              <a:gd name="connsiteY0" fmla="*/ 381978 h 393553"/>
              <a:gd name="connsiteX1" fmla="*/ 1018572 w 1863524"/>
              <a:gd name="connsiteY1" fmla="*/ 14 h 393553"/>
              <a:gd name="connsiteX2" fmla="*/ 0 w 1863524"/>
              <a:gd name="connsiteY2" fmla="*/ 393553 h 393553"/>
            </a:gdLst>
            <a:ahLst/>
            <a:cxnLst>
              <a:cxn ang="0">
                <a:pos x="connsiteX0" y="connsiteY0"/>
              </a:cxn>
              <a:cxn ang="0">
                <a:pos x="connsiteX1" y="connsiteY1"/>
              </a:cxn>
              <a:cxn ang="0">
                <a:pos x="connsiteX2" y="connsiteY2"/>
              </a:cxn>
            </a:cxnLst>
            <a:rect l="l" t="t" r="r" b="b"/>
            <a:pathLst>
              <a:path w="1863524" h="393553">
                <a:moveTo>
                  <a:pt x="1863524" y="381978"/>
                </a:moveTo>
                <a:cubicBezTo>
                  <a:pt x="1596341" y="190031"/>
                  <a:pt x="1329159" y="-1915"/>
                  <a:pt x="1018572" y="14"/>
                </a:cubicBezTo>
                <a:cubicBezTo>
                  <a:pt x="707985" y="1943"/>
                  <a:pt x="353992" y="197748"/>
                  <a:pt x="0" y="393553"/>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p:nvPr/>
        </p:nvSpPr>
        <p:spPr>
          <a:xfrm>
            <a:off x="1657137" y="4489112"/>
            <a:ext cx="2650602" cy="312827"/>
          </a:xfrm>
          <a:custGeom>
            <a:avLst/>
            <a:gdLst>
              <a:gd name="connsiteX0" fmla="*/ 0 w 2650602"/>
              <a:gd name="connsiteY0" fmla="*/ 46298 h 312827"/>
              <a:gd name="connsiteX1" fmla="*/ 1620455 w 2650602"/>
              <a:gd name="connsiteY1" fmla="*/ 312516 h 312827"/>
              <a:gd name="connsiteX2" fmla="*/ 2650602 w 2650602"/>
              <a:gd name="connsiteY2" fmla="*/ 0 h 312827"/>
            </a:gdLst>
            <a:ahLst/>
            <a:cxnLst>
              <a:cxn ang="0">
                <a:pos x="connsiteX0" y="connsiteY0"/>
              </a:cxn>
              <a:cxn ang="0">
                <a:pos x="connsiteX1" y="connsiteY1"/>
              </a:cxn>
              <a:cxn ang="0">
                <a:pos x="connsiteX2" y="connsiteY2"/>
              </a:cxn>
            </a:cxnLst>
            <a:rect l="l" t="t" r="r" b="b"/>
            <a:pathLst>
              <a:path w="2650602" h="312827">
                <a:moveTo>
                  <a:pt x="0" y="46298"/>
                </a:moveTo>
                <a:cubicBezTo>
                  <a:pt x="589344" y="183265"/>
                  <a:pt x="1178688" y="320232"/>
                  <a:pt x="1620455" y="312516"/>
                </a:cubicBezTo>
                <a:cubicBezTo>
                  <a:pt x="2062222" y="304800"/>
                  <a:pt x="2356412" y="152400"/>
                  <a:pt x="2650602"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Freeform 57"/>
          <p:cNvSpPr/>
          <p:nvPr/>
        </p:nvSpPr>
        <p:spPr>
          <a:xfrm>
            <a:off x="1541390" y="4512261"/>
            <a:ext cx="2870521" cy="451622"/>
          </a:xfrm>
          <a:custGeom>
            <a:avLst/>
            <a:gdLst>
              <a:gd name="connsiteX0" fmla="*/ 2870521 w 2870521"/>
              <a:gd name="connsiteY0" fmla="*/ 0 h 451622"/>
              <a:gd name="connsiteX1" fmla="*/ 2025569 w 2870521"/>
              <a:gd name="connsiteY1" fmla="*/ 451413 h 451622"/>
              <a:gd name="connsiteX2" fmla="*/ 0 w 2870521"/>
              <a:gd name="connsiteY2" fmla="*/ 46299 h 451622"/>
            </a:gdLst>
            <a:ahLst/>
            <a:cxnLst>
              <a:cxn ang="0">
                <a:pos x="connsiteX0" y="connsiteY0"/>
              </a:cxn>
              <a:cxn ang="0">
                <a:pos x="connsiteX1" y="connsiteY1"/>
              </a:cxn>
              <a:cxn ang="0">
                <a:pos x="connsiteX2" y="connsiteY2"/>
              </a:cxn>
            </a:cxnLst>
            <a:rect l="l" t="t" r="r" b="b"/>
            <a:pathLst>
              <a:path w="2870521" h="451622">
                <a:moveTo>
                  <a:pt x="2870521" y="0"/>
                </a:moveTo>
                <a:cubicBezTo>
                  <a:pt x="2687255" y="221848"/>
                  <a:pt x="2503989" y="443697"/>
                  <a:pt x="2025569" y="451413"/>
                </a:cubicBezTo>
                <a:cubicBezTo>
                  <a:pt x="1547149" y="459129"/>
                  <a:pt x="773574" y="252714"/>
                  <a:pt x="0" y="4629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4137620" y="1060530"/>
            <a:ext cx="312906" cy="369332"/>
          </a:xfrm>
          <a:prstGeom prst="rect">
            <a:avLst/>
          </a:prstGeom>
          <a:noFill/>
        </p:spPr>
        <p:txBody>
          <a:bodyPr wrap="none" rtlCol="0">
            <a:spAutoFit/>
          </a:bodyPr>
          <a:lstStyle/>
          <a:p>
            <a:r>
              <a:rPr lang="en-US" dirty="0" smtClean="0"/>
              <a:t>1</a:t>
            </a:r>
            <a:endParaRPr lang="en-US" dirty="0"/>
          </a:p>
        </p:txBody>
      </p:sp>
      <p:sp>
        <p:nvSpPr>
          <p:cNvPr id="60" name="TextBox 59"/>
          <p:cNvSpPr txBox="1"/>
          <p:nvPr/>
        </p:nvSpPr>
        <p:spPr>
          <a:xfrm>
            <a:off x="5469191" y="1081523"/>
            <a:ext cx="312906" cy="369332"/>
          </a:xfrm>
          <a:prstGeom prst="rect">
            <a:avLst/>
          </a:prstGeom>
          <a:noFill/>
        </p:spPr>
        <p:txBody>
          <a:bodyPr wrap="none" rtlCol="0">
            <a:spAutoFit/>
          </a:bodyPr>
          <a:lstStyle/>
          <a:p>
            <a:r>
              <a:rPr lang="en-US" dirty="0" smtClean="0"/>
              <a:t>2</a:t>
            </a:r>
            <a:endParaRPr lang="en-US" dirty="0"/>
          </a:p>
        </p:txBody>
      </p:sp>
      <p:sp>
        <p:nvSpPr>
          <p:cNvPr id="61" name="TextBox 60"/>
          <p:cNvSpPr txBox="1"/>
          <p:nvPr/>
        </p:nvSpPr>
        <p:spPr>
          <a:xfrm>
            <a:off x="3572751" y="1772620"/>
            <a:ext cx="312906" cy="369332"/>
          </a:xfrm>
          <a:prstGeom prst="rect">
            <a:avLst/>
          </a:prstGeom>
          <a:noFill/>
        </p:spPr>
        <p:txBody>
          <a:bodyPr wrap="none" rtlCol="0">
            <a:spAutoFit/>
          </a:bodyPr>
          <a:lstStyle/>
          <a:p>
            <a:r>
              <a:rPr lang="en-US" dirty="0" smtClean="0"/>
              <a:t>3</a:t>
            </a:r>
            <a:endParaRPr lang="en-US" dirty="0"/>
          </a:p>
        </p:txBody>
      </p:sp>
      <p:sp>
        <p:nvSpPr>
          <p:cNvPr id="62" name="TextBox 61"/>
          <p:cNvSpPr txBox="1"/>
          <p:nvPr/>
        </p:nvSpPr>
        <p:spPr>
          <a:xfrm>
            <a:off x="5317245" y="1784586"/>
            <a:ext cx="312906" cy="369332"/>
          </a:xfrm>
          <a:prstGeom prst="rect">
            <a:avLst/>
          </a:prstGeom>
          <a:noFill/>
        </p:spPr>
        <p:txBody>
          <a:bodyPr wrap="none" rtlCol="0">
            <a:spAutoFit/>
          </a:bodyPr>
          <a:lstStyle/>
          <a:p>
            <a:r>
              <a:rPr lang="en-US" dirty="0" smtClean="0"/>
              <a:t>4</a:t>
            </a:r>
            <a:endParaRPr lang="en-US" dirty="0"/>
          </a:p>
        </p:txBody>
      </p:sp>
      <p:sp>
        <p:nvSpPr>
          <p:cNvPr id="63" name="TextBox 62"/>
          <p:cNvSpPr txBox="1"/>
          <p:nvPr/>
        </p:nvSpPr>
        <p:spPr>
          <a:xfrm>
            <a:off x="4087826" y="2448555"/>
            <a:ext cx="312906" cy="369332"/>
          </a:xfrm>
          <a:prstGeom prst="rect">
            <a:avLst/>
          </a:prstGeom>
          <a:noFill/>
        </p:spPr>
        <p:txBody>
          <a:bodyPr wrap="none" rtlCol="0">
            <a:spAutoFit/>
          </a:bodyPr>
          <a:lstStyle/>
          <a:p>
            <a:r>
              <a:rPr lang="en-US" dirty="0" smtClean="0"/>
              <a:t>5</a:t>
            </a:r>
            <a:endParaRPr lang="en-US" dirty="0"/>
          </a:p>
        </p:txBody>
      </p:sp>
      <p:sp>
        <p:nvSpPr>
          <p:cNvPr id="64" name="TextBox 63"/>
          <p:cNvSpPr txBox="1"/>
          <p:nvPr/>
        </p:nvSpPr>
        <p:spPr>
          <a:xfrm>
            <a:off x="5446041" y="2469548"/>
            <a:ext cx="312906" cy="369332"/>
          </a:xfrm>
          <a:prstGeom prst="rect">
            <a:avLst/>
          </a:prstGeom>
          <a:noFill/>
        </p:spPr>
        <p:txBody>
          <a:bodyPr wrap="none" rtlCol="0">
            <a:spAutoFit/>
          </a:bodyPr>
          <a:lstStyle/>
          <a:p>
            <a:r>
              <a:rPr lang="en-US" dirty="0" smtClean="0"/>
              <a:t>6</a:t>
            </a:r>
            <a:endParaRPr lang="en-US" dirty="0"/>
          </a:p>
        </p:txBody>
      </p:sp>
      <p:sp>
        <p:nvSpPr>
          <p:cNvPr id="65" name="TextBox 64"/>
          <p:cNvSpPr txBox="1"/>
          <p:nvPr/>
        </p:nvSpPr>
        <p:spPr>
          <a:xfrm>
            <a:off x="3564645" y="3160645"/>
            <a:ext cx="312906" cy="369332"/>
          </a:xfrm>
          <a:prstGeom prst="rect">
            <a:avLst/>
          </a:prstGeom>
          <a:noFill/>
        </p:spPr>
        <p:txBody>
          <a:bodyPr wrap="none" rtlCol="0">
            <a:spAutoFit/>
          </a:bodyPr>
          <a:lstStyle/>
          <a:p>
            <a:r>
              <a:rPr lang="en-US" dirty="0" smtClean="0"/>
              <a:t>7</a:t>
            </a:r>
            <a:endParaRPr lang="en-US" dirty="0"/>
          </a:p>
        </p:txBody>
      </p:sp>
      <p:sp>
        <p:nvSpPr>
          <p:cNvPr id="66" name="TextBox 65"/>
          <p:cNvSpPr txBox="1"/>
          <p:nvPr/>
        </p:nvSpPr>
        <p:spPr>
          <a:xfrm>
            <a:off x="5249151" y="3091077"/>
            <a:ext cx="312906" cy="369332"/>
          </a:xfrm>
          <a:prstGeom prst="rect">
            <a:avLst/>
          </a:prstGeom>
          <a:noFill/>
        </p:spPr>
        <p:txBody>
          <a:bodyPr wrap="none" rtlCol="0">
            <a:spAutoFit/>
          </a:bodyPr>
          <a:lstStyle/>
          <a:p>
            <a:r>
              <a:rPr lang="en-US" dirty="0" smtClean="0"/>
              <a:t>8</a:t>
            </a:r>
            <a:endParaRPr lang="en-US" dirty="0"/>
          </a:p>
        </p:txBody>
      </p:sp>
      <p:sp>
        <p:nvSpPr>
          <p:cNvPr id="67" name="TextBox 66"/>
          <p:cNvSpPr txBox="1"/>
          <p:nvPr/>
        </p:nvSpPr>
        <p:spPr>
          <a:xfrm>
            <a:off x="1386700" y="4166079"/>
            <a:ext cx="312906" cy="369332"/>
          </a:xfrm>
          <a:prstGeom prst="rect">
            <a:avLst/>
          </a:prstGeom>
          <a:noFill/>
        </p:spPr>
        <p:txBody>
          <a:bodyPr wrap="none" rtlCol="0">
            <a:spAutoFit/>
          </a:bodyPr>
          <a:lstStyle/>
          <a:p>
            <a:r>
              <a:rPr lang="en-US" dirty="0" smtClean="0"/>
              <a:t>1</a:t>
            </a:r>
            <a:endParaRPr lang="en-US" dirty="0"/>
          </a:p>
        </p:txBody>
      </p:sp>
      <p:sp>
        <p:nvSpPr>
          <p:cNvPr id="68" name="TextBox 67"/>
          <p:cNvSpPr txBox="1"/>
          <p:nvPr/>
        </p:nvSpPr>
        <p:spPr>
          <a:xfrm>
            <a:off x="2347731" y="4153841"/>
            <a:ext cx="312906" cy="369332"/>
          </a:xfrm>
          <a:prstGeom prst="rect">
            <a:avLst/>
          </a:prstGeom>
          <a:noFill/>
        </p:spPr>
        <p:txBody>
          <a:bodyPr wrap="none" rtlCol="0">
            <a:spAutoFit/>
          </a:bodyPr>
          <a:lstStyle/>
          <a:p>
            <a:r>
              <a:rPr lang="en-US" dirty="0" smtClean="0"/>
              <a:t>2</a:t>
            </a:r>
            <a:endParaRPr lang="en-US" dirty="0"/>
          </a:p>
        </p:txBody>
      </p:sp>
      <p:sp>
        <p:nvSpPr>
          <p:cNvPr id="69" name="TextBox 68"/>
          <p:cNvSpPr txBox="1"/>
          <p:nvPr/>
        </p:nvSpPr>
        <p:spPr>
          <a:xfrm>
            <a:off x="3314412" y="4150507"/>
            <a:ext cx="312906" cy="369332"/>
          </a:xfrm>
          <a:prstGeom prst="rect">
            <a:avLst/>
          </a:prstGeom>
          <a:noFill/>
        </p:spPr>
        <p:txBody>
          <a:bodyPr wrap="none" rtlCol="0">
            <a:spAutoFit/>
          </a:bodyPr>
          <a:lstStyle/>
          <a:p>
            <a:r>
              <a:rPr lang="en-US" dirty="0" smtClean="0"/>
              <a:t>3</a:t>
            </a:r>
            <a:endParaRPr lang="en-US" dirty="0"/>
          </a:p>
        </p:txBody>
      </p:sp>
      <p:sp>
        <p:nvSpPr>
          <p:cNvPr id="70" name="TextBox 69"/>
          <p:cNvSpPr txBox="1"/>
          <p:nvPr/>
        </p:nvSpPr>
        <p:spPr>
          <a:xfrm>
            <a:off x="4210877" y="4156234"/>
            <a:ext cx="312906" cy="369332"/>
          </a:xfrm>
          <a:prstGeom prst="rect">
            <a:avLst/>
          </a:prstGeom>
          <a:noFill/>
        </p:spPr>
        <p:txBody>
          <a:bodyPr wrap="none" rtlCol="0">
            <a:spAutoFit/>
          </a:bodyPr>
          <a:lstStyle/>
          <a:p>
            <a:r>
              <a:rPr lang="en-US" dirty="0" smtClean="0"/>
              <a:t>5</a:t>
            </a:r>
            <a:endParaRPr lang="en-US" dirty="0"/>
          </a:p>
        </p:txBody>
      </p:sp>
      <p:sp>
        <p:nvSpPr>
          <p:cNvPr id="71" name="TextBox 70"/>
          <p:cNvSpPr txBox="1"/>
          <p:nvPr/>
        </p:nvSpPr>
        <p:spPr>
          <a:xfrm>
            <a:off x="5158406" y="4178065"/>
            <a:ext cx="312906" cy="369332"/>
          </a:xfrm>
          <a:prstGeom prst="rect">
            <a:avLst/>
          </a:prstGeom>
          <a:noFill/>
        </p:spPr>
        <p:txBody>
          <a:bodyPr wrap="none" rtlCol="0">
            <a:spAutoFit/>
          </a:bodyPr>
          <a:lstStyle/>
          <a:p>
            <a:r>
              <a:rPr lang="en-US" dirty="0" smtClean="0"/>
              <a:t>4</a:t>
            </a:r>
            <a:endParaRPr lang="en-US" dirty="0"/>
          </a:p>
        </p:txBody>
      </p:sp>
      <p:sp>
        <p:nvSpPr>
          <p:cNvPr id="72" name="TextBox 71"/>
          <p:cNvSpPr txBox="1"/>
          <p:nvPr/>
        </p:nvSpPr>
        <p:spPr>
          <a:xfrm>
            <a:off x="6072806" y="4186870"/>
            <a:ext cx="312906" cy="369332"/>
          </a:xfrm>
          <a:prstGeom prst="rect">
            <a:avLst/>
          </a:prstGeom>
          <a:noFill/>
        </p:spPr>
        <p:txBody>
          <a:bodyPr wrap="none" rtlCol="0">
            <a:spAutoFit/>
          </a:bodyPr>
          <a:lstStyle/>
          <a:p>
            <a:r>
              <a:rPr lang="en-US" dirty="0" smtClean="0"/>
              <a:t>6</a:t>
            </a:r>
            <a:endParaRPr lang="en-US" dirty="0"/>
          </a:p>
        </p:txBody>
      </p:sp>
      <p:sp>
        <p:nvSpPr>
          <p:cNvPr id="73" name="Freeform 72"/>
          <p:cNvSpPr/>
          <p:nvPr/>
        </p:nvSpPr>
        <p:spPr>
          <a:xfrm>
            <a:off x="2583111" y="3887228"/>
            <a:ext cx="2615879" cy="289367"/>
          </a:xfrm>
          <a:custGeom>
            <a:avLst/>
            <a:gdLst>
              <a:gd name="connsiteX0" fmla="*/ 0 w 2615879"/>
              <a:gd name="connsiteY0" fmla="*/ 289367 h 289367"/>
              <a:gd name="connsiteX1" fmla="*/ 1458410 w 2615879"/>
              <a:gd name="connsiteY1" fmla="*/ 0 h 289367"/>
              <a:gd name="connsiteX2" fmla="*/ 2615879 w 2615879"/>
              <a:gd name="connsiteY2" fmla="*/ 289367 h 289367"/>
            </a:gdLst>
            <a:ahLst/>
            <a:cxnLst>
              <a:cxn ang="0">
                <a:pos x="connsiteX0" y="connsiteY0"/>
              </a:cxn>
              <a:cxn ang="0">
                <a:pos x="connsiteX1" y="connsiteY1"/>
              </a:cxn>
              <a:cxn ang="0">
                <a:pos x="connsiteX2" y="connsiteY2"/>
              </a:cxn>
            </a:cxnLst>
            <a:rect l="l" t="t" r="r" b="b"/>
            <a:pathLst>
              <a:path w="2615879" h="289367">
                <a:moveTo>
                  <a:pt x="0" y="289367"/>
                </a:moveTo>
                <a:cubicBezTo>
                  <a:pt x="511215" y="144683"/>
                  <a:pt x="1022430" y="0"/>
                  <a:pt x="1458410" y="0"/>
                </a:cubicBezTo>
                <a:cubicBezTo>
                  <a:pt x="1894390" y="0"/>
                  <a:pt x="2255134" y="144683"/>
                  <a:pt x="2615879" y="28936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Freeform 73"/>
          <p:cNvSpPr/>
          <p:nvPr/>
        </p:nvSpPr>
        <p:spPr>
          <a:xfrm>
            <a:off x="2525238" y="3736743"/>
            <a:ext cx="2766349" cy="405128"/>
          </a:xfrm>
          <a:custGeom>
            <a:avLst/>
            <a:gdLst>
              <a:gd name="connsiteX0" fmla="*/ 2766349 w 2766349"/>
              <a:gd name="connsiteY0" fmla="*/ 393554 h 405128"/>
              <a:gd name="connsiteX1" fmla="*/ 1701478 w 2766349"/>
              <a:gd name="connsiteY1" fmla="*/ 14 h 405128"/>
              <a:gd name="connsiteX2" fmla="*/ 0 w 2766349"/>
              <a:gd name="connsiteY2" fmla="*/ 405128 h 405128"/>
            </a:gdLst>
            <a:ahLst/>
            <a:cxnLst>
              <a:cxn ang="0">
                <a:pos x="connsiteX0" y="connsiteY0"/>
              </a:cxn>
              <a:cxn ang="0">
                <a:pos x="connsiteX1" y="connsiteY1"/>
              </a:cxn>
              <a:cxn ang="0">
                <a:pos x="connsiteX2" y="connsiteY2"/>
              </a:cxn>
            </a:cxnLst>
            <a:rect l="l" t="t" r="r" b="b"/>
            <a:pathLst>
              <a:path w="2766349" h="405128">
                <a:moveTo>
                  <a:pt x="2766349" y="393554"/>
                </a:moveTo>
                <a:cubicBezTo>
                  <a:pt x="2464442" y="195819"/>
                  <a:pt x="2162536" y="-1915"/>
                  <a:pt x="1701478" y="14"/>
                </a:cubicBezTo>
                <a:cubicBezTo>
                  <a:pt x="1240420" y="1943"/>
                  <a:pt x="620210" y="203535"/>
                  <a:pt x="0" y="405128"/>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p:cNvSpPr/>
          <p:nvPr/>
        </p:nvSpPr>
        <p:spPr>
          <a:xfrm>
            <a:off x="2629410" y="4477537"/>
            <a:ext cx="3472405" cy="439890"/>
          </a:xfrm>
          <a:custGeom>
            <a:avLst/>
            <a:gdLst>
              <a:gd name="connsiteX0" fmla="*/ 0 w 3472405"/>
              <a:gd name="connsiteY0" fmla="*/ 23149 h 439890"/>
              <a:gd name="connsiteX1" fmla="*/ 2071868 w 3472405"/>
              <a:gd name="connsiteY1" fmla="*/ 439838 h 439890"/>
              <a:gd name="connsiteX2" fmla="*/ 3472405 w 3472405"/>
              <a:gd name="connsiteY2" fmla="*/ 0 h 439890"/>
            </a:gdLst>
            <a:ahLst/>
            <a:cxnLst>
              <a:cxn ang="0">
                <a:pos x="connsiteX0" y="connsiteY0"/>
              </a:cxn>
              <a:cxn ang="0">
                <a:pos x="connsiteX1" y="connsiteY1"/>
              </a:cxn>
              <a:cxn ang="0">
                <a:pos x="connsiteX2" y="connsiteY2"/>
              </a:cxn>
            </a:cxnLst>
            <a:rect l="l" t="t" r="r" b="b"/>
            <a:pathLst>
              <a:path w="3472405" h="439890">
                <a:moveTo>
                  <a:pt x="0" y="23149"/>
                </a:moveTo>
                <a:cubicBezTo>
                  <a:pt x="746567" y="233422"/>
                  <a:pt x="1493134" y="443696"/>
                  <a:pt x="2071868" y="439838"/>
                </a:cubicBezTo>
                <a:cubicBezTo>
                  <a:pt x="2650602" y="435980"/>
                  <a:pt x="3061503" y="217990"/>
                  <a:pt x="3472405"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75"/>
          <p:cNvSpPr/>
          <p:nvPr/>
        </p:nvSpPr>
        <p:spPr>
          <a:xfrm>
            <a:off x="2559962" y="4523836"/>
            <a:ext cx="3576577" cy="567199"/>
          </a:xfrm>
          <a:custGeom>
            <a:avLst/>
            <a:gdLst>
              <a:gd name="connsiteX0" fmla="*/ 3576577 w 3576577"/>
              <a:gd name="connsiteY0" fmla="*/ 0 h 567199"/>
              <a:gd name="connsiteX1" fmla="*/ 2338086 w 3576577"/>
              <a:gd name="connsiteY1" fmla="*/ 567159 h 567199"/>
              <a:gd name="connsiteX2" fmla="*/ 0 w 3576577"/>
              <a:gd name="connsiteY2" fmla="*/ 23149 h 567199"/>
            </a:gdLst>
            <a:ahLst/>
            <a:cxnLst>
              <a:cxn ang="0">
                <a:pos x="connsiteX0" y="connsiteY0"/>
              </a:cxn>
              <a:cxn ang="0">
                <a:pos x="connsiteX1" y="connsiteY1"/>
              </a:cxn>
              <a:cxn ang="0">
                <a:pos x="connsiteX2" y="connsiteY2"/>
              </a:cxn>
            </a:cxnLst>
            <a:rect l="l" t="t" r="r" b="b"/>
            <a:pathLst>
              <a:path w="3576577" h="567199">
                <a:moveTo>
                  <a:pt x="3576577" y="0"/>
                </a:moveTo>
                <a:cubicBezTo>
                  <a:pt x="3255379" y="281650"/>
                  <a:pt x="2934182" y="563301"/>
                  <a:pt x="2338086" y="567159"/>
                </a:cubicBezTo>
                <a:cubicBezTo>
                  <a:pt x="1741990" y="571017"/>
                  <a:pt x="870995" y="297083"/>
                  <a:pt x="0" y="2314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7033855" y="4139278"/>
            <a:ext cx="312906" cy="369332"/>
          </a:xfrm>
          <a:prstGeom prst="rect">
            <a:avLst/>
          </a:prstGeom>
          <a:noFill/>
        </p:spPr>
        <p:txBody>
          <a:bodyPr wrap="none" rtlCol="0">
            <a:spAutoFit/>
          </a:bodyPr>
          <a:lstStyle/>
          <a:p>
            <a:r>
              <a:rPr lang="en-US" dirty="0" smtClean="0"/>
              <a:t>7</a:t>
            </a:r>
            <a:endParaRPr lang="en-US" dirty="0"/>
          </a:p>
        </p:txBody>
      </p:sp>
      <p:sp>
        <p:nvSpPr>
          <p:cNvPr id="79" name="Freeform 78"/>
          <p:cNvSpPr/>
          <p:nvPr/>
        </p:nvSpPr>
        <p:spPr>
          <a:xfrm>
            <a:off x="3671132" y="4014379"/>
            <a:ext cx="1493134" cy="312687"/>
          </a:xfrm>
          <a:custGeom>
            <a:avLst/>
            <a:gdLst>
              <a:gd name="connsiteX0" fmla="*/ 0 w 1493134"/>
              <a:gd name="connsiteY0" fmla="*/ 312687 h 312687"/>
              <a:gd name="connsiteX1" fmla="*/ 694481 w 1493134"/>
              <a:gd name="connsiteY1" fmla="*/ 171 h 312687"/>
              <a:gd name="connsiteX2" fmla="*/ 1493134 w 1493134"/>
              <a:gd name="connsiteY2" fmla="*/ 277963 h 312687"/>
            </a:gdLst>
            <a:ahLst/>
            <a:cxnLst>
              <a:cxn ang="0">
                <a:pos x="connsiteX0" y="connsiteY0"/>
              </a:cxn>
              <a:cxn ang="0">
                <a:pos x="connsiteX1" y="connsiteY1"/>
              </a:cxn>
              <a:cxn ang="0">
                <a:pos x="connsiteX2" y="connsiteY2"/>
              </a:cxn>
            </a:cxnLst>
            <a:rect l="l" t="t" r="r" b="b"/>
            <a:pathLst>
              <a:path w="1493134" h="312687">
                <a:moveTo>
                  <a:pt x="0" y="312687"/>
                </a:moveTo>
                <a:cubicBezTo>
                  <a:pt x="222812" y="159322"/>
                  <a:pt x="445625" y="5958"/>
                  <a:pt x="694481" y="171"/>
                </a:cubicBezTo>
                <a:cubicBezTo>
                  <a:pt x="943337" y="-5616"/>
                  <a:pt x="1218235" y="136173"/>
                  <a:pt x="1493134" y="277963"/>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reeform 79"/>
          <p:cNvSpPr/>
          <p:nvPr/>
        </p:nvSpPr>
        <p:spPr>
          <a:xfrm>
            <a:off x="3613258" y="4442813"/>
            <a:ext cx="1516284" cy="266814"/>
          </a:xfrm>
          <a:custGeom>
            <a:avLst/>
            <a:gdLst>
              <a:gd name="connsiteX0" fmla="*/ 1516284 w 1516284"/>
              <a:gd name="connsiteY0" fmla="*/ 0 h 266814"/>
              <a:gd name="connsiteX1" fmla="*/ 902825 w 1516284"/>
              <a:gd name="connsiteY1" fmla="*/ 266218 h 266814"/>
              <a:gd name="connsiteX2" fmla="*/ 0 w 1516284"/>
              <a:gd name="connsiteY2" fmla="*/ 57873 h 266814"/>
            </a:gdLst>
            <a:ahLst/>
            <a:cxnLst>
              <a:cxn ang="0">
                <a:pos x="connsiteX0" y="connsiteY0"/>
              </a:cxn>
              <a:cxn ang="0">
                <a:pos x="connsiteX1" y="connsiteY1"/>
              </a:cxn>
              <a:cxn ang="0">
                <a:pos x="connsiteX2" y="connsiteY2"/>
              </a:cxn>
            </a:cxnLst>
            <a:rect l="l" t="t" r="r" b="b"/>
            <a:pathLst>
              <a:path w="1516284" h="266814">
                <a:moveTo>
                  <a:pt x="1516284" y="0"/>
                </a:moveTo>
                <a:cubicBezTo>
                  <a:pt x="1335911" y="128286"/>
                  <a:pt x="1155539" y="256573"/>
                  <a:pt x="902825" y="266218"/>
                </a:cubicBezTo>
                <a:cubicBezTo>
                  <a:pt x="650111" y="275863"/>
                  <a:pt x="325055" y="166868"/>
                  <a:pt x="0" y="57873"/>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eeform 80"/>
          <p:cNvSpPr/>
          <p:nvPr/>
        </p:nvSpPr>
        <p:spPr>
          <a:xfrm>
            <a:off x="3647982" y="3783004"/>
            <a:ext cx="3449256" cy="439890"/>
          </a:xfrm>
          <a:custGeom>
            <a:avLst/>
            <a:gdLst>
              <a:gd name="connsiteX0" fmla="*/ 0 w 3449256"/>
              <a:gd name="connsiteY0" fmla="*/ 439890 h 439890"/>
              <a:gd name="connsiteX1" fmla="*/ 1585732 w 3449256"/>
              <a:gd name="connsiteY1" fmla="*/ 52 h 439890"/>
              <a:gd name="connsiteX2" fmla="*/ 3449256 w 3449256"/>
              <a:gd name="connsiteY2" fmla="*/ 416741 h 439890"/>
            </a:gdLst>
            <a:ahLst/>
            <a:cxnLst>
              <a:cxn ang="0">
                <a:pos x="connsiteX0" y="connsiteY0"/>
              </a:cxn>
              <a:cxn ang="0">
                <a:pos x="connsiteX1" y="connsiteY1"/>
              </a:cxn>
              <a:cxn ang="0">
                <a:pos x="connsiteX2" y="connsiteY2"/>
              </a:cxn>
            </a:cxnLst>
            <a:rect l="l" t="t" r="r" b="b"/>
            <a:pathLst>
              <a:path w="3449256" h="439890">
                <a:moveTo>
                  <a:pt x="0" y="439890"/>
                </a:moveTo>
                <a:cubicBezTo>
                  <a:pt x="505428" y="221900"/>
                  <a:pt x="1010856" y="3910"/>
                  <a:pt x="1585732" y="52"/>
                </a:cubicBezTo>
                <a:cubicBezTo>
                  <a:pt x="2160608" y="-3806"/>
                  <a:pt x="2804932" y="206467"/>
                  <a:pt x="3449256" y="416741"/>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Freeform 81"/>
          <p:cNvSpPr/>
          <p:nvPr/>
        </p:nvSpPr>
        <p:spPr>
          <a:xfrm>
            <a:off x="3578534" y="3632575"/>
            <a:ext cx="3576577" cy="532446"/>
          </a:xfrm>
          <a:custGeom>
            <a:avLst/>
            <a:gdLst>
              <a:gd name="connsiteX0" fmla="*/ 3576577 w 3576577"/>
              <a:gd name="connsiteY0" fmla="*/ 520871 h 532446"/>
              <a:gd name="connsiteX1" fmla="*/ 1886674 w 3576577"/>
              <a:gd name="connsiteY1" fmla="*/ 10 h 532446"/>
              <a:gd name="connsiteX2" fmla="*/ 0 w 3576577"/>
              <a:gd name="connsiteY2" fmla="*/ 532446 h 532446"/>
            </a:gdLst>
            <a:ahLst/>
            <a:cxnLst>
              <a:cxn ang="0">
                <a:pos x="connsiteX0" y="connsiteY0"/>
              </a:cxn>
              <a:cxn ang="0">
                <a:pos x="connsiteX1" y="connsiteY1"/>
              </a:cxn>
              <a:cxn ang="0">
                <a:pos x="connsiteX2" y="connsiteY2"/>
              </a:cxn>
            </a:cxnLst>
            <a:rect l="l" t="t" r="r" b="b"/>
            <a:pathLst>
              <a:path w="3576577" h="532446">
                <a:moveTo>
                  <a:pt x="3576577" y="520871"/>
                </a:moveTo>
                <a:cubicBezTo>
                  <a:pt x="3029673" y="259476"/>
                  <a:pt x="2482770" y="-1919"/>
                  <a:pt x="1886674" y="10"/>
                </a:cubicBezTo>
                <a:cubicBezTo>
                  <a:pt x="1290578" y="1939"/>
                  <a:pt x="645289" y="267192"/>
                  <a:pt x="0" y="532446"/>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reeform 82"/>
          <p:cNvSpPr/>
          <p:nvPr/>
        </p:nvSpPr>
        <p:spPr>
          <a:xfrm>
            <a:off x="4585532" y="3921684"/>
            <a:ext cx="1446835" cy="359083"/>
          </a:xfrm>
          <a:custGeom>
            <a:avLst/>
            <a:gdLst>
              <a:gd name="connsiteX0" fmla="*/ 0 w 1446835"/>
              <a:gd name="connsiteY0" fmla="*/ 359083 h 359083"/>
              <a:gd name="connsiteX1" fmla="*/ 763929 w 1446835"/>
              <a:gd name="connsiteY1" fmla="*/ 268 h 359083"/>
              <a:gd name="connsiteX2" fmla="*/ 1446835 w 1446835"/>
              <a:gd name="connsiteY2" fmla="*/ 312785 h 359083"/>
            </a:gdLst>
            <a:ahLst/>
            <a:cxnLst>
              <a:cxn ang="0">
                <a:pos x="connsiteX0" y="connsiteY0"/>
              </a:cxn>
              <a:cxn ang="0">
                <a:pos x="connsiteX1" y="connsiteY1"/>
              </a:cxn>
              <a:cxn ang="0">
                <a:pos x="connsiteX2" y="connsiteY2"/>
              </a:cxn>
            </a:cxnLst>
            <a:rect l="l" t="t" r="r" b="b"/>
            <a:pathLst>
              <a:path w="1446835" h="359083">
                <a:moveTo>
                  <a:pt x="0" y="359083"/>
                </a:moveTo>
                <a:cubicBezTo>
                  <a:pt x="261395" y="183533"/>
                  <a:pt x="522790" y="7984"/>
                  <a:pt x="763929" y="268"/>
                </a:cubicBezTo>
                <a:cubicBezTo>
                  <a:pt x="1005068" y="-7448"/>
                  <a:pt x="1225951" y="152668"/>
                  <a:pt x="1446835" y="312785"/>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reeform 83"/>
          <p:cNvSpPr/>
          <p:nvPr/>
        </p:nvSpPr>
        <p:spPr>
          <a:xfrm>
            <a:off x="4573957" y="4373365"/>
            <a:ext cx="1446835" cy="279371"/>
          </a:xfrm>
          <a:custGeom>
            <a:avLst/>
            <a:gdLst>
              <a:gd name="connsiteX0" fmla="*/ 1446835 w 1446835"/>
              <a:gd name="connsiteY0" fmla="*/ 0 h 279371"/>
              <a:gd name="connsiteX1" fmla="*/ 752354 w 1446835"/>
              <a:gd name="connsiteY1" fmla="*/ 277792 h 279371"/>
              <a:gd name="connsiteX2" fmla="*/ 0 w 1446835"/>
              <a:gd name="connsiteY2" fmla="*/ 92597 h 279371"/>
            </a:gdLst>
            <a:ahLst/>
            <a:cxnLst>
              <a:cxn ang="0">
                <a:pos x="connsiteX0" y="connsiteY0"/>
              </a:cxn>
              <a:cxn ang="0">
                <a:pos x="connsiteX1" y="connsiteY1"/>
              </a:cxn>
              <a:cxn ang="0">
                <a:pos x="connsiteX2" y="connsiteY2"/>
              </a:cxn>
            </a:cxnLst>
            <a:rect l="l" t="t" r="r" b="b"/>
            <a:pathLst>
              <a:path w="1446835" h="279371">
                <a:moveTo>
                  <a:pt x="1446835" y="0"/>
                </a:moveTo>
                <a:cubicBezTo>
                  <a:pt x="1220164" y="131179"/>
                  <a:pt x="993493" y="262359"/>
                  <a:pt x="752354" y="277792"/>
                </a:cubicBezTo>
                <a:cubicBezTo>
                  <a:pt x="511215" y="293225"/>
                  <a:pt x="255607" y="192911"/>
                  <a:pt x="0" y="9259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84"/>
          <p:cNvSpPr/>
          <p:nvPr/>
        </p:nvSpPr>
        <p:spPr>
          <a:xfrm>
            <a:off x="4527658" y="4477537"/>
            <a:ext cx="2581155" cy="463191"/>
          </a:xfrm>
          <a:custGeom>
            <a:avLst/>
            <a:gdLst>
              <a:gd name="connsiteX0" fmla="*/ 0 w 2581155"/>
              <a:gd name="connsiteY0" fmla="*/ 46299 h 463191"/>
              <a:gd name="connsiteX1" fmla="*/ 1620456 w 2581155"/>
              <a:gd name="connsiteY1" fmla="*/ 462987 h 463191"/>
              <a:gd name="connsiteX2" fmla="*/ 2581155 w 2581155"/>
              <a:gd name="connsiteY2" fmla="*/ 0 h 463191"/>
            </a:gdLst>
            <a:ahLst/>
            <a:cxnLst>
              <a:cxn ang="0">
                <a:pos x="connsiteX0" y="connsiteY0"/>
              </a:cxn>
              <a:cxn ang="0">
                <a:pos x="connsiteX1" y="connsiteY1"/>
              </a:cxn>
              <a:cxn ang="0">
                <a:pos x="connsiteX2" y="connsiteY2"/>
              </a:cxn>
            </a:cxnLst>
            <a:rect l="l" t="t" r="r" b="b"/>
            <a:pathLst>
              <a:path w="2581155" h="463191">
                <a:moveTo>
                  <a:pt x="0" y="46299"/>
                </a:moveTo>
                <a:cubicBezTo>
                  <a:pt x="595132" y="258501"/>
                  <a:pt x="1190264" y="470703"/>
                  <a:pt x="1620456" y="462987"/>
                </a:cubicBezTo>
                <a:cubicBezTo>
                  <a:pt x="2050648" y="455271"/>
                  <a:pt x="2315901" y="227635"/>
                  <a:pt x="2581155"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reeform 85"/>
          <p:cNvSpPr/>
          <p:nvPr/>
        </p:nvSpPr>
        <p:spPr>
          <a:xfrm>
            <a:off x="4435061" y="4558560"/>
            <a:ext cx="2777924" cy="532435"/>
          </a:xfrm>
          <a:custGeom>
            <a:avLst/>
            <a:gdLst>
              <a:gd name="connsiteX0" fmla="*/ 2777924 w 2777924"/>
              <a:gd name="connsiteY0" fmla="*/ 0 h 532435"/>
              <a:gd name="connsiteX1" fmla="*/ 1886673 w 2777924"/>
              <a:gd name="connsiteY1" fmla="*/ 532435 h 532435"/>
              <a:gd name="connsiteX2" fmla="*/ 0 w 2777924"/>
              <a:gd name="connsiteY2" fmla="*/ 0 h 532435"/>
            </a:gdLst>
            <a:ahLst/>
            <a:cxnLst>
              <a:cxn ang="0">
                <a:pos x="connsiteX0" y="connsiteY0"/>
              </a:cxn>
              <a:cxn ang="0">
                <a:pos x="connsiteX1" y="connsiteY1"/>
              </a:cxn>
              <a:cxn ang="0">
                <a:pos x="connsiteX2" y="connsiteY2"/>
              </a:cxn>
            </a:cxnLst>
            <a:rect l="l" t="t" r="r" b="b"/>
            <a:pathLst>
              <a:path w="2777924" h="532435">
                <a:moveTo>
                  <a:pt x="2777924" y="0"/>
                </a:moveTo>
                <a:cubicBezTo>
                  <a:pt x="2563792" y="266217"/>
                  <a:pt x="2349660" y="532435"/>
                  <a:pt x="1886673" y="532435"/>
                </a:cubicBezTo>
                <a:cubicBezTo>
                  <a:pt x="1423686" y="532435"/>
                  <a:pt x="711843" y="266217"/>
                  <a:pt x="0"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reeform 86"/>
          <p:cNvSpPr/>
          <p:nvPr/>
        </p:nvSpPr>
        <p:spPr>
          <a:xfrm>
            <a:off x="5361035" y="3655735"/>
            <a:ext cx="2743200" cy="497711"/>
          </a:xfrm>
          <a:custGeom>
            <a:avLst/>
            <a:gdLst>
              <a:gd name="connsiteX0" fmla="*/ 0 w 2743200"/>
              <a:gd name="connsiteY0" fmla="*/ 497711 h 497711"/>
              <a:gd name="connsiteX1" fmla="*/ 1481560 w 2743200"/>
              <a:gd name="connsiteY1" fmla="*/ 0 h 497711"/>
              <a:gd name="connsiteX2" fmla="*/ 2743200 w 2743200"/>
              <a:gd name="connsiteY2" fmla="*/ 497711 h 497711"/>
            </a:gdLst>
            <a:ahLst/>
            <a:cxnLst>
              <a:cxn ang="0">
                <a:pos x="connsiteX0" y="connsiteY0"/>
              </a:cxn>
              <a:cxn ang="0">
                <a:pos x="connsiteX1" y="connsiteY1"/>
              </a:cxn>
              <a:cxn ang="0">
                <a:pos x="connsiteX2" y="connsiteY2"/>
              </a:cxn>
            </a:cxnLst>
            <a:rect l="l" t="t" r="r" b="b"/>
            <a:pathLst>
              <a:path w="2743200" h="497711">
                <a:moveTo>
                  <a:pt x="0" y="497711"/>
                </a:moveTo>
                <a:cubicBezTo>
                  <a:pt x="512180" y="248855"/>
                  <a:pt x="1024360" y="0"/>
                  <a:pt x="1481560" y="0"/>
                </a:cubicBezTo>
                <a:cubicBezTo>
                  <a:pt x="1938760" y="0"/>
                  <a:pt x="2340980" y="248855"/>
                  <a:pt x="2743200" y="497711"/>
                </a:cubicBezTo>
              </a:path>
            </a:pathLst>
          </a:custGeom>
          <a:noFill/>
          <a:ln>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p:cNvSpPr/>
          <p:nvPr/>
        </p:nvSpPr>
        <p:spPr>
          <a:xfrm>
            <a:off x="5453633" y="3771470"/>
            <a:ext cx="2523281" cy="474573"/>
          </a:xfrm>
          <a:custGeom>
            <a:avLst/>
            <a:gdLst>
              <a:gd name="connsiteX0" fmla="*/ 0 w 2523281"/>
              <a:gd name="connsiteY0" fmla="*/ 474573 h 474573"/>
              <a:gd name="connsiteX1" fmla="*/ 1435261 w 2523281"/>
              <a:gd name="connsiteY1" fmla="*/ 11 h 474573"/>
              <a:gd name="connsiteX2" fmla="*/ 2523281 w 2523281"/>
              <a:gd name="connsiteY2" fmla="*/ 462999 h 474573"/>
            </a:gdLst>
            <a:ahLst/>
            <a:cxnLst>
              <a:cxn ang="0">
                <a:pos x="connsiteX0" y="connsiteY0"/>
              </a:cxn>
              <a:cxn ang="0">
                <a:pos x="connsiteX1" y="connsiteY1"/>
              </a:cxn>
              <a:cxn ang="0">
                <a:pos x="connsiteX2" y="connsiteY2"/>
              </a:cxn>
            </a:cxnLst>
            <a:rect l="l" t="t" r="r" b="b"/>
            <a:pathLst>
              <a:path w="2523281" h="474573">
                <a:moveTo>
                  <a:pt x="0" y="474573"/>
                </a:moveTo>
                <a:cubicBezTo>
                  <a:pt x="507357" y="238256"/>
                  <a:pt x="1014714" y="1940"/>
                  <a:pt x="1435261" y="11"/>
                </a:cubicBezTo>
                <a:cubicBezTo>
                  <a:pt x="1855808" y="-1918"/>
                  <a:pt x="2189544" y="230540"/>
                  <a:pt x="2523281" y="46299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8009967" y="4186870"/>
            <a:ext cx="312906" cy="369332"/>
          </a:xfrm>
          <a:prstGeom prst="rect">
            <a:avLst/>
          </a:prstGeom>
          <a:noFill/>
        </p:spPr>
        <p:txBody>
          <a:bodyPr wrap="none" rtlCol="0">
            <a:spAutoFit/>
          </a:bodyPr>
          <a:lstStyle/>
          <a:p>
            <a:r>
              <a:rPr lang="en-US" dirty="0" smtClean="0"/>
              <a:t>8</a:t>
            </a:r>
            <a:endParaRPr lang="en-US" dirty="0"/>
          </a:p>
        </p:txBody>
      </p:sp>
      <p:sp>
        <p:nvSpPr>
          <p:cNvPr id="90" name="Freeform 89"/>
          <p:cNvSpPr/>
          <p:nvPr/>
        </p:nvSpPr>
        <p:spPr>
          <a:xfrm>
            <a:off x="6379608" y="4477537"/>
            <a:ext cx="1608881" cy="243164"/>
          </a:xfrm>
          <a:custGeom>
            <a:avLst/>
            <a:gdLst>
              <a:gd name="connsiteX0" fmla="*/ 0 w 1608881"/>
              <a:gd name="connsiteY0" fmla="*/ 23149 h 243164"/>
              <a:gd name="connsiteX1" fmla="*/ 1018572 w 1608881"/>
              <a:gd name="connsiteY1" fmla="*/ 243068 h 243164"/>
              <a:gd name="connsiteX2" fmla="*/ 1608881 w 1608881"/>
              <a:gd name="connsiteY2" fmla="*/ 0 h 243164"/>
            </a:gdLst>
            <a:ahLst/>
            <a:cxnLst>
              <a:cxn ang="0">
                <a:pos x="connsiteX0" y="connsiteY0"/>
              </a:cxn>
              <a:cxn ang="0">
                <a:pos x="connsiteX1" y="connsiteY1"/>
              </a:cxn>
              <a:cxn ang="0">
                <a:pos x="connsiteX2" y="connsiteY2"/>
              </a:cxn>
            </a:cxnLst>
            <a:rect l="l" t="t" r="r" b="b"/>
            <a:pathLst>
              <a:path w="1608881" h="243164">
                <a:moveTo>
                  <a:pt x="0" y="23149"/>
                </a:moveTo>
                <a:cubicBezTo>
                  <a:pt x="375212" y="135037"/>
                  <a:pt x="750425" y="246926"/>
                  <a:pt x="1018572" y="243068"/>
                </a:cubicBezTo>
                <a:cubicBezTo>
                  <a:pt x="1286719" y="239210"/>
                  <a:pt x="1447800" y="119605"/>
                  <a:pt x="1608881"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reeform 90"/>
          <p:cNvSpPr/>
          <p:nvPr/>
        </p:nvSpPr>
        <p:spPr>
          <a:xfrm>
            <a:off x="6252286" y="4523836"/>
            <a:ext cx="1863524" cy="335735"/>
          </a:xfrm>
          <a:custGeom>
            <a:avLst/>
            <a:gdLst>
              <a:gd name="connsiteX0" fmla="*/ 1863524 w 1863524"/>
              <a:gd name="connsiteY0" fmla="*/ 23149 h 335735"/>
              <a:gd name="connsiteX1" fmla="*/ 1122744 w 1863524"/>
              <a:gd name="connsiteY1" fmla="*/ 335666 h 335735"/>
              <a:gd name="connsiteX2" fmla="*/ 0 w 1863524"/>
              <a:gd name="connsiteY2" fmla="*/ 0 h 335735"/>
            </a:gdLst>
            <a:ahLst/>
            <a:cxnLst>
              <a:cxn ang="0">
                <a:pos x="connsiteX0" y="connsiteY0"/>
              </a:cxn>
              <a:cxn ang="0">
                <a:pos x="connsiteX1" y="connsiteY1"/>
              </a:cxn>
              <a:cxn ang="0">
                <a:pos x="connsiteX2" y="connsiteY2"/>
              </a:cxn>
            </a:cxnLst>
            <a:rect l="l" t="t" r="r" b="b"/>
            <a:pathLst>
              <a:path w="1863524" h="335735">
                <a:moveTo>
                  <a:pt x="1863524" y="23149"/>
                </a:moveTo>
                <a:cubicBezTo>
                  <a:pt x="1648427" y="181336"/>
                  <a:pt x="1433331" y="339524"/>
                  <a:pt x="1122744" y="335666"/>
                </a:cubicBezTo>
                <a:cubicBezTo>
                  <a:pt x="812157" y="331808"/>
                  <a:pt x="406078" y="165904"/>
                  <a:pt x="0"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Arrow Connector 92"/>
          <p:cNvCxnSpPr>
            <a:stCxn id="50" idx="6"/>
            <a:endCxn id="51" idx="2"/>
          </p:cNvCxnSpPr>
          <p:nvPr/>
        </p:nvCxnSpPr>
        <p:spPr>
          <a:xfrm>
            <a:off x="7403967" y="4337194"/>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flipV="1">
            <a:off x="7330235" y="4428346"/>
            <a:ext cx="590606" cy="13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288" y="1186650"/>
            <a:ext cx="462159" cy="308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157" y="3834938"/>
            <a:ext cx="462159" cy="308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717" y="1447774"/>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7066" y="4121760"/>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555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rgbClr val="C00000"/>
                </a:solidFill>
              </a:rPr>
              <a:t>Discrete-State Markov Process</a:t>
            </a:r>
            <a:endParaRPr lang="en-US" b="1" dirty="0">
              <a:solidFill>
                <a:srgbClr val="C00000"/>
              </a:solidFill>
            </a:endParaRPr>
          </a:p>
        </p:txBody>
      </p:sp>
      <p:sp>
        <p:nvSpPr>
          <p:cNvPr id="3" name="Content Placeholder 2"/>
          <p:cNvSpPr>
            <a:spLocks noGrp="1"/>
          </p:cNvSpPr>
          <p:nvPr>
            <p:ph idx="1"/>
          </p:nvPr>
        </p:nvSpPr>
        <p:spPr>
          <a:xfrm>
            <a:off x="457200" y="5105400"/>
            <a:ext cx="8229600" cy="1688163"/>
          </a:xfrm>
        </p:spPr>
        <p:txBody>
          <a:bodyPr>
            <a:normAutofit fontScale="62500" lnSpcReduction="20000"/>
          </a:bodyPr>
          <a:lstStyle/>
          <a:p>
            <a:pPr>
              <a:lnSpc>
                <a:spcPct val="120000"/>
              </a:lnSpc>
            </a:pPr>
            <a:r>
              <a:rPr lang="en-US" dirty="0" smtClean="0"/>
              <a:t>AKA Markov Chain</a:t>
            </a:r>
          </a:p>
          <a:p>
            <a:pPr>
              <a:lnSpc>
                <a:spcPct val="120000"/>
              </a:lnSpc>
            </a:pPr>
            <a:r>
              <a:rPr lang="en-US" dirty="0" smtClean="0"/>
              <a:t>The process (</a:t>
            </a:r>
            <a:r>
              <a:rPr lang="en-US" dirty="0" err="1" smtClean="0"/>
              <a:t>flider</a:t>
            </a:r>
            <a:r>
              <a:rPr lang="en-US" dirty="0" smtClean="0"/>
              <a:t>) can be in one of a number of states (corners)</a:t>
            </a:r>
          </a:p>
          <a:p>
            <a:pPr>
              <a:lnSpc>
                <a:spcPct val="120000"/>
              </a:lnSpc>
            </a:pPr>
            <a:r>
              <a:rPr lang="en-US" dirty="0" smtClean="0"/>
              <a:t>At any state the process can transition into another states, based on a probability distribution that is only dependent on the current state</a:t>
            </a:r>
            <a:endParaRPr lang="en-US" dirty="0"/>
          </a:p>
        </p:txBody>
      </p:sp>
      <p:grpSp>
        <p:nvGrpSpPr>
          <p:cNvPr id="36" name="Group 35"/>
          <p:cNvGrpSpPr/>
          <p:nvPr/>
        </p:nvGrpSpPr>
        <p:grpSpPr>
          <a:xfrm>
            <a:off x="3877551" y="1409553"/>
            <a:ext cx="1839049" cy="1839048"/>
            <a:chOff x="2883567" y="1295400"/>
            <a:chExt cx="2983833" cy="2983832"/>
          </a:xfrm>
        </p:grpSpPr>
        <p:sp>
          <p:nvSpPr>
            <p:cNvPr id="38" name="Cube 3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p:cNvSpPr/>
          <p:nvPr/>
        </p:nvSpPr>
        <p:spPr>
          <a:xfrm>
            <a:off x="13841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2985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2891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2035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51179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0323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0229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79373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Freeform 51"/>
          <p:cNvSpPr/>
          <p:nvPr/>
        </p:nvSpPr>
        <p:spPr>
          <a:xfrm>
            <a:off x="1726585" y="4257618"/>
            <a:ext cx="567159" cy="11575"/>
          </a:xfrm>
          <a:custGeom>
            <a:avLst/>
            <a:gdLst>
              <a:gd name="connsiteX0" fmla="*/ 0 w 567159"/>
              <a:gd name="connsiteY0" fmla="*/ 11575 h 11575"/>
              <a:gd name="connsiteX1" fmla="*/ 567159 w 567159"/>
              <a:gd name="connsiteY1" fmla="*/ 0 h 11575"/>
            </a:gdLst>
            <a:ahLst/>
            <a:cxnLst>
              <a:cxn ang="0">
                <a:pos x="connsiteX0" y="connsiteY0"/>
              </a:cxn>
              <a:cxn ang="0">
                <a:pos x="connsiteX1" y="connsiteY1"/>
              </a:cxn>
            </a:cxnLst>
            <a:rect l="l" t="t" r="r" b="b"/>
            <a:pathLst>
              <a:path w="567159" h="11575">
                <a:moveTo>
                  <a:pt x="0" y="11575"/>
                </a:moveTo>
                <a:lnTo>
                  <a:pt x="567159" y="0"/>
                </a:ln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stCxn id="45" idx="2"/>
            <a:endCxn id="44" idx="6"/>
          </p:cNvCxnSpPr>
          <p:nvPr/>
        </p:nvCxnSpPr>
        <p:spPr>
          <a:xfrm flipH="1">
            <a:off x="1765167" y="4337194"/>
            <a:ext cx="533400" cy="0"/>
          </a:xfrm>
          <a:prstGeom prst="line">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5" name="Freeform 54"/>
          <p:cNvSpPr/>
          <p:nvPr/>
        </p:nvSpPr>
        <p:spPr>
          <a:xfrm>
            <a:off x="1691861" y="3910298"/>
            <a:ext cx="1689903" cy="289447"/>
          </a:xfrm>
          <a:custGeom>
            <a:avLst/>
            <a:gdLst>
              <a:gd name="connsiteX0" fmla="*/ 0 w 1689903"/>
              <a:gd name="connsiteY0" fmla="*/ 266297 h 289447"/>
              <a:gd name="connsiteX1" fmla="*/ 868101 w 1689903"/>
              <a:gd name="connsiteY1" fmla="*/ 80 h 289447"/>
              <a:gd name="connsiteX2" fmla="*/ 1689903 w 1689903"/>
              <a:gd name="connsiteY2" fmla="*/ 289447 h 289447"/>
            </a:gdLst>
            <a:ahLst/>
            <a:cxnLst>
              <a:cxn ang="0">
                <a:pos x="connsiteX0" y="connsiteY0"/>
              </a:cxn>
              <a:cxn ang="0">
                <a:pos x="connsiteX1" y="connsiteY1"/>
              </a:cxn>
              <a:cxn ang="0">
                <a:pos x="connsiteX2" y="connsiteY2"/>
              </a:cxn>
            </a:cxnLst>
            <a:rect l="l" t="t" r="r" b="b"/>
            <a:pathLst>
              <a:path w="1689903" h="289447">
                <a:moveTo>
                  <a:pt x="0" y="266297"/>
                </a:moveTo>
                <a:cubicBezTo>
                  <a:pt x="293225" y="131259"/>
                  <a:pt x="586451" y="-3778"/>
                  <a:pt x="868101" y="80"/>
                </a:cubicBezTo>
                <a:cubicBezTo>
                  <a:pt x="1149751" y="3938"/>
                  <a:pt x="1419827" y="146692"/>
                  <a:pt x="1689903" y="28944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reeform 55"/>
          <p:cNvSpPr/>
          <p:nvPr/>
        </p:nvSpPr>
        <p:spPr>
          <a:xfrm>
            <a:off x="1599263" y="3759893"/>
            <a:ext cx="1863524" cy="393553"/>
          </a:xfrm>
          <a:custGeom>
            <a:avLst/>
            <a:gdLst>
              <a:gd name="connsiteX0" fmla="*/ 1863524 w 1863524"/>
              <a:gd name="connsiteY0" fmla="*/ 381978 h 393553"/>
              <a:gd name="connsiteX1" fmla="*/ 1018572 w 1863524"/>
              <a:gd name="connsiteY1" fmla="*/ 14 h 393553"/>
              <a:gd name="connsiteX2" fmla="*/ 0 w 1863524"/>
              <a:gd name="connsiteY2" fmla="*/ 393553 h 393553"/>
            </a:gdLst>
            <a:ahLst/>
            <a:cxnLst>
              <a:cxn ang="0">
                <a:pos x="connsiteX0" y="connsiteY0"/>
              </a:cxn>
              <a:cxn ang="0">
                <a:pos x="connsiteX1" y="connsiteY1"/>
              </a:cxn>
              <a:cxn ang="0">
                <a:pos x="connsiteX2" y="connsiteY2"/>
              </a:cxn>
            </a:cxnLst>
            <a:rect l="l" t="t" r="r" b="b"/>
            <a:pathLst>
              <a:path w="1863524" h="393553">
                <a:moveTo>
                  <a:pt x="1863524" y="381978"/>
                </a:moveTo>
                <a:cubicBezTo>
                  <a:pt x="1596341" y="190031"/>
                  <a:pt x="1329159" y="-1915"/>
                  <a:pt x="1018572" y="14"/>
                </a:cubicBezTo>
                <a:cubicBezTo>
                  <a:pt x="707985" y="1943"/>
                  <a:pt x="353992" y="197748"/>
                  <a:pt x="0" y="393553"/>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p:nvPr/>
        </p:nvSpPr>
        <p:spPr>
          <a:xfrm>
            <a:off x="1657137" y="4489112"/>
            <a:ext cx="2650602" cy="312827"/>
          </a:xfrm>
          <a:custGeom>
            <a:avLst/>
            <a:gdLst>
              <a:gd name="connsiteX0" fmla="*/ 0 w 2650602"/>
              <a:gd name="connsiteY0" fmla="*/ 46298 h 312827"/>
              <a:gd name="connsiteX1" fmla="*/ 1620455 w 2650602"/>
              <a:gd name="connsiteY1" fmla="*/ 312516 h 312827"/>
              <a:gd name="connsiteX2" fmla="*/ 2650602 w 2650602"/>
              <a:gd name="connsiteY2" fmla="*/ 0 h 312827"/>
            </a:gdLst>
            <a:ahLst/>
            <a:cxnLst>
              <a:cxn ang="0">
                <a:pos x="connsiteX0" y="connsiteY0"/>
              </a:cxn>
              <a:cxn ang="0">
                <a:pos x="connsiteX1" y="connsiteY1"/>
              </a:cxn>
              <a:cxn ang="0">
                <a:pos x="connsiteX2" y="connsiteY2"/>
              </a:cxn>
            </a:cxnLst>
            <a:rect l="l" t="t" r="r" b="b"/>
            <a:pathLst>
              <a:path w="2650602" h="312827">
                <a:moveTo>
                  <a:pt x="0" y="46298"/>
                </a:moveTo>
                <a:cubicBezTo>
                  <a:pt x="589344" y="183265"/>
                  <a:pt x="1178688" y="320232"/>
                  <a:pt x="1620455" y="312516"/>
                </a:cubicBezTo>
                <a:cubicBezTo>
                  <a:pt x="2062222" y="304800"/>
                  <a:pt x="2356412" y="152400"/>
                  <a:pt x="2650602"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Freeform 57"/>
          <p:cNvSpPr/>
          <p:nvPr/>
        </p:nvSpPr>
        <p:spPr>
          <a:xfrm>
            <a:off x="1541390" y="4512261"/>
            <a:ext cx="2870521" cy="451622"/>
          </a:xfrm>
          <a:custGeom>
            <a:avLst/>
            <a:gdLst>
              <a:gd name="connsiteX0" fmla="*/ 2870521 w 2870521"/>
              <a:gd name="connsiteY0" fmla="*/ 0 h 451622"/>
              <a:gd name="connsiteX1" fmla="*/ 2025569 w 2870521"/>
              <a:gd name="connsiteY1" fmla="*/ 451413 h 451622"/>
              <a:gd name="connsiteX2" fmla="*/ 0 w 2870521"/>
              <a:gd name="connsiteY2" fmla="*/ 46299 h 451622"/>
            </a:gdLst>
            <a:ahLst/>
            <a:cxnLst>
              <a:cxn ang="0">
                <a:pos x="connsiteX0" y="connsiteY0"/>
              </a:cxn>
              <a:cxn ang="0">
                <a:pos x="connsiteX1" y="connsiteY1"/>
              </a:cxn>
              <a:cxn ang="0">
                <a:pos x="connsiteX2" y="connsiteY2"/>
              </a:cxn>
            </a:cxnLst>
            <a:rect l="l" t="t" r="r" b="b"/>
            <a:pathLst>
              <a:path w="2870521" h="451622">
                <a:moveTo>
                  <a:pt x="2870521" y="0"/>
                </a:moveTo>
                <a:cubicBezTo>
                  <a:pt x="2687255" y="221848"/>
                  <a:pt x="2503989" y="443697"/>
                  <a:pt x="2025569" y="451413"/>
                </a:cubicBezTo>
                <a:cubicBezTo>
                  <a:pt x="1547149" y="459129"/>
                  <a:pt x="773574" y="252714"/>
                  <a:pt x="0" y="4629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4137620" y="1060530"/>
            <a:ext cx="312906" cy="369332"/>
          </a:xfrm>
          <a:prstGeom prst="rect">
            <a:avLst/>
          </a:prstGeom>
          <a:noFill/>
        </p:spPr>
        <p:txBody>
          <a:bodyPr wrap="none" rtlCol="0">
            <a:spAutoFit/>
          </a:bodyPr>
          <a:lstStyle/>
          <a:p>
            <a:r>
              <a:rPr lang="en-US" dirty="0" smtClean="0"/>
              <a:t>1</a:t>
            </a:r>
            <a:endParaRPr lang="en-US" dirty="0"/>
          </a:p>
        </p:txBody>
      </p:sp>
      <p:sp>
        <p:nvSpPr>
          <p:cNvPr id="60" name="TextBox 59"/>
          <p:cNvSpPr txBox="1"/>
          <p:nvPr/>
        </p:nvSpPr>
        <p:spPr>
          <a:xfrm>
            <a:off x="5469191" y="1081523"/>
            <a:ext cx="312906" cy="369332"/>
          </a:xfrm>
          <a:prstGeom prst="rect">
            <a:avLst/>
          </a:prstGeom>
          <a:noFill/>
        </p:spPr>
        <p:txBody>
          <a:bodyPr wrap="none" rtlCol="0">
            <a:spAutoFit/>
          </a:bodyPr>
          <a:lstStyle/>
          <a:p>
            <a:r>
              <a:rPr lang="en-US" dirty="0" smtClean="0"/>
              <a:t>2</a:t>
            </a:r>
            <a:endParaRPr lang="en-US" dirty="0"/>
          </a:p>
        </p:txBody>
      </p:sp>
      <p:sp>
        <p:nvSpPr>
          <p:cNvPr id="61" name="TextBox 60"/>
          <p:cNvSpPr txBox="1"/>
          <p:nvPr/>
        </p:nvSpPr>
        <p:spPr>
          <a:xfrm>
            <a:off x="3572751" y="1772620"/>
            <a:ext cx="312906" cy="369332"/>
          </a:xfrm>
          <a:prstGeom prst="rect">
            <a:avLst/>
          </a:prstGeom>
          <a:noFill/>
        </p:spPr>
        <p:txBody>
          <a:bodyPr wrap="none" rtlCol="0">
            <a:spAutoFit/>
          </a:bodyPr>
          <a:lstStyle/>
          <a:p>
            <a:r>
              <a:rPr lang="en-US" dirty="0" smtClean="0"/>
              <a:t>3</a:t>
            </a:r>
            <a:endParaRPr lang="en-US" dirty="0"/>
          </a:p>
        </p:txBody>
      </p:sp>
      <p:sp>
        <p:nvSpPr>
          <p:cNvPr id="62" name="TextBox 61"/>
          <p:cNvSpPr txBox="1"/>
          <p:nvPr/>
        </p:nvSpPr>
        <p:spPr>
          <a:xfrm>
            <a:off x="5317245" y="1784586"/>
            <a:ext cx="312906" cy="369332"/>
          </a:xfrm>
          <a:prstGeom prst="rect">
            <a:avLst/>
          </a:prstGeom>
          <a:noFill/>
        </p:spPr>
        <p:txBody>
          <a:bodyPr wrap="none" rtlCol="0">
            <a:spAutoFit/>
          </a:bodyPr>
          <a:lstStyle/>
          <a:p>
            <a:r>
              <a:rPr lang="en-US" dirty="0" smtClean="0"/>
              <a:t>4</a:t>
            </a:r>
            <a:endParaRPr lang="en-US" dirty="0"/>
          </a:p>
        </p:txBody>
      </p:sp>
      <p:sp>
        <p:nvSpPr>
          <p:cNvPr id="63" name="TextBox 62"/>
          <p:cNvSpPr txBox="1"/>
          <p:nvPr/>
        </p:nvSpPr>
        <p:spPr>
          <a:xfrm>
            <a:off x="4087826" y="2448555"/>
            <a:ext cx="312906" cy="369332"/>
          </a:xfrm>
          <a:prstGeom prst="rect">
            <a:avLst/>
          </a:prstGeom>
          <a:noFill/>
        </p:spPr>
        <p:txBody>
          <a:bodyPr wrap="none" rtlCol="0">
            <a:spAutoFit/>
          </a:bodyPr>
          <a:lstStyle/>
          <a:p>
            <a:r>
              <a:rPr lang="en-US" dirty="0" smtClean="0"/>
              <a:t>5</a:t>
            </a:r>
            <a:endParaRPr lang="en-US" dirty="0"/>
          </a:p>
        </p:txBody>
      </p:sp>
      <p:sp>
        <p:nvSpPr>
          <p:cNvPr id="64" name="TextBox 63"/>
          <p:cNvSpPr txBox="1"/>
          <p:nvPr/>
        </p:nvSpPr>
        <p:spPr>
          <a:xfrm>
            <a:off x="5446041" y="2469548"/>
            <a:ext cx="312906" cy="369332"/>
          </a:xfrm>
          <a:prstGeom prst="rect">
            <a:avLst/>
          </a:prstGeom>
          <a:noFill/>
        </p:spPr>
        <p:txBody>
          <a:bodyPr wrap="none" rtlCol="0">
            <a:spAutoFit/>
          </a:bodyPr>
          <a:lstStyle/>
          <a:p>
            <a:r>
              <a:rPr lang="en-US" dirty="0" smtClean="0"/>
              <a:t>6</a:t>
            </a:r>
            <a:endParaRPr lang="en-US" dirty="0"/>
          </a:p>
        </p:txBody>
      </p:sp>
      <p:sp>
        <p:nvSpPr>
          <p:cNvPr id="65" name="TextBox 64"/>
          <p:cNvSpPr txBox="1"/>
          <p:nvPr/>
        </p:nvSpPr>
        <p:spPr>
          <a:xfrm>
            <a:off x="3564645" y="3160645"/>
            <a:ext cx="312906" cy="369332"/>
          </a:xfrm>
          <a:prstGeom prst="rect">
            <a:avLst/>
          </a:prstGeom>
          <a:noFill/>
        </p:spPr>
        <p:txBody>
          <a:bodyPr wrap="none" rtlCol="0">
            <a:spAutoFit/>
          </a:bodyPr>
          <a:lstStyle/>
          <a:p>
            <a:r>
              <a:rPr lang="en-US" dirty="0" smtClean="0"/>
              <a:t>7</a:t>
            </a:r>
            <a:endParaRPr lang="en-US" dirty="0"/>
          </a:p>
        </p:txBody>
      </p:sp>
      <p:sp>
        <p:nvSpPr>
          <p:cNvPr id="66" name="TextBox 65"/>
          <p:cNvSpPr txBox="1"/>
          <p:nvPr/>
        </p:nvSpPr>
        <p:spPr>
          <a:xfrm>
            <a:off x="5249151" y="3091077"/>
            <a:ext cx="312906" cy="369332"/>
          </a:xfrm>
          <a:prstGeom prst="rect">
            <a:avLst/>
          </a:prstGeom>
          <a:noFill/>
        </p:spPr>
        <p:txBody>
          <a:bodyPr wrap="none" rtlCol="0">
            <a:spAutoFit/>
          </a:bodyPr>
          <a:lstStyle/>
          <a:p>
            <a:r>
              <a:rPr lang="en-US" dirty="0" smtClean="0"/>
              <a:t>8</a:t>
            </a:r>
            <a:endParaRPr lang="en-US" dirty="0"/>
          </a:p>
        </p:txBody>
      </p:sp>
      <p:sp>
        <p:nvSpPr>
          <p:cNvPr id="67" name="TextBox 66"/>
          <p:cNvSpPr txBox="1"/>
          <p:nvPr/>
        </p:nvSpPr>
        <p:spPr>
          <a:xfrm>
            <a:off x="1386700" y="4166079"/>
            <a:ext cx="312906" cy="369332"/>
          </a:xfrm>
          <a:prstGeom prst="rect">
            <a:avLst/>
          </a:prstGeom>
          <a:noFill/>
        </p:spPr>
        <p:txBody>
          <a:bodyPr wrap="none" rtlCol="0">
            <a:spAutoFit/>
          </a:bodyPr>
          <a:lstStyle/>
          <a:p>
            <a:r>
              <a:rPr lang="en-US" dirty="0" smtClean="0"/>
              <a:t>1</a:t>
            </a:r>
            <a:endParaRPr lang="en-US" dirty="0"/>
          </a:p>
        </p:txBody>
      </p:sp>
      <p:sp>
        <p:nvSpPr>
          <p:cNvPr id="68" name="TextBox 67"/>
          <p:cNvSpPr txBox="1"/>
          <p:nvPr/>
        </p:nvSpPr>
        <p:spPr>
          <a:xfrm>
            <a:off x="2347731" y="4153841"/>
            <a:ext cx="312906" cy="369332"/>
          </a:xfrm>
          <a:prstGeom prst="rect">
            <a:avLst/>
          </a:prstGeom>
          <a:noFill/>
        </p:spPr>
        <p:txBody>
          <a:bodyPr wrap="none" rtlCol="0">
            <a:spAutoFit/>
          </a:bodyPr>
          <a:lstStyle/>
          <a:p>
            <a:r>
              <a:rPr lang="en-US" dirty="0" smtClean="0"/>
              <a:t>2</a:t>
            </a:r>
            <a:endParaRPr lang="en-US" dirty="0"/>
          </a:p>
        </p:txBody>
      </p:sp>
      <p:sp>
        <p:nvSpPr>
          <p:cNvPr id="69" name="TextBox 68"/>
          <p:cNvSpPr txBox="1"/>
          <p:nvPr/>
        </p:nvSpPr>
        <p:spPr>
          <a:xfrm>
            <a:off x="3314412" y="4150507"/>
            <a:ext cx="312906" cy="369332"/>
          </a:xfrm>
          <a:prstGeom prst="rect">
            <a:avLst/>
          </a:prstGeom>
          <a:noFill/>
        </p:spPr>
        <p:txBody>
          <a:bodyPr wrap="none" rtlCol="0">
            <a:spAutoFit/>
          </a:bodyPr>
          <a:lstStyle/>
          <a:p>
            <a:r>
              <a:rPr lang="en-US" dirty="0" smtClean="0"/>
              <a:t>3</a:t>
            </a:r>
            <a:endParaRPr lang="en-US" dirty="0"/>
          </a:p>
        </p:txBody>
      </p:sp>
      <p:sp>
        <p:nvSpPr>
          <p:cNvPr id="70" name="TextBox 69"/>
          <p:cNvSpPr txBox="1"/>
          <p:nvPr/>
        </p:nvSpPr>
        <p:spPr>
          <a:xfrm>
            <a:off x="4210877" y="4156234"/>
            <a:ext cx="312906" cy="369332"/>
          </a:xfrm>
          <a:prstGeom prst="rect">
            <a:avLst/>
          </a:prstGeom>
          <a:noFill/>
        </p:spPr>
        <p:txBody>
          <a:bodyPr wrap="none" rtlCol="0">
            <a:spAutoFit/>
          </a:bodyPr>
          <a:lstStyle/>
          <a:p>
            <a:r>
              <a:rPr lang="en-US" dirty="0" smtClean="0"/>
              <a:t>5</a:t>
            </a:r>
            <a:endParaRPr lang="en-US" dirty="0"/>
          </a:p>
        </p:txBody>
      </p:sp>
      <p:sp>
        <p:nvSpPr>
          <p:cNvPr id="71" name="TextBox 70"/>
          <p:cNvSpPr txBox="1"/>
          <p:nvPr/>
        </p:nvSpPr>
        <p:spPr>
          <a:xfrm>
            <a:off x="5158406" y="4178065"/>
            <a:ext cx="312906" cy="369332"/>
          </a:xfrm>
          <a:prstGeom prst="rect">
            <a:avLst/>
          </a:prstGeom>
          <a:noFill/>
        </p:spPr>
        <p:txBody>
          <a:bodyPr wrap="none" rtlCol="0">
            <a:spAutoFit/>
          </a:bodyPr>
          <a:lstStyle/>
          <a:p>
            <a:r>
              <a:rPr lang="en-US" dirty="0" smtClean="0"/>
              <a:t>4</a:t>
            </a:r>
            <a:endParaRPr lang="en-US" dirty="0"/>
          </a:p>
        </p:txBody>
      </p:sp>
      <p:sp>
        <p:nvSpPr>
          <p:cNvPr id="72" name="TextBox 71"/>
          <p:cNvSpPr txBox="1"/>
          <p:nvPr/>
        </p:nvSpPr>
        <p:spPr>
          <a:xfrm>
            <a:off x="6072806" y="4186870"/>
            <a:ext cx="312906" cy="369332"/>
          </a:xfrm>
          <a:prstGeom prst="rect">
            <a:avLst/>
          </a:prstGeom>
          <a:noFill/>
        </p:spPr>
        <p:txBody>
          <a:bodyPr wrap="none" rtlCol="0">
            <a:spAutoFit/>
          </a:bodyPr>
          <a:lstStyle/>
          <a:p>
            <a:r>
              <a:rPr lang="en-US" dirty="0" smtClean="0"/>
              <a:t>6</a:t>
            </a:r>
            <a:endParaRPr lang="en-US" dirty="0"/>
          </a:p>
        </p:txBody>
      </p:sp>
      <p:sp>
        <p:nvSpPr>
          <p:cNvPr id="73" name="Freeform 72"/>
          <p:cNvSpPr/>
          <p:nvPr/>
        </p:nvSpPr>
        <p:spPr>
          <a:xfrm>
            <a:off x="2583111" y="3887228"/>
            <a:ext cx="2615879" cy="289367"/>
          </a:xfrm>
          <a:custGeom>
            <a:avLst/>
            <a:gdLst>
              <a:gd name="connsiteX0" fmla="*/ 0 w 2615879"/>
              <a:gd name="connsiteY0" fmla="*/ 289367 h 289367"/>
              <a:gd name="connsiteX1" fmla="*/ 1458410 w 2615879"/>
              <a:gd name="connsiteY1" fmla="*/ 0 h 289367"/>
              <a:gd name="connsiteX2" fmla="*/ 2615879 w 2615879"/>
              <a:gd name="connsiteY2" fmla="*/ 289367 h 289367"/>
            </a:gdLst>
            <a:ahLst/>
            <a:cxnLst>
              <a:cxn ang="0">
                <a:pos x="connsiteX0" y="connsiteY0"/>
              </a:cxn>
              <a:cxn ang="0">
                <a:pos x="connsiteX1" y="connsiteY1"/>
              </a:cxn>
              <a:cxn ang="0">
                <a:pos x="connsiteX2" y="connsiteY2"/>
              </a:cxn>
            </a:cxnLst>
            <a:rect l="l" t="t" r="r" b="b"/>
            <a:pathLst>
              <a:path w="2615879" h="289367">
                <a:moveTo>
                  <a:pt x="0" y="289367"/>
                </a:moveTo>
                <a:cubicBezTo>
                  <a:pt x="511215" y="144683"/>
                  <a:pt x="1022430" y="0"/>
                  <a:pt x="1458410" y="0"/>
                </a:cubicBezTo>
                <a:cubicBezTo>
                  <a:pt x="1894390" y="0"/>
                  <a:pt x="2255134" y="144683"/>
                  <a:pt x="2615879" y="28936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Freeform 73"/>
          <p:cNvSpPr/>
          <p:nvPr/>
        </p:nvSpPr>
        <p:spPr>
          <a:xfrm>
            <a:off x="2525238" y="3736743"/>
            <a:ext cx="2766349" cy="405128"/>
          </a:xfrm>
          <a:custGeom>
            <a:avLst/>
            <a:gdLst>
              <a:gd name="connsiteX0" fmla="*/ 2766349 w 2766349"/>
              <a:gd name="connsiteY0" fmla="*/ 393554 h 405128"/>
              <a:gd name="connsiteX1" fmla="*/ 1701478 w 2766349"/>
              <a:gd name="connsiteY1" fmla="*/ 14 h 405128"/>
              <a:gd name="connsiteX2" fmla="*/ 0 w 2766349"/>
              <a:gd name="connsiteY2" fmla="*/ 405128 h 405128"/>
            </a:gdLst>
            <a:ahLst/>
            <a:cxnLst>
              <a:cxn ang="0">
                <a:pos x="connsiteX0" y="connsiteY0"/>
              </a:cxn>
              <a:cxn ang="0">
                <a:pos x="connsiteX1" y="connsiteY1"/>
              </a:cxn>
              <a:cxn ang="0">
                <a:pos x="connsiteX2" y="connsiteY2"/>
              </a:cxn>
            </a:cxnLst>
            <a:rect l="l" t="t" r="r" b="b"/>
            <a:pathLst>
              <a:path w="2766349" h="405128">
                <a:moveTo>
                  <a:pt x="2766349" y="393554"/>
                </a:moveTo>
                <a:cubicBezTo>
                  <a:pt x="2464442" y="195819"/>
                  <a:pt x="2162536" y="-1915"/>
                  <a:pt x="1701478" y="14"/>
                </a:cubicBezTo>
                <a:cubicBezTo>
                  <a:pt x="1240420" y="1943"/>
                  <a:pt x="620210" y="203535"/>
                  <a:pt x="0" y="405128"/>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p:cNvSpPr/>
          <p:nvPr/>
        </p:nvSpPr>
        <p:spPr>
          <a:xfrm>
            <a:off x="2629410" y="4477537"/>
            <a:ext cx="3472405" cy="439890"/>
          </a:xfrm>
          <a:custGeom>
            <a:avLst/>
            <a:gdLst>
              <a:gd name="connsiteX0" fmla="*/ 0 w 3472405"/>
              <a:gd name="connsiteY0" fmla="*/ 23149 h 439890"/>
              <a:gd name="connsiteX1" fmla="*/ 2071868 w 3472405"/>
              <a:gd name="connsiteY1" fmla="*/ 439838 h 439890"/>
              <a:gd name="connsiteX2" fmla="*/ 3472405 w 3472405"/>
              <a:gd name="connsiteY2" fmla="*/ 0 h 439890"/>
            </a:gdLst>
            <a:ahLst/>
            <a:cxnLst>
              <a:cxn ang="0">
                <a:pos x="connsiteX0" y="connsiteY0"/>
              </a:cxn>
              <a:cxn ang="0">
                <a:pos x="connsiteX1" y="connsiteY1"/>
              </a:cxn>
              <a:cxn ang="0">
                <a:pos x="connsiteX2" y="connsiteY2"/>
              </a:cxn>
            </a:cxnLst>
            <a:rect l="l" t="t" r="r" b="b"/>
            <a:pathLst>
              <a:path w="3472405" h="439890">
                <a:moveTo>
                  <a:pt x="0" y="23149"/>
                </a:moveTo>
                <a:cubicBezTo>
                  <a:pt x="746567" y="233422"/>
                  <a:pt x="1493134" y="443696"/>
                  <a:pt x="2071868" y="439838"/>
                </a:cubicBezTo>
                <a:cubicBezTo>
                  <a:pt x="2650602" y="435980"/>
                  <a:pt x="3061503" y="217990"/>
                  <a:pt x="3472405"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75"/>
          <p:cNvSpPr/>
          <p:nvPr/>
        </p:nvSpPr>
        <p:spPr>
          <a:xfrm>
            <a:off x="2559962" y="4523836"/>
            <a:ext cx="3576577" cy="567199"/>
          </a:xfrm>
          <a:custGeom>
            <a:avLst/>
            <a:gdLst>
              <a:gd name="connsiteX0" fmla="*/ 3576577 w 3576577"/>
              <a:gd name="connsiteY0" fmla="*/ 0 h 567199"/>
              <a:gd name="connsiteX1" fmla="*/ 2338086 w 3576577"/>
              <a:gd name="connsiteY1" fmla="*/ 567159 h 567199"/>
              <a:gd name="connsiteX2" fmla="*/ 0 w 3576577"/>
              <a:gd name="connsiteY2" fmla="*/ 23149 h 567199"/>
            </a:gdLst>
            <a:ahLst/>
            <a:cxnLst>
              <a:cxn ang="0">
                <a:pos x="connsiteX0" y="connsiteY0"/>
              </a:cxn>
              <a:cxn ang="0">
                <a:pos x="connsiteX1" y="connsiteY1"/>
              </a:cxn>
              <a:cxn ang="0">
                <a:pos x="connsiteX2" y="connsiteY2"/>
              </a:cxn>
            </a:cxnLst>
            <a:rect l="l" t="t" r="r" b="b"/>
            <a:pathLst>
              <a:path w="3576577" h="567199">
                <a:moveTo>
                  <a:pt x="3576577" y="0"/>
                </a:moveTo>
                <a:cubicBezTo>
                  <a:pt x="3255379" y="281650"/>
                  <a:pt x="2934182" y="563301"/>
                  <a:pt x="2338086" y="567159"/>
                </a:cubicBezTo>
                <a:cubicBezTo>
                  <a:pt x="1741990" y="571017"/>
                  <a:pt x="870995" y="297083"/>
                  <a:pt x="0" y="2314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7033855" y="4139278"/>
            <a:ext cx="312906" cy="369332"/>
          </a:xfrm>
          <a:prstGeom prst="rect">
            <a:avLst/>
          </a:prstGeom>
          <a:noFill/>
        </p:spPr>
        <p:txBody>
          <a:bodyPr wrap="none" rtlCol="0">
            <a:spAutoFit/>
          </a:bodyPr>
          <a:lstStyle/>
          <a:p>
            <a:r>
              <a:rPr lang="en-US" dirty="0" smtClean="0"/>
              <a:t>7</a:t>
            </a:r>
            <a:endParaRPr lang="en-US" dirty="0"/>
          </a:p>
        </p:txBody>
      </p:sp>
      <p:sp>
        <p:nvSpPr>
          <p:cNvPr id="79" name="Freeform 78"/>
          <p:cNvSpPr/>
          <p:nvPr/>
        </p:nvSpPr>
        <p:spPr>
          <a:xfrm>
            <a:off x="3671132" y="4014379"/>
            <a:ext cx="1493134" cy="312687"/>
          </a:xfrm>
          <a:custGeom>
            <a:avLst/>
            <a:gdLst>
              <a:gd name="connsiteX0" fmla="*/ 0 w 1493134"/>
              <a:gd name="connsiteY0" fmla="*/ 312687 h 312687"/>
              <a:gd name="connsiteX1" fmla="*/ 694481 w 1493134"/>
              <a:gd name="connsiteY1" fmla="*/ 171 h 312687"/>
              <a:gd name="connsiteX2" fmla="*/ 1493134 w 1493134"/>
              <a:gd name="connsiteY2" fmla="*/ 277963 h 312687"/>
            </a:gdLst>
            <a:ahLst/>
            <a:cxnLst>
              <a:cxn ang="0">
                <a:pos x="connsiteX0" y="connsiteY0"/>
              </a:cxn>
              <a:cxn ang="0">
                <a:pos x="connsiteX1" y="connsiteY1"/>
              </a:cxn>
              <a:cxn ang="0">
                <a:pos x="connsiteX2" y="connsiteY2"/>
              </a:cxn>
            </a:cxnLst>
            <a:rect l="l" t="t" r="r" b="b"/>
            <a:pathLst>
              <a:path w="1493134" h="312687">
                <a:moveTo>
                  <a:pt x="0" y="312687"/>
                </a:moveTo>
                <a:cubicBezTo>
                  <a:pt x="222812" y="159322"/>
                  <a:pt x="445625" y="5958"/>
                  <a:pt x="694481" y="171"/>
                </a:cubicBezTo>
                <a:cubicBezTo>
                  <a:pt x="943337" y="-5616"/>
                  <a:pt x="1218235" y="136173"/>
                  <a:pt x="1493134" y="277963"/>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reeform 79"/>
          <p:cNvSpPr/>
          <p:nvPr/>
        </p:nvSpPr>
        <p:spPr>
          <a:xfrm>
            <a:off x="3613258" y="4442813"/>
            <a:ext cx="1516284" cy="266814"/>
          </a:xfrm>
          <a:custGeom>
            <a:avLst/>
            <a:gdLst>
              <a:gd name="connsiteX0" fmla="*/ 1516284 w 1516284"/>
              <a:gd name="connsiteY0" fmla="*/ 0 h 266814"/>
              <a:gd name="connsiteX1" fmla="*/ 902825 w 1516284"/>
              <a:gd name="connsiteY1" fmla="*/ 266218 h 266814"/>
              <a:gd name="connsiteX2" fmla="*/ 0 w 1516284"/>
              <a:gd name="connsiteY2" fmla="*/ 57873 h 266814"/>
            </a:gdLst>
            <a:ahLst/>
            <a:cxnLst>
              <a:cxn ang="0">
                <a:pos x="connsiteX0" y="connsiteY0"/>
              </a:cxn>
              <a:cxn ang="0">
                <a:pos x="connsiteX1" y="connsiteY1"/>
              </a:cxn>
              <a:cxn ang="0">
                <a:pos x="connsiteX2" y="connsiteY2"/>
              </a:cxn>
            </a:cxnLst>
            <a:rect l="l" t="t" r="r" b="b"/>
            <a:pathLst>
              <a:path w="1516284" h="266814">
                <a:moveTo>
                  <a:pt x="1516284" y="0"/>
                </a:moveTo>
                <a:cubicBezTo>
                  <a:pt x="1335911" y="128286"/>
                  <a:pt x="1155539" y="256573"/>
                  <a:pt x="902825" y="266218"/>
                </a:cubicBezTo>
                <a:cubicBezTo>
                  <a:pt x="650111" y="275863"/>
                  <a:pt x="325055" y="166868"/>
                  <a:pt x="0" y="57873"/>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eeform 80"/>
          <p:cNvSpPr/>
          <p:nvPr/>
        </p:nvSpPr>
        <p:spPr>
          <a:xfrm>
            <a:off x="3647982" y="3783004"/>
            <a:ext cx="3449256" cy="439890"/>
          </a:xfrm>
          <a:custGeom>
            <a:avLst/>
            <a:gdLst>
              <a:gd name="connsiteX0" fmla="*/ 0 w 3449256"/>
              <a:gd name="connsiteY0" fmla="*/ 439890 h 439890"/>
              <a:gd name="connsiteX1" fmla="*/ 1585732 w 3449256"/>
              <a:gd name="connsiteY1" fmla="*/ 52 h 439890"/>
              <a:gd name="connsiteX2" fmla="*/ 3449256 w 3449256"/>
              <a:gd name="connsiteY2" fmla="*/ 416741 h 439890"/>
            </a:gdLst>
            <a:ahLst/>
            <a:cxnLst>
              <a:cxn ang="0">
                <a:pos x="connsiteX0" y="connsiteY0"/>
              </a:cxn>
              <a:cxn ang="0">
                <a:pos x="connsiteX1" y="connsiteY1"/>
              </a:cxn>
              <a:cxn ang="0">
                <a:pos x="connsiteX2" y="connsiteY2"/>
              </a:cxn>
            </a:cxnLst>
            <a:rect l="l" t="t" r="r" b="b"/>
            <a:pathLst>
              <a:path w="3449256" h="439890">
                <a:moveTo>
                  <a:pt x="0" y="439890"/>
                </a:moveTo>
                <a:cubicBezTo>
                  <a:pt x="505428" y="221900"/>
                  <a:pt x="1010856" y="3910"/>
                  <a:pt x="1585732" y="52"/>
                </a:cubicBezTo>
                <a:cubicBezTo>
                  <a:pt x="2160608" y="-3806"/>
                  <a:pt x="2804932" y="206467"/>
                  <a:pt x="3449256" y="416741"/>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Freeform 81"/>
          <p:cNvSpPr/>
          <p:nvPr/>
        </p:nvSpPr>
        <p:spPr>
          <a:xfrm>
            <a:off x="3578534" y="3632575"/>
            <a:ext cx="3576577" cy="532446"/>
          </a:xfrm>
          <a:custGeom>
            <a:avLst/>
            <a:gdLst>
              <a:gd name="connsiteX0" fmla="*/ 3576577 w 3576577"/>
              <a:gd name="connsiteY0" fmla="*/ 520871 h 532446"/>
              <a:gd name="connsiteX1" fmla="*/ 1886674 w 3576577"/>
              <a:gd name="connsiteY1" fmla="*/ 10 h 532446"/>
              <a:gd name="connsiteX2" fmla="*/ 0 w 3576577"/>
              <a:gd name="connsiteY2" fmla="*/ 532446 h 532446"/>
            </a:gdLst>
            <a:ahLst/>
            <a:cxnLst>
              <a:cxn ang="0">
                <a:pos x="connsiteX0" y="connsiteY0"/>
              </a:cxn>
              <a:cxn ang="0">
                <a:pos x="connsiteX1" y="connsiteY1"/>
              </a:cxn>
              <a:cxn ang="0">
                <a:pos x="connsiteX2" y="connsiteY2"/>
              </a:cxn>
            </a:cxnLst>
            <a:rect l="l" t="t" r="r" b="b"/>
            <a:pathLst>
              <a:path w="3576577" h="532446">
                <a:moveTo>
                  <a:pt x="3576577" y="520871"/>
                </a:moveTo>
                <a:cubicBezTo>
                  <a:pt x="3029673" y="259476"/>
                  <a:pt x="2482770" y="-1919"/>
                  <a:pt x="1886674" y="10"/>
                </a:cubicBezTo>
                <a:cubicBezTo>
                  <a:pt x="1290578" y="1939"/>
                  <a:pt x="645289" y="267192"/>
                  <a:pt x="0" y="532446"/>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reeform 82"/>
          <p:cNvSpPr/>
          <p:nvPr/>
        </p:nvSpPr>
        <p:spPr>
          <a:xfrm>
            <a:off x="4585532" y="3921684"/>
            <a:ext cx="1446835" cy="359083"/>
          </a:xfrm>
          <a:custGeom>
            <a:avLst/>
            <a:gdLst>
              <a:gd name="connsiteX0" fmla="*/ 0 w 1446835"/>
              <a:gd name="connsiteY0" fmla="*/ 359083 h 359083"/>
              <a:gd name="connsiteX1" fmla="*/ 763929 w 1446835"/>
              <a:gd name="connsiteY1" fmla="*/ 268 h 359083"/>
              <a:gd name="connsiteX2" fmla="*/ 1446835 w 1446835"/>
              <a:gd name="connsiteY2" fmla="*/ 312785 h 359083"/>
            </a:gdLst>
            <a:ahLst/>
            <a:cxnLst>
              <a:cxn ang="0">
                <a:pos x="connsiteX0" y="connsiteY0"/>
              </a:cxn>
              <a:cxn ang="0">
                <a:pos x="connsiteX1" y="connsiteY1"/>
              </a:cxn>
              <a:cxn ang="0">
                <a:pos x="connsiteX2" y="connsiteY2"/>
              </a:cxn>
            </a:cxnLst>
            <a:rect l="l" t="t" r="r" b="b"/>
            <a:pathLst>
              <a:path w="1446835" h="359083">
                <a:moveTo>
                  <a:pt x="0" y="359083"/>
                </a:moveTo>
                <a:cubicBezTo>
                  <a:pt x="261395" y="183533"/>
                  <a:pt x="522790" y="7984"/>
                  <a:pt x="763929" y="268"/>
                </a:cubicBezTo>
                <a:cubicBezTo>
                  <a:pt x="1005068" y="-7448"/>
                  <a:pt x="1225951" y="152668"/>
                  <a:pt x="1446835" y="312785"/>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reeform 83"/>
          <p:cNvSpPr/>
          <p:nvPr/>
        </p:nvSpPr>
        <p:spPr>
          <a:xfrm>
            <a:off x="4573957" y="4373365"/>
            <a:ext cx="1446835" cy="279371"/>
          </a:xfrm>
          <a:custGeom>
            <a:avLst/>
            <a:gdLst>
              <a:gd name="connsiteX0" fmla="*/ 1446835 w 1446835"/>
              <a:gd name="connsiteY0" fmla="*/ 0 h 279371"/>
              <a:gd name="connsiteX1" fmla="*/ 752354 w 1446835"/>
              <a:gd name="connsiteY1" fmla="*/ 277792 h 279371"/>
              <a:gd name="connsiteX2" fmla="*/ 0 w 1446835"/>
              <a:gd name="connsiteY2" fmla="*/ 92597 h 279371"/>
            </a:gdLst>
            <a:ahLst/>
            <a:cxnLst>
              <a:cxn ang="0">
                <a:pos x="connsiteX0" y="connsiteY0"/>
              </a:cxn>
              <a:cxn ang="0">
                <a:pos x="connsiteX1" y="connsiteY1"/>
              </a:cxn>
              <a:cxn ang="0">
                <a:pos x="connsiteX2" y="connsiteY2"/>
              </a:cxn>
            </a:cxnLst>
            <a:rect l="l" t="t" r="r" b="b"/>
            <a:pathLst>
              <a:path w="1446835" h="279371">
                <a:moveTo>
                  <a:pt x="1446835" y="0"/>
                </a:moveTo>
                <a:cubicBezTo>
                  <a:pt x="1220164" y="131179"/>
                  <a:pt x="993493" y="262359"/>
                  <a:pt x="752354" y="277792"/>
                </a:cubicBezTo>
                <a:cubicBezTo>
                  <a:pt x="511215" y="293225"/>
                  <a:pt x="255607" y="192911"/>
                  <a:pt x="0" y="9259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84"/>
          <p:cNvSpPr/>
          <p:nvPr/>
        </p:nvSpPr>
        <p:spPr>
          <a:xfrm>
            <a:off x="4527658" y="4477537"/>
            <a:ext cx="2581155" cy="463191"/>
          </a:xfrm>
          <a:custGeom>
            <a:avLst/>
            <a:gdLst>
              <a:gd name="connsiteX0" fmla="*/ 0 w 2581155"/>
              <a:gd name="connsiteY0" fmla="*/ 46299 h 463191"/>
              <a:gd name="connsiteX1" fmla="*/ 1620456 w 2581155"/>
              <a:gd name="connsiteY1" fmla="*/ 462987 h 463191"/>
              <a:gd name="connsiteX2" fmla="*/ 2581155 w 2581155"/>
              <a:gd name="connsiteY2" fmla="*/ 0 h 463191"/>
            </a:gdLst>
            <a:ahLst/>
            <a:cxnLst>
              <a:cxn ang="0">
                <a:pos x="connsiteX0" y="connsiteY0"/>
              </a:cxn>
              <a:cxn ang="0">
                <a:pos x="connsiteX1" y="connsiteY1"/>
              </a:cxn>
              <a:cxn ang="0">
                <a:pos x="connsiteX2" y="connsiteY2"/>
              </a:cxn>
            </a:cxnLst>
            <a:rect l="l" t="t" r="r" b="b"/>
            <a:pathLst>
              <a:path w="2581155" h="463191">
                <a:moveTo>
                  <a:pt x="0" y="46299"/>
                </a:moveTo>
                <a:cubicBezTo>
                  <a:pt x="595132" y="258501"/>
                  <a:pt x="1190264" y="470703"/>
                  <a:pt x="1620456" y="462987"/>
                </a:cubicBezTo>
                <a:cubicBezTo>
                  <a:pt x="2050648" y="455271"/>
                  <a:pt x="2315901" y="227635"/>
                  <a:pt x="2581155"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reeform 85"/>
          <p:cNvSpPr/>
          <p:nvPr/>
        </p:nvSpPr>
        <p:spPr>
          <a:xfrm>
            <a:off x="4435061" y="4558560"/>
            <a:ext cx="2777924" cy="532435"/>
          </a:xfrm>
          <a:custGeom>
            <a:avLst/>
            <a:gdLst>
              <a:gd name="connsiteX0" fmla="*/ 2777924 w 2777924"/>
              <a:gd name="connsiteY0" fmla="*/ 0 h 532435"/>
              <a:gd name="connsiteX1" fmla="*/ 1886673 w 2777924"/>
              <a:gd name="connsiteY1" fmla="*/ 532435 h 532435"/>
              <a:gd name="connsiteX2" fmla="*/ 0 w 2777924"/>
              <a:gd name="connsiteY2" fmla="*/ 0 h 532435"/>
            </a:gdLst>
            <a:ahLst/>
            <a:cxnLst>
              <a:cxn ang="0">
                <a:pos x="connsiteX0" y="connsiteY0"/>
              </a:cxn>
              <a:cxn ang="0">
                <a:pos x="connsiteX1" y="connsiteY1"/>
              </a:cxn>
              <a:cxn ang="0">
                <a:pos x="connsiteX2" y="connsiteY2"/>
              </a:cxn>
            </a:cxnLst>
            <a:rect l="l" t="t" r="r" b="b"/>
            <a:pathLst>
              <a:path w="2777924" h="532435">
                <a:moveTo>
                  <a:pt x="2777924" y="0"/>
                </a:moveTo>
                <a:cubicBezTo>
                  <a:pt x="2563792" y="266217"/>
                  <a:pt x="2349660" y="532435"/>
                  <a:pt x="1886673" y="532435"/>
                </a:cubicBezTo>
                <a:cubicBezTo>
                  <a:pt x="1423686" y="532435"/>
                  <a:pt x="711843" y="266217"/>
                  <a:pt x="0"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reeform 86"/>
          <p:cNvSpPr/>
          <p:nvPr/>
        </p:nvSpPr>
        <p:spPr>
          <a:xfrm>
            <a:off x="5361035" y="3655735"/>
            <a:ext cx="2743200" cy="497711"/>
          </a:xfrm>
          <a:custGeom>
            <a:avLst/>
            <a:gdLst>
              <a:gd name="connsiteX0" fmla="*/ 0 w 2743200"/>
              <a:gd name="connsiteY0" fmla="*/ 497711 h 497711"/>
              <a:gd name="connsiteX1" fmla="*/ 1481560 w 2743200"/>
              <a:gd name="connsiteY1" fmla="*/ 0 h 497711"/>
              <a:gd name="connsiteX2" fmla="*/ 2743200 w 2743200"/>
              <a:gd name="connsiteY2" fmla="*/ 497711 h 497711"/>
            </a:gdLst>
            <a:ahLst/>
            <a:cxnLst>
              <a:cxn ang="0">
                <a:pos x="connsiteX0" y="connsiteY0"/>
              </a:cxn>
              <a:cxn ang="0">
                <a:pos x="connsiteX1" y="connsiteY1"/>
              </a:cxn>
              <a:cxn ang="0">
                <a:pos x="connsiteX2" y="connsiteY2"/>
              </a:cxn>
            </a:cxnLst>
            <a:rect l="l" t="t" r="r" b="b"/>
            <a:pathLst>
              <a:path w="2743200" h="497711">
                <a:moveTo>
                  <a:pt x="0" y="497711"/>
                </a:moveTo>
                <a:cubicBezTo>
                  <a:pt x="512180" y="248855"/>
                  <a:pt x="1024360" y="0"/>
                  <a:pt x="1481560" y="0"/>
                </a:cubicBezTo>
                <a:cubicBezTo>
                  <a:pt x="1938760" y="0"/>
                  <a:pt x="2340980" y="248855"/>
                  <a:pt x="2743200" y="497711"/>
                </a:cubicBezTo>
              </a:path>
            </a:pathLst>
          </a:custGeom>
          <a:noFill/>
          <a:ln>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p:cNvSpPr/>
          <p:nvPr/>
        </p:nvSpPr>
        <p:spPr>
          <a:xfrm>
            <a:off x="5453633" y="3771470"/>
            <a:ext cx="2523281" cy="474573"/>
          </a:xfrm>
          <a:custGeom>
            <a:avLst/>
            <a:gdLst>
              <a:gd name="connsiteX0" fmla="*/ 0 w 2523281"/>
              <a:gd name="connsiteY0" fmla="*/ 474573 h 474573"/>
              <a:gd name="connsiteX1" fmla="*/ 1435261 w 2523281"/>
              <a:gd name="connsiteY1" fmla="*/ 11 h 474573"/>
              <a:gd name="connsiteX2" fmla="*/ 2523281 w 2523281"/>
              <a:gd name="connsiteY2" fmla="*/ 462999 h 474573"/>
            </a:gdLst>
            <a:ahLst/>
            <a:cxnLst>
              <a:cxn ang="0">
                <a:pos x="connsiteX0" y="connsiteY0"/>
              </a:cxn>
              <a:cxn ang="0">
                <a:pos x="connsiteX1" y="connsiteY1"/>
              </a:cxn>
              <a:cxn ang="0">
                <a:pos x="connsiteX2" y="connsiteY2"/>
              </a:cxn>
            </a:cxnLst>
            <a:rect l="l" t="t" r="r" b="b"/>
            <a:pathLst>
              <a:path w="2523281" h="474573">
                <a:moveTo>
                  <a:pt x="0" y="474573"/>
                </a:moveTo>
                <a:cubicBezTo>
                  <a:pt x="507357" y="238256"/>
                  <a:pt x="1014714" y="1940"/>
                  <a:pt x="1435261" y="11"/>
                </a:cubicBezTo>
                <a:cubicBezTo>
                  <a:pt x="1855808" y="-1918"/>
                  <a:pt x="2189544" y="230540"/>
                  <a:pt x="2523281" y="46299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8009967" y="4186870"/>
            <a:ext cx="312906" cy="369332"/>
          </a:xfrm>
          <a:prstGeom prst="rect">
            <a:avLst/>
          </a:prstGeom>
          <a:noFill/>
        </p:spPr>
        <p:txBody>
          <a:bodyPr wrap="none" rtlCol="0">
            <a:spAutoFit/>
          </a:bodyPr>
          <a:lstStyle/>
          <a:p>
            <a:r>
              <a:rPr lang="en-US" dirty="0" smtClean="0"/>
              <a:t>8</a:t>
            </a:r>
            <a:endParaRPr lang="en-US" dirty="0"/>
          </a:p>
        </p:txBody>
      </p:sp>
      <p:sp>
        <p:nvSpPr>
          <p:cNvPr id="90" name="Freeform 89"/>
          <p:cNvSpPr/>
          <p:nvPr/>
        </p:nvSpPr>
        <p:spPr>
          <a:xfrm>
            <a:off x="6379608" y="4477537"/>
            <a:ext cx="1608881" cy="243164"/>
          </a:xfrm>
          <a:custGeom>
            <a:avLst/>
            <a:gdLst>
              <a:gd name="connsiteX0" fmla="*/ 0 w 1608881"/>
              <a:gd name="connsiteY0" fmla="*/ 23149 h 243164"/>
              <a:gd name="connsiteX1" fmla="*/ 1018572 w 1608881"/>
              <a:gd name="connsiteY1" fmla="*/ 243068 h 243164"/>
              <a:gd name="connsiteX2" fmla="*/ 1608881 w 1608881"/>
              <a:gd name="connsiteY2" fmla="*/ 0 h 243164"/>
            </a:gdLst>
            <a:ahLst/>
            <a:cxnLst>
              <a:cxn ang="0">
                <a:pos x="connsiteX0" y="connsiteY0"/>
              </a:cxn>
              <a:cxn ang="0">
                <a:pos x="connsiteX1" y="connsiteY1"/>
              </a:cxn>
              <a:cxn ang="0">
                <a:pos x="connsiteX2" y="connsiteY2"/>
              </a:cxn>
            </a:cxnLst>
            <a:rect l="l" t="t" r="r" b="b"/>
            <a:pathLst>
              <a:path w="1608881" h="243164">
                <a:moveTo>
                  <a:pt x="0" y="23149"/>
                </a:moveTo>
                <a:cubicBezTo>
                  <a:pt x="375212" y="135037"/>
                  <a:pt x="750425" y="246926"/>
                  <a:pt x="1018572" y="243068"/>
                </a:cubicBezTo>
                <a:cubicBezTo>
                  <a:pt x="1286719" y="239210"/>
                  <a:pt x="1447800" y="119605"/>
                  <a:pt x="1608881"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reeform 90"/>
          <p:cNvSpPr/>
          <p:nvPr/>
        </p:nvSpPr>
        <p:spPr>
          <a:xfrm>
            <a:off x="6252286" y="4523836"/>
            <a:ext cx="1863524" cy="335735"/>
          </a:xfrm>
          <a:custGeom>
            <a:avLst/>
            <a:gdLst>
              <a:gd name="connsiteX0" fmla="*/ 1863524 w 1863524"/>
              <a:gd name="connsiteY0" fmla="*/ 23149 h 335735"/>
              <a:gd name="connsiteX1" fmla="*/ 1122744 w 1863524"/>
              <a:gd name="connsiteY1" fmla="*/ 335666 h 335735"/>
              <a:gd name="connsiteX2" fmla="*/ 0 w 1863524"/>
              <a:gd name="connsiteY2" fmla="*/ 0 h 335735"/>
            </a:gdLst>
            <a:ahLst/>
            <a:cxnLst>
              <a:cxn ang="0">
                <a:pos x="connsiteX0" y="connsiteY0"/>
              </a:cxn>
              <a:cxn ang="0">
                <a:pos x="connsiteX1" y="connsiteY1"/>
              </a:cxn>
              <a:cxn ang="0">
                <a:pos x="connsiteX2" y="connsiteY2"/>
              </a:cxn>
            </a:cxnLst>
            <a:rect l="l" t="t" r="r" b="b"/>
            <a:pathLst>
              <a:path w="1863524" h="335735">
                <a:moveTo>
                  <a:pt x="1863524" y="23149"/>
                </a:moveTo>
                <a:cubicBezTo>
                  <a:pt x="1648427" y="181336"/>
                  <a:pt x="1433331" y="339524"/>
                  <a:pt x="1122744" y="335666"/>
                </a:cubicBezTo>
                <a:cubicBezTo>
                  <a:pt x="812157" y="331808"/>
                  <a:pt x="406078" y="165904"/>
                  <a:pt x="0"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Arrow Connector 92"/>
          <p:cNvCxnSpPr>
            <a:stCxn id="50" idx="6"/>
            <a:endCxn id="51" idx="2"/>
          </p:cNvCxnSpPr>
          <p:nvPr/>
        </p:nvCxnSpPr>
        <p:spPr>
          <a:xfrm>
            <a:off x="7403967" y="4337194"/>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flipV="1">
            <a:off x="7330235" y="4428346"/>
            <a:ext cx="590606" cy="13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288" y="1186650"/>
            <a:ext cx="462159" cy="308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157" y="3834938"/>
            <a:ext cx="462159" cy="308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717" y="1447774"/>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7066" y="4121760"/>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67567" y="1022975"/>
            <a:ext cx="8125048" cy="1200329"/>
          </a:xfrm>
          <a:prstGeom prst="rect">
            <a:avLst/>
          </a:prstGeom>
          <a:solidFill>
            <a:srgbClr val="FFFF00"/>
          </a:solidFill>
        </p:spPr>
        <p:txBody>
          <a:bodyPr wrap="square" rtlCol="0">
            <a:spAutoFit/>
          </a:bodyPr>
          <a:lstStyle/>
          <a:p>
            <a:r>
              <a:rPr lang="en-US" dirty="0" smtClean="0">
                <a:latin typeface="Comic Sans MS" panose="030F0702030302020204" pitchFamily="66" charset="0"/>
              </a:rPr>
              <a:t>What characterizes this process?</a:t>
            </a:r>
          </a:p>
          <a:p>
            <a:pPr marL="342900" indent="-342900">
              <a:buAutoNum type="alphaLcParenR"/>
            </a:pPr>
            <a:r>
              <a:rPr lang="en-US" dirty="0" smtClean="0">
                <a:latin typeface="Comic Sans MS" panose="030F0702030302020204" pitchFamily="66" charset="0"/>
              </a:rPr>
              <a:t>Number of states</a:t>
            </a:r>
          </a:p>
          <a:p>
            <a:pPr marL="342900" indent="-342900">
              <a:buAutoNum type="alphaLcParenR"/>
            </a:pPr>
            <a:r>
              <a:rPr lang="en-US" dirty="0" smtClean="0">
                <a:latin typeface="Comic Sans MS" panose="030F0702030302020204" pitchFamily="66" charset="0"/>
              </a:rPr>
              <a:t>The complete set of transition probabilities P(</a:t>
            </a:r>
            <a:r>
              <a:rPr lang="en-US" dirty="0" err="1" smtClean="0">
                <a:latin typeface="Comic Sans MS" panose="030F0702030302020204" pitchFamily="66" charset="0"/>
              </a:rPr>
              <a:t>Si|Sj</a:t>
            </a:r>
            <a:r>
              <a:rPr lang="en-US" dirty="0" smtClean="0">
                <a:latin typeface="Comic Sans MS" panose="030F0702030302020204" pitchFamily="66" charset="0"/>
              </a:rPr>
              <a:t>) that determine</a:t>
            </a:r>
            <a:br>
              <a:rPr lang="en-US" dirty="0" smtClean="0">
                <a:latin typeface="Comic Sans MS" panose="030F0702030302020204" pitchFamily="66" charset="0"/>
              </a:rPr>
            </a:br>
            <a:r>
              <a:rPr lang="en-US" dirty="0" smtClean="0">
                <a:latin typeface="Comic Sans MS" panose="030F0702030302020204" pitchFamily="66" charset="0"/>
              </a:rPr>
              <a:t>the probability with which the process transitions to Si, when its in </a:t>
            </a:r>
            <a:r>
              <a:rPr lang="en-US" dirty="0" err="1" smtClean="0">
                <a:latin typeface="Comic Sans MS" panose="030F0702030302020204" pitchFamily="66" charset="0"/>
              </a:rPr>
              <a:t>Sj</a:t>
            </a:r>
            <a:endParaRPr lang="en-US" dirty="0">
              <a:latin typeface="Comic Sans MS" panose="030F0702030302020204" pitchFamily="66" charset="0"/>
            </a:endParaRPr>
          </a:p>
        </p:txBody>
      </p:sp>
      <p:sp>
        <p:nvSpPr>
          <p:cNvPr id="78" name="TextBox 77"/>
          <p:cNvSpPr txBox="1"/>
          <p:nvPr/>
        </p:nvSpPr>
        <p:spPr>
          <a:xfrm>
            <a:off x="359983" y="2539078"/>
            <a:ext cx="8424033" cy="369332"/>
          </a:xfrm>
          <a:prstGeom prst="rect">
            <a:avLst/>
          </a:prstGeom>
          <a:solidFill>
            <a:srgbClr val="FFFF00"/>
          </a:solidFill>
        </p:spPr>
        <p:txBody>
          <a:bodyPr wrap="square" rtlCol="0">
            <a:spAutoFit/>
          </a:bodyPr>
          <a:lstStyle/>
          <a:p>
            <a:r>
              <a:rPr lang="en-US" dirty="0" smtClean="0">
                <a:latin typeface="Comic Sans MS" panose="030F0702030302020204" pitchFamily="66" charset="0"/>
              </a:rPr>
              <a:t>What is the complete set of transition probabilities P(</a:t>
            </a:r>
            <a:r>
              <a:rPr lang="en-US" dirty="0" err="1" smtClean="0">
                <a:latin typeface="Comic Sans MS" panose="030F0702030302020204" pitchFamily="66" charset="0"/>
              </a:rPr>
              <a:t>Si|Sj</a:t>
            </a:r>
            <a:r>
              <a:rPr lang="en-US" dirty="0" smtClean="0">
                <a:latin typeface="Comic Sans MS" panose="030F0702030302020204" pitchFamily="66" charset="0"/>
              </a:rPr>
              <a:t>) in this example?</a:t>
            </a:r>
            <a:endParaRPr lang="en-US" dirty="0">
              <a:latin typeface="Comic Sans MS" panose="030F0702030302020204" pitchFamily="66" charset="0"/>
            </a:endParaRPr>
          </a:p>
        </p:txBody>
      </p:sp>
    </p:spTree>
    <p:extLst>
      <p:ext uri="{BB962C8B-B14F-4D97-AF65-F5344CB8AC3E}">
        <p14:creationId xmlns:p14="http://schemas.microsoft.com/office/powerpoint/2010/main" val="5501871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rgbClr val="C00000"/>
                </a:solidFill>
              </a:rPr>
              <a:t>Discrete-State Markov Process</a:t>
            </a:r>
            <a:endParaRPr lang="en-US" b="1" dirty="0">
              <a:solidFill>
                <a:srgbClr val="C00000"/>
              </a:solidFill>
            </a:endParaRPr>
          </a:p>
        </p:txBody>
      </p:sp>
      <p:sp>
        <p:nvSpPr>
          <p:cNvPr id="3" name="Content Placeholder 2"/>
          <p:cNvSpPr>
            <a:spLocks noGrp="1"/>
          </p:cNvSpPr>
          <p:nvPr>
            <p:ph idx="1"/>
          </p:nvPr>
        </p:nvSpPr>
        <p:spPr>
          <a:xfrm>
            <a:off x="457200" y="5105400"/>
            <a:ext cx="8229600" cy="1688163"/>
          </a:xfrm>
        </p:spPr>
        <p:txBody>
          <a:bodyPr>
            <a:normAutofit fontScale="62500" lnSpcReduction="20000"/>
          </a:bodyPr>
          <a:lstStyle/>
          <a:p>
            <a:pPr>
              <a:lnSpc>
                <a:spcPct val="120000"/>
              </a:lnSpc>
            </a:pPr>
            <a:r>
              <a:rPr lang="en-US" dirty="0" smtClean="0"/>
              <a:t>AKA Markov Chain</a:t>
            </a:r>
          </a:p>
          <a:p>
            <a:pPr>
              <a:lnSpc>
                <a:spcPct val="120000"/>
              </a:lnSpc>
            </a:pPr>
            <a:r>
              <a:rPr lang="en-US" dirty="0" smtClean="0"/>
              <a:t>The process (</a:t>
            </a:r>
            <a:r>
              <a:rPr lang="en-US" dirty="0" err="1" smtClean="0"/>
              <a:t>flider</a:t>
            </a:r>
            <a:r>
              <a:rPr lang="en-US" dirty="0" smtClean="0"/>
              <a:t>) can be in one of a number of states (corners)</a:t>
            </a:r>
          </a:p>
          <a:p>
            <a:pPr>
              <a:lnSpc>
                <a:spcPct val="120000"/>
              </a:lnSpc>
            </a:pPr>
            <a:r>
              <a:rPr lang="en-US" dirty="0" smtClean="0"/>
              <a:t>At any state the process can transition into another states, based on a probability distribution that is only dependent on the current state</a:t>
            </a:r>
            <a:endParaRPr lang="en-US" dirty="0"/>
          </a:p>
        </p:txBody>
      </p:sp>
      <p:grpSp>
        <p:nvGrpSpPr>
          <p:cNvPr id="36" name="Group 35"/>
          <p:cNvGrpSpPr/>
          <p:nvPr/>
        </p:nvGrpSpPr>
        <p:grpSpPr>
          <a:xfrm>
            <a:off x="3877551" y="1409553"/>
            <a:ext cx="1839049" cy="1839048"/>
            <a:chOff x="2883567" y="1295400"/>
            <a:chExt cx="2983833" cy="2983832"/>
          </a:xfrm>
        </p:grpSpPr>
        <p:sp>
          <p:nvSpPr>
            <p:cNvPr id="38" name="Cube 3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p:cNvSpPr/>
          <p:nvPr/>
        </p:nvSpPr>
        <p:spPr>
          <a:xfrm>
            <a:off x="13841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2985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2891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2035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51179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0323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0229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7937367" y="414669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Freeform 51"/>
          <p:cNvSpPr/>
          <p:nvPr/>
        </p:nvSpPr>
        <p:spPr>
          <a:xfrm>
            <a:off x="1726585" y="4257618"/>
            <a:ext cx="567159" cy="11575"/>
          </a:xfrm>
          <a:custGeom>
            <a:avLst/>
            <a:gdLst>
              <a:gd name="connsiteX0" fmla="*/ 0 w 567159"/>
              <a:gd name="connsiteY0" fmla="*/ 11575 h 11575"/>
              <a:gd name="connsiteX1" fmla="*/ 567159 w 567159"/>
              <a:gd name="connsiteY1" fmla="*/ 0 h 11575"/>
            </a:gdLst>
            <a:ahLst/>
            <a:cxnLst>
              <a:cxn ang="0">
                <a:pos x="connsiteX0" y="connsiteY0"/>
              </a:cxn>
              <a:cxn ang="0">
                <a:pos x="connsiteX1" y="connsiteY1"/>
              </a:cxn>
            </a:cxnLst>
            <a:rect l="l" t="t" r="r" b="b"/>
            <a:pathLst>
              <a:path w="567159" h="11575">
                <a:moveTo>
                  <a:pt x="0" y="11575"/>
                </a:moveTo>
                <a:lnTo>
                  <a:pt x="567159" y="0"/>
                </a:ln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stCxn id="45" idx="2"/>
            <a:endCxn id="44" idx="6"/>
          </p:cNvCxnSpPr>
          <p:nvPr/>
        </p:nvCxnSpPr>
        <p:spPr>
          <a:xfrm flipH="1">
            <a:off x="1765167" y="4337194"/>
            <a:ext cx="533400" cy="0"/>
          </a:xfrm>
          <a:prstGeom prst="line">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5" name="Freeform 54"/>
          <p:cNvSpPr/>
          <p:nvPr/>
        </p:nvSpPr>
        <p:spPr>
          <a:xfrm>
            <a:off x="1691861" y="3910298"/>
            <a:ext cx="1689903" cy="289447"/>
          </a:xfrm>
          <a:custGeom>
            <a:avLst/>
            <a:gdLst>
              <a:gd name="connsiteX0" fmla="*/ 0 w 1689903"/>
              <a:gd name="connsiteY0" fmla="*/ 266297 h 289447"/>
              <a:gd name="connsiteX1" fmla="*/ 868101 w 1689903"/>
              <a:gd name="connsiteY1" fmla="*/ 80 h 289447"/>
              <a:gd name="connsiteX2" fmla="*/ 1689903 w 1689903"/>
              <a:gd name="connsiteY2" fmla="*/ 289447 h 289447"/>
            </a:gdLst>
            <a:ahLst/>
            <a:cxnLst>
              <a:cxn ang="0">
                <a:pos x="connsiteX0" y="connsiteY0"/>
              </a:cxn>
              <a:cxn ang="0">
                <a:pos x="connsiteX1" y="connsiteY1"/>
              </a:cxn>
              <a:cxn ang="0">
                <a:pos x="connsiteX2" y="connsiteY2"/>
              </a:cxn>
            </a:cxnLst>
            <a:rect l="l" t="t" r="r" b="b"/>
            <a:pathLst>
              <a:path w="1689903" h="289447">
                <a:moveTo>
                  <a:pt x="0" y="266297"/>
                </a:moveTo>
                <a:cubicBezTo>
                  <a:pt x="293225" y="131259"/>
                  <a:pt x="586451" y="-3778"/>
                  <a:pt x="868101" y="80"/>
                </a:cubicBezTo>
                <a:cubicBezTo>
                  <a:pt x="1149751" y="3938"/>
                  <a:pt x="1419827" y="146692"/>
                  <a:pt x="1689903" y="28944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reeform 55"/>
          <p:cNvSpPr/>
          <p:nvPr/>
        </p:nvSpPr>
        <p:spPr>
          <a:xfrm>
            <a:off x="1599263" y="3759893"/>
            <a:ext cx="1863524" cy="393553"/>
          </a:xfrm>
          <a:custGeom>
            <a:avLst/>
            <a:gdLst>
              <a:gd name="connsiteX0" fmla="*/ 1863524 w 1863524"/>
              <a:gd name="connsiteY0" fmla="*/ 381978 h 393553"/>
              <a:gd name="connsiteX1" fmla="*/ 1018572 w 1863524"/>
              <a:gd name="connsiteY1" fmla="*/ 14 h 393553"/>
              <a:gd name="connsiteX2" fmla="*/ 0 w 1863524"/>
              <a:gd name="connsiteY2" fmla="*/ 393553 h 393553"/>
            </a:gdLst>
            <a:ahLst/>
            <a:cxnLst>
              <a:cxn ang="0">
                <a:pos x="connsiteX0" y="connsiteY0"/>
              </a:cxn>
              <a:cxn ang="0">
                <a:pos x="connsiteX1" y="connsiteY1"/>
              </a:cxn>
              <a:cxn ang="0">
                <a:pos x="connsiteX2" y="connsiteY2"/>
              </a:cxn>
            </a:cxnLst>
            <a:rect l="l" t="t" r="r" b="b"/>
            <a:pathLst>
              <a:path w="1863524" h="393553">
                <a:moveTo>
                  <a:pt x="1863524" y="381978"/>
                </a:moveTo>
                <a:cubicBezTo>
                  <a:pt x="1596341" y="190031"/>
                  <a:pt x="1329159" y="-1915"/>
                  <a:pt x="1018572" y="14"/>
                </a:cubicBezTo>
                <a:cubicBezTo>
                  <a:pt x="707985" y="1943"/>
                  <a:pt x="353992" y="197748"/>
                  <a:pt x="0" y="393553"/>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p:nvPr/>
        </p:nvSpPr>
        <p:spPr>
          <a:xfrm>
            <a:off x="1657137" y="4489112"/>
            <a:ext cx="2650602" cy="312827"/>
          </a:xfrm>
          <a:custGeom>
            <a:avLst/>
            <a:gdLst>
              <a:gd name="connsiteX0" fmla="*/ 0 w 2650602"/>
              <a:gd name="connsiteY0" fmla="*/ 46298 h 312827"/>
              <a:gd name="connsiteX1" fmla="*/ 1620455 w 2650602"/>
              <a:gd name="connsiteY1" fmla="*/ 312516 h 312827"/>
              <a:gd name="connsiteX2" fmla="*/ 2650602 w 2650602"/>
              <a:gd name="connsiteY2" fmla="*/ 0 h 312827"/>
            </a:gdLst>
            <a:ahLst/>
            <a:cxnLst>
              <a:cxn ang="0">
                <a:pos x="connsiteX0" y="connsiteY0"/>
              </a:cxn>
              <a:cxn ang="0">
                <a:pos x="connsiteX1" y="connsiteY1"/>
              </a:cxn>
              <a:cxn ang="0">
                <a:pos x="connsiteX2" y="connsiteY2"/>
              </a:cxn>
            </a:cxnLst>
            <a:rect l="l" t="t" r="r" b="b"/>
            <a:pathLst>
              <a:path w="2650602" h="312827">
                <a:moveTo>
                  <a:pt x="0" y="46298"/>
                </a:moveTo>
                <a:cubicBezTo>
                  <a:pt x="589344" y="183265"/>
                  <a:pt x="1178688" y="320232"/>
                  <a:pt x="1620455" y="312516"/>
                </a:cubicBezTo>
                <a:cubicBezTo>
                  <a:pt x="2062222" y="304800"/>
                  <a:pt x="2356412" y="152400"/>
                  <a:pt x="2650602"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Freeform 57"/>
          <p:cNvSpPr/>
          <p:nvPr/>
        </p:nvSpPr>
        <p:spPr>
          <a:xfrm>
            <a:off x="1541390" y="4512261"/>
            <a:ext cx="2870521" cy="451622"/>
          </a:xfrm>
          <a:custGeom>
            <a:avLst/>
            <a:gdLst>
              <a:gd name="connsiteX0" fmla="*/ 2870521 w 2870521"/>
              <a:gd name="connsiteY0" fmla="*/ 0 h 451622"/>
              <a:gd name="connsiteX1" fmla="*/ 2025569 w 2870521"/>
              <a:gd name="connsiteY1" fmla="*/ 451413 h 451622"/>
              <a:gd name="connsiteX2" fmla="*/ 0 w 2870521"/>
              <a:gd name="connsiteY2" fmla="*/ 46299 h 451622"/>
            </a:gdLst>
            <a:ahLst/>
            <a:cxnLst>
              <a:cxn ang="0">
                <a:pos x="connsiteX0" y="connsiteY0"/>
              </a:cxn>
              <a:cxn ang="0">
                <a:pos x="connsiteX1" y="connsiteY1"/>
              </a:cxn>
              <a:cxn ang="0">
                <a:pos x="connsiteX2" y="connsiteY2"/>
              </a:cxn>
            </a:cxnLst>
            <a:rect l="l" t="t" r="r" b="b"/>
            <a:pathLst>
              <a:path w="2870521" h="451622">
                <a:moveTo>
                  <a:pt x="2870521" y="0"/>
                </a:moveTo>
                <a:cubicBezTo>
                  <a:pt x="2687255" y="221848"/>
                  <a:pt x="2503989" y="443697"/>
                  <a:pt x="2025569" y="451413"/>
                </a:cubicBezTo>
                <a:cubicBezTo>
                  <a:pt x="1547149" y="459129"/>
                  <a:pt x="773574" y="252714"/>
                  <a:pt x="0" y="4629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4137620" y="1060530"/>
            <a:ext cx="312906" cy="369332"/>
          </a:xfrm>
          <a:prstGeom prst="rect">
            <a:avLst/>
          </a:prstGeom>
          <a:noFill/>
        </p:spPr>
        <p:txBody>
          <a:bodyPr wrap="none" rtlCol="0">
            <a:spAutoFit/>
          </a:bodyPr>
          <a:lstStyle/>
          <a:p>
            <a:r>
              <a:rPr lang="en-US" dirty="0" smtClean="0"/>
              <a:t>1</a:t>
            </a:r>
            <a:endParaRPr lang="en-US" dirty="0"/>
          </a:p>
        </p:txBody>
      </p:sp>
      <p:sp>
        <p:nvSpPr>
          <p:cNvPr id="60" name="TextBox 59"/>
          <p:cNvSpPr txBox="1"/>
          <p:nvPr/>
        </p:nvSpPr>
        <p:spPr>
          <a:xfrm>
            <a:off x="5469191" y="1081523"/>
            <a:ext cx="312906" cy="369332"/>
          </a:xfrm>
          <a:prstGeom prst="rect">
            <a:avLst/>
          </a:prstGeom>
          <a:noFill/>
        </p:spPr>
        <p:txBody>
          <a:bodyPr wrap="none" rtlCol="0">
            <a:spAutoFit/>
          </a:bodyPr>
          <a:lstStyle/>
          <a:p>
            <a:r>
              <a:rPr lang="en-US" dirty="0" smtClean="0"/>
              <a:t>2</a:t>
            </a:r>
            <a:endParaRPr lang="en-US" dirty="0"/>
          </a:p>
        </p:txBody>
      </p:sp>
      <p:sp>
        <p:nvSpPr>
          <p:cNvPr id="61" name="TextBox 60"/>
          <p:cNvSpPr txBox="1"/>
          <p:nvPr/>
        </p:nvSpPr>
        <p:spPr>
          <a:xfrm>
            <a:off x="3572751" y="1772620"/>
            <a:ext cx="312906" cy="369332"/>
          </a:xfrm>
          <a:prstGeom prst="rect">
            <a:avLst/>
          </a:prstGeom>
          <a:noFill/>
        </p:spPr>
        <p:txBody>
          <a:bodyPr wrap="none" rtlCol="0">
            <a:spAutoFit/>
          </a:bodyPr>
          <a:lstStyle/>
          <a:p>
            <a:r>
              <a:rPr lang="en-US" dirty="0" smtClean="0"/>
              <a:t>3</a:t>
            </a:r>
            <a:endParaRPr lang="en-US" dirty="0"/>
          </a:p>
        </p:txBody>
      </p:sp>
      <p:sp>
        <p:nvSpPr>
          <p:cNvPr id="62" name="TextBox 61"/>
          <p:cNvSpPr txBox="1"/>
          <p:nvPr/>
        </p:nvSpPr>
        <p:spPr>
          <a:xfrm>
            <a:off x="5317245" y="1784586"/>
            <a:ext cx="312906" cy="369332"/>
          </a:xfrm>
          <a:prstGeom prst="rect">
            <a:avLst/>
          </a:prstGeom>
          <a:noFill/>
        </p:spPr>
        <p:txBody>
          <a:bodyPr wrap="none" rtlCol="0">
            <a:spAutoFit/>
          </a:bodyPr>
          <a:lstStyle/>
          <a:p>
            <a:r>
              <a:rPr lang="en-US" dirty="0" smtClean="0"/>
              <a:t>4</a:t>
            </a:r>
            <a:endParaRPr lang="en-US" dirty="0"/>
          </a:p>
        </p:txBody>
      </p:sp>
      <p:sp>
        <p:nvSpPr>
          <p:cNvPr id="63" name="TextBox 62"/>
          <p:cNvSpPr txBox="1"/>
          <p:nvPr/>
        </p:nvSpPr>
        <p:spPr>
          <a:xfrm>
            <a:off x="4087826" y="2448555"/>
            <a:ext cx="312906" cy="369332"/>
          </a:xfrm>
          <a:prstGeom prst="rect">
            <a:avLst/>
          </a:prstGeom>
          <a:noFill/>
        </p:spPr>
        <p:txBody>
          <a:bodyPr wrap="none" rtlCol="0">
            <a:spAutoFit/>
          </a:bodyPr>
          <a:lstStyle/>
          <a:p>
            <a:r>
              <a:rPr lang="en-US" dirty="0" smtClean="0"/>
              <a:t>5</a:t>
            </a:r>
            <a:endParaRPr lang="en-US" dirty="0"/>
          </a:p>
        </p:txBody>
      </p:sp>
      <p:sp>
        <p:nvSpPr>
          <p:cNvPr id="64" name="TextBox 63"/>
          <p:cNvSpPr txBox="1"/>
          <p:nvPr/>
        </p:nvSpPr>
        <p:spPr>
          <a:xfrm>
            <a:off x="5446041" y="2469548"/>
            <a:ext cx="312906" cy="369332"/>
          </a:xfrm>
          <a:prstGeom prst="rect">
            <a:avLst/>
          </a:prstGeom>
          <a:noFill/>
        </p:spPr>
        <p:txBody>
          <a:bodyPr wrap="none" rtlCol="0">
            <a:spAutoFit/>
          </a:bodyPr>
          <a:lstStyle/>
          <a:p>
            <a:r>
              <a:rPr lang="en-US" dirty="0" smtClean="0"/>
              <a:t>6</a:t>
            </a:r>
            <a:endParaRPr lang="en-US" dirty="0"/>
          </a:p>
        </p:txBody>
      </p:sp>
      <p:sp>
        <p:nvSpPr>
          <p:cNvPr id="65" name="TextBox 64"/>
          <p:cNvSpPr txBox="1"/>
          <p:nvPr/>
        </p:nvSpPr>
        <p:spPr>
          <a:xfrm>
            <a:off x="3564645" y="3160645"/>
            <a:ext cx="312906" cy="369332"/>
          </a:xfrm>
          <a:prstGeom prst="rect">
            <a:avLst/>
          </a:prstGeom>
          <a:noFill/>
        </p:spPr>
        <p:txBody>
          <a:bodyPr wrap="none" rtlCol="0">
            <a:spAutoFit/>
          </a:bodyPr>
          <a:lstStyle/>
          <a:p>
            <a:r>
              <a:rPr lang="en-US" dirty="0" smtClean="0"/>
              <a:t>7</a:t>
            </a:r>
            <a:endParaRPr lang="en-US" dirty="0"/>
          </a:p>
        </p:txBody>
      </p:sp>
      <p:sp>
        <p:nvSpPr>
          <p:cNvPr id="66" name="TextBox 65"/>
          <p:cNvSpPr txBox="1"/>
          <p:nvPr/>
        </p:nvSpPr>
        <p:spPr>
          <a:xfrm>
            <a:off x="5249151" y="3091077"/>
            <a:ext cx="312906" cy="369332"/>
          </a:xfrm>
          <a:prstGeom prst="rect">
            <a:avLst/>
          </a:prstGeom>
          <a:noFill/>
        </p:spPr>
        <p:txBody>
          <a:bodyPr wrap="none" rtlCol="0">
            <a:spAutoFit/>
          </a:bodyPr>
          <a:lstStyle/>
          <a:p>
            <a:r>
              <a:rPr lang="en-US" dirty="0" smtClean="0"/>
              <a:t>8</a:t>
            </a:r>
            <a:endParaRPr lang="en-US" dirty="0"/>
          </a:p>
        </p:txBody>
      </p:sp>
      <p:sp>
        <p:nvSpPr>
          <p:cNvPr id="67" name="TextBox 66"/>
          <p:cNvSpPr txBox="1"/>
          <p:nvPr/>
        </p:nvSpPr>
        <p:spPr>
          <a:xfrm>
            <a:off x="1386700" y="4166079"/>
            <a:ext cx="312906" cy="369332"/>
          </a:xfrm>
          <a:prstGeom prst="rect">
            <a:avLst/>
          </a:prstGeom>
          <a:noFill/>
        </p:spPr>
        <p:txBody>
          <a:bodyPr wrap="none" rtlCol="0">
            <a:spAutoFit/>
          </a:bodyPr>
          <a:lstStyle/>
          <a:p>
            <a:r>
              <a:rPr lang="en-US" dirty="0" smtClean="0"/>
              <a:t>1</a:t>
            </a:r>
            <a:endParaRPr lang="en-US" dirty="0"/>
          </a:p>
        </p:txBody>
      </p:sp>
      <p:sp>
        <p:nvSpPr>
          <p:cNvPr id="68" name="TextBox 67"/>
          <p:cNvSpPr txBox="1"/>
          <p:nvPr/>
        </p:nvSpPr>
        <p:spPr>
          <a:xfrm>
            <a:off x="2347731" y="4153841"/>
            <a:ext cx="312906" cy="369332"/>
          </a:xfrm>
          <a:prstGeom prst="rect">
            <a:avLst/>
          </a:prstGeom>
          <a:noFill/>
        </p:spPr>
        <p:txBody>
          <a:bodyPr wrap="none" rtlCol="0">
            <a:spAutoFit/>
          </a:bodyPr>
          <a:lstStyle/>
          <a:p>
            <a:r>
              <a:rPr lang="en-US" dirty="0" smtClean="0"/>
              <a:t>2</a:t>
            </a:r>
            <a:endParaRPr lang="en-US" dirty="0"/>
          </a:p>
        </p:txBody>
      </p:sp>
      <p:sp>
        <p:nvSpPr>
          <p:cNvPr id="69" name="TextBox 68"/>
          <p:cNvSpPr txBox="1"/>
          <p:nvPr/>
        </p:nvSpPr>
        <p:spPr>
          <a:xfrm>
            <a:off x="3314412" y="4150507"/>
            <a:ext cx="312906" cy="369332"/>
          </a:xfrm>
          <a:prstGeom prst="rect">
            <a:avLst/>
          </a:prstGeom>
          <a:noFill/>
        </p:spPr>
        <p:txBody>
          <a:bodyPr wrap="none" rtlCol="0">
            <a:spAutoFit/>
          </a:bodyPr>
          <a:lstStyle/>
          <a:p>
            <a:r>
              <a:rPr lang="en-US" dirty="0" smtClean="0"/>
              <a:t>3</a:t>
            </a:r>
            <a:endParaRPr lang="en-US" dirty="0"/>
          </a:p>
        </p:txBody>
      </p:sp>
      <p:sp>
        <p:nvSpPr>
          <p:cNvPr id="70" name="TextBox 69"/>
          <p:cNvSpPr txBox="1"/>
          <p:nvPr/>
        </p:nvSpPr>
        <p:spPr>
          <a:xfrm>
            <a:off x="4210877" y="4156234"/>
            <a:ext cx="312906" cy="369332"/>
          </a:xfrm>
          <a:prstGeom prst="rect">
            <a:avLst/>
          </a:prstGeom>
          <a:noFill/>
        </p:spPr>
        <p:txBody>
          <a:bodyPr wrap="none" rtlCol="0">
            <a:spAutoFit/>
          </a:bodyPr>
          <a:lstStyle/>
          <a:p>
            <a:r>
              <a:rPr lang="en-US" dirty="0" smtClean="0"/>
              <a:t>5</a:t>
            </a:r>
            <a:endParaRPr lang="en-US" dirty="0"/>
          </a:p>
        </p:txBody>
      </p:sp>
      <p:sp>
        <p:nvSpPr>
          <p:cNvPr id="71" name="TextBox 70"/>
          <p:cNvSpPr txBox="1"/>
          <p:nvPr/>
        </p:nvSpPr>
        <p:spPr>
          <a:xfrm>
            <a:off x="5158406" y="4178065"/>
            <a:ext cx="312906" cy="369332"/>
          </a:xfrm>
          <a:prstGeom prst="rect">
            <a:avLst/>
          </a:prstGeom>
          <a:noFill/>
        </p:spPr>
        <p:txBody>
          <a:bodyPr wrap="none" rtlCol="0">
            <a:spAutoFit/>
          </a:bodyPr>
          <a:lstStyle/>
          <a:p>
            <a:r>
              <a:rPr lang="en-US" dirty="0" smtClean="0"/>
              <a:t>4</a:t>
            </a:r>
            <a:endParaRPr lang="en-US" dirty="0"/>
          </a:p>
        </p:txBody>
      </p:sp>
      <p:sp>
        <p:nvSpPr>
          <p:cNvPr id="72" name="TextBox 71"/>
          <p:cNvSpPr txBox="1"/>
          <p:nvPr/>
        </p:nvSpPr>
        <p:spPr>
          <a:xfrm>
            <a:off x="6072806" y="4186870"/>
            <a:ext cx="312906" cy="369332"/>
          </a:xfrm>
          <a:prstGeom prst="rect">
            <a:avLst/>
          </a:prstGeom>
          <a:noFill/>
        </p:spPr>
        <p:txBody>
          <a:bodyPr wrap="none" rtlCol="0">
            <a:spAutoFit/>
          </a:bodyPr>
          <a:lstStyle/>
          <a:p>
            <a:r>
              <a:rPr lang="en-US" dirty="0" smtClean="0"/>
              <a:t>6</a:t>
            </a:r>
            <a:endParaRPr lang="en-US" dirty="0"/>
          </a:p>
        </p:txBody>
      </p:sp>
      <p:sp>
        <p:nvSpPr>
          <p:cNvPr id="73" name="Freeform 72"/>
          <p:cNvSpPr/>
          <p:nvPr/>
        </p:nvSpPr>
        <p:spPr>
          <a:xfrm>
            <a:off x="2583111" y="3887228"/>
            <a:ext cx="2615879" cy="289367"/>
          </a:xfrm>
          <a:custGeom>
            <a:avLst/>
            <a:gdLst>
              <a:gd name="connsiteX0" fmla="*/ 0 w 2615879"/>
              <a:gd name="connsiteY0" fmla="*/ 289367 h 289367"/>
              <a:gd name="connsiteX1" fmla="*/ 1458410 w 2615879"/>
              <a:gd name="connsiteY1" fmla="*/ 0 h 289367"/>
              <a:gd name="connsiteX2" fmla="*/ 2615879 w 2615879"/>
              <a:gd name="connsiteY2" fmla="*/ 289367 h 289367"/>
            </a:gdLst>
            <a:ahLst/>
            <a:cxnLst>
              <a:cxn ang="0">
                <a:pos x="connsiteX0" y="connsiteY0"/>
              </a:cxn>
              <a:cxn ang="0">
                <a:pos x="connsiteX1" y="connsiteY1"/>
              </a:cxn>
              <a:cxn ang="0">
                <a:pos x="connsiteX2" y="connsiteY2"/>
              </a:cxn>
            </a:cxnLst>
            <a:rect l="l" t="t" r="r" b="b"/>
            <a:pathLst>
              <a:path w="2615879" h="289367">
                <a:moveTo>
                  <a:pt x="0" y="289367"/>
                </a:moveTo>
                <a:cubicBezTo>
                  <a:pt x="511215" y="144683"/>
                  <a:pt x="1022430" y="0"/>
                  <a:pt x="1458410" y="0"/>
                </a:cubicBezTo>
                <a:cubicBezTo>
                  <a:pt x="1894390" y="0"/>
                  <a:pt x="2255134" y="144683"/>
                  <a:pt x="2615879" y="28936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Freeform 73"/>
          <p:cNvSpPr/>
          <p:nvPr/>
        </p:nvSpPr>
        <p:spPr>
          <a:xfrm>
            <a:off x="2525238" y="3736743"/>
            <a:ext cx="2766349" cy="405128"/>
          </a:xfrm>
          <a:custGeom>
            <a:avLst/>
            <a:gdLst>
              <a:gd name="connsiteX0" fmla="*/ 2766349 w 2766349"/>
              <a:gd name="connsiteY0" fmla="*/ 393554 h 405128"/>
              <a:gd name="connsiteX1" fmla="*/ 1701478 w 2766349"/>
              <a:gd name="connsiteY1" fmla="*/ 14 h 405128"/>
              <a:gd name="connsiteX2" fmla="*/ 0 w 2766349"/>
              <a:gd name="connsiteY2" fmla="*/ 405128 h 405128"/>
            </a:gdLst>
            <a:ahLst/>
            <a:cxnLst>
              <a:cxn ang="0">
                <a:pos x="connsiteX0" y="connsiteY0"/>
              </a:cxn>
              <a:cxn ang="0">
                <a:pos x="connsiteX1" y="connsiteY1"/>
              </a:cxn>
              <a:cxn ang="0">
                <a:pos x="connsiteX2" y="connsiteY2"/>
              </a:cxn>
            </a:cxnLst>
            <a:rect l="l" t="t" r="r" b="b"/>
            <a:pathLst>
              <a:path w="2766349" h="405128">
                <a:moveTo>
                  <a:pt x="2766349" y="393554"/>
                </a:moveTo>
                <a:cubicBezTo>
                  <a:pt x="2464442" y="195819"/>
                  <a:pt x="2162536" y="-1915"/>
                  <a:pt x="1701478" y="14"/>
                </a:cubicBezTo>
                <a:cubicBezTo>
                  <a:pt x="1240420" y="1943"/>
                  <a:pt x="620210" y="203535"/>
                  <a:pt x="0" y="405128"/>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p:cNvSpPr/>
          <p:nvPr/>
        </p:nvSpPr>
        <p:spPr>
          <a:xfrm>
            <a:off x="2629410" y="4477537"/>
            <a:ext cx="3472405" cy="439890"/>
          </a:xfrm>
          <a:custGeom>
            <a:avLst/>
            <a:gdLst>
              <a:gd name="connsiteX0" fmla="*/ 0 w 3472405"/>
              <a:gd name="connsiteY0" fmla="*/ 23149 h 439890"/>
              <a:gd name="connsiteX1" fmla="*/ 2071868 w 3472405"/>
              <a:gd name="connsiteY1" fmla="*/ 439838 h 439890"/>
              <a:gd name="connsiteX2" fmla="*/ 3472405 w 3472405"/>
              <a:gd name="connsiteY2" fmla="*/ 0 h 439890"/>
            </a:gdLst>
            <a:ahLst/>
            <a:cxnLst>
              <a:cxn ang="0">
                <a:pos x="connsiteX0" y="connsiteY0"/>
              </a:cxn>
              <a:cxn ang="0">
                <a:pos x="connsiteX1" y="connsiteY1"/>
              </a:cxn>
              <a:cxn ang="0">
                <a:pos x="connsiteX2" y="connsiteY2"/>
              </a:cxn>
            </a:cxnLst>
            <a:rect l="l" t="t" r="r" b="b"/>
            <a:pathLst>
              <a:path w="3472405" h="439890">
                <a:moveTo>
                  <a:pt x="0" y="23149"/>
                </a:moveTo>
                <a:cubicBezTo>
                  <a:pt x="746567" y="233422"/>
                  <a:pt x="1493134" y="443696"/>
                  <a:pt x="2071868" y="439838"/>
                </a:cubicBezTo>
                <a:cubicBezTo>
                  <a:pt x="2650602" y="435980"/>
                  <a:pt x="3061503" y="217990"/>
                  <a:pt x="3472405"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75"/>
          <p:cNvSpPr/>
          <p:nvPr/>
        </p:nvSpPr>
        <p:spPr>
          <a:xfrm>
            <a:off x="2559962" y="4523836"/>
            <a:ext cx="3576577" cy="567199"/>
          </a:xfrm>
          <a:custGeom>
            <a:avLst/>
            <a:gdLst>
              <a:gd name="connsiteX0" fmla="*/ 3576577 w 3576577"/>
              <a:gd name="connsiteY0" fmla="*/ 0 h 567199"/>
              <a:gd name="connsiteX1" fmla="*/ 2338086 w 3576577"/>
              <a:gd name="connsiteY1" fmla="*/ 567159 h 567199"/>
              <a:gd name="connsiteX2" fmla="*/ 0 w 3576577"/>
              <a:gd name="connsiteY2" fmla="*/ 23149 h 567199"/>
            </a:gdLst>
            <a:ahLst/>
            <a:cxnLst>
              <a:cxn ang="0">
                <a:pos x="connsiteX0" y="connsiteY0"/>
              </a:cxn>
              <a:cxn ang="0">
                <a:pos x="connsiteX1" y="connsiteY1"/>
              </a:cxn>
              <a:cxn ang="0">
                <a:pos x="connsiteX2" y="connsiteY2"/>
              </a:cxn>
            </a:cxnLst>
            <a:rect l="l" t="t" r="r" b="b"/>
            <a:pathLst>
              <a:path w="3576577" h="567199">
                <a:moveTo>
                  <a:pt x="3576577" y="0"/>
                </a:moveTo>
                <a:cubicBezTo>
                  <a:pt x="3255379" y="281650"/>
                  <a:pt x="2934182" y="563301"/>
                  <a:pt x="2338086" y="567159"/>
                </a:cubicBezTo>
                <a:cubicBezTo>
                  <a:pt x="1741990" y="571017"/>
                  <a:pt x="870995" y="297083"/>
                  <a:pt x="0" y="2314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7033855" y="4139278"/>
            <a:ext cx="312906" cy="369332"/>
          </a:xfrm>
          <a:prstGeom prst="rect">
            <a:avLst/>
          </a:prstGeom>
          <a:noFill/>
        </p:spPr>
        <p:txBody>
          <a:bodyPr wrap="none" rtlCol="0">
            <a:spAutoFit/>
          </a:bodyPr>
          <a:lstStyle/>
          <a:p>
            <a:r>
              <a:rPr lang="en-US" dirty="0" smtClean="0"/>
              <a:t>7</a:t>
            </a:r>
            <a:endParaRPr lang="en-US" dirty="0"/>
          </a:p>
        </p:txBody>
      </p:sp>
      <p:sp>
        <p:nvSpPr>
          <p:cNvPr id="79" name="Freeform 78"/>
          <p:cNvSpPr/>
          <p:nvPr/>
        </p:nvSpPr>
        <p:spPr>
          <a:xfrm>
            <a:off x="3671132" y="4014379"/>
            <a:ext cx="1493134" cy="312687"/>
          </a:xfrm>
          <a:custGeom>
            <a:avLst/>
            <a:gdLst>
              <a:gd name="connsiteX0" fmla="*/ 0 w 1493134"/>
              <a:gd name="connsiteY0" fmla="*/ 312687 h 312687"/>
              <a:gd name="connsiteX1" fmla="*/ 694481 w 1493134"/>
              <a:gd name="connsiteY1" fmla="*/ 171 h 312687"/>
              <a:gd name="connsiteX2" fmla="*/ 1493134 w 1493134"/>
              <a:gd name="connsiteY2" fmla="*/ 277963 h 312687"/>
            </a:gdLst>
            <a:ahLst/>
            <a:cxnLst>
              <a:cxn ang="0">
                <a:pos x="connsiteX0" y="connsiteY0"/>
              </a:cxn>
              <a:cxn ang="0">
                <a:pos x="connsiteX1" y="connsiteY1"/>
              </a:cxn>
              <a:cxn ang="0">
                <a:pos x="connsiteX2" y="connsiteY2"/>
              </a:cxn>
            </a:cxnLst>
            <a:rect l="l" t="t" r="r" b="b"/>
            <a:pathLst>
              <a:path w="1493134" h="312687">
                <a:moveTo>
                  <a:pt x="0" y="312687"/>
                </a:moveTo>
                <a:cubicBezTo>
                  <a:pt x="222812" y="159322"/>
                  <a:pt x="445625" y="5958"/>
                  <a:pt x="694481" y="171"/>
                </a:cubicBezTo>
                <a:cubicBezTo>
                  <a:pt x="943337" y="-5616"/>
                  <a:pt x="1218235" y="136173"/>
                  <a:pt x="1493134" y="277963"/>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reeform 79"/>
          <p:cNvSpPr/>
          <p:nvPr/>
        </p:nvSpPr>
        <p:spPr>
          <a:xfrm>
            <a:off x="3613258" y="4442813"/>
            <a:ext cx="1516284" cy="266814"/>
          </a:xfrm>
          <a:custGeom>
            <a:avLst/>
            <a:gdLst>
              <a:gd name="connsiteX0" fmla="*/ 1516284 w 1516284"/>
              <a:gd name="connsiteY0" fmla="*/ 0 h 266814"/>
              <a:gd name="connsiteX1" fmla="*/ 902825 w 1516284"/>
              <a:gd name="connsiteY1" fmla="*/ 266218 h 266814"/>
              <a:gd name="connsiteX2" fmla="*/ 0 w 1516284"/>
              <a:gd name="connsiteY2" fmla="*/ 57873 h 266814"/>
            </a:gdLst>
            <a:ahLst/>
            <a:cxnLst>
              <a:cxn ang="0">
                <a:pos x="connsiteX0" y="connsiteY0"/>
              </a:cxn>
              <a:cxn ang="0">
                <a:pos x="connsiteX1" y="connsiteY1"/>
              </a:cxn>
              <a:cxn ang="0">
                <a:pos x="connsiteX2" y="connsiteY2"/>
              </a:cxn>
            </a:cxnLst>
            <a:rect l="l" t="t" r="r" b="b"/>
            <a:pathLst>
              <a:path w="1516284" h="266814">
                <a:moveTo>
                  <a:pt x="1516284" y="0"/>
                </a:moveTo>
                <a:cubicBezTo>
                  <a:pt x="1335911" y="128286"/>
                  <a:pt x="1155539" y="256573"/>
                  <a:pt x="902825" y="266218"/>
                </a:cubicBezTo>
                <a:cubicBezTo>
                  <a:pt x="650111" y="275863"/>
                  <a:pt x="325055" y="166868"/>
                  <a:pt x="0" y="57873"/>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eeform 80"/>
          <p:cNvSpPr/>
          <p:nvPr/>
        </p:nvSpPr>
        <p:spPr>
          <a:xfrm>
            <a:off x="3647982" y="3783004"/>
            <a:ext cx="3449256" cy="439890"/>
          </a:xfrm>
          <a:custGeom>
            <a:avLst/>
            <a:gdLst>
              <a:gd name="connsiteX0" fmla="*/ 0 w 3449256"/>
              <a:gd name="connsiteY0" fmla="*/ 439890 h 439890"/>
              <a:gd name="connsiteX1" fmla="*/ 1585732 w 3449256"/>
              <a:gd name="connsiteY1" fmla="*/ 52 h 439890"/>
              <a:gd name="connsiteX2" fmla="*/ 3449256 w 3449256"/>
              <a:gd name="connsiteY2" fmla="*/ 416741 h 439890"/>
            </a:gdLst>
            <a:ahLst/>
            <a:cxnLst>
              <a:cxn ang="0">
                <a:pos x="connsiteX0" y="connsiteY0"/>
              </a:cxn>
              <a:cxn ang="0">
                <a:pos x="connsiteX1" y="connsiteY1"/>
              </a:cxn>
              <a:cxn ang="0">
                <a:pos x="connsiteX2" y="connsiteY2"/>
              </a:cxn>
            </a:cxnLst>
            <a:rect l="l" t="t" r="r" b="b"/>
            <a:pathLst>
              <a:path w="3449256" h="439890">
                <a:moveTo>
                  <a:pt x="0" y="439890"/>
                </a:moveTo>
                <a:cubicBezTo>
                  <a:pt x="505428" y="221900"/>
                  <a:pt x="1010856" y="3910"/>
                  <a:pt x="1585732" y="52"/>
                </a:cubicBezTo>
                <a:cubicBezTo>
                  <a:pt x="2160608" y="-3806"/>
                  <a:pt x="2804932" y="206467"/>
                  <a:pt x="3449256" y="416741"/>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Freeform 81"/>
          <p:cNvSpPr/>
          <p:nvPr/>
        </p:nvSpPr>
        <p:spPr>
          <a:xfrm>
            <a:off x="3578534" y="3632575"/>
            <a:ext cx="3576577" cy="532446"/>
          </a:xfrm>
          <a:custGeom>
            <a:avLst/>
            <a:gdLst>
              <a:gd name="connsiteX0" fmla="*/ 3576577 w 3576577"/>
              <a:gd name="connsiteY0" fmla="*/ 520871 h 532446"/>
              <a:gd name="connsiteX1" fmla="*/ 1886674 w 3576577"/>
              <a:gd name="connsiteY1" fmla="*/ 10 h 532446"/>
              <a:gd name="connsiteX2" fmla="*/ 0 w 3576577"/>
              <a:gd name="connsiteY2" fmla="*/ 532446 h 532446"/>
            </a:gdLst>
            <a:ahLst/>
            <a:cxnLst>
              <a:cxn ang="0">
                <a:pos x="connsiteX0" y="connsiteY0"/>
              </a:cxn>
              <a:cxn ang="0">
                <a:pos x="connsiteX1" y="connsiteY1"/>
              </a:cxn>
              <a:cxn ang="0">
                <a:pos x="connsiteX2" y="connsiteY2"/>
              </a:cxn>
            </a:cxnLst>
            <a:rect l="l" t="t" r="r" b="b"/>
            <a:pathLst>
              <a:path w="3576577" h="532446">
                <a:moveTo>
                  <a:pt x="3576577" y="520871"/>
                </a:moveTo>
                <a:cubicBezTo>
                  <a:pt x="3029673" y="259476"/>
                  <a:pt x="2482770" y="-1919"/>
                  <a:pt x="1886674" y="10"/>
                </a:cubicBezTo>
                <a:cubicBezTo>
                  <a:pt x="1290578" y="1939"/>
                  <a:pt x="645289" y="267192"/>
                  <a:pt x="0" y="532446"/>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reeform 82"/>
          <p:cNvSpPr/>
          <p:nvPr/>
        </p:nvSpPr>
        <p:spPr>
          <a:xfrm>
            <a:off x="4585532" y="3921684"/>
            <a:ext cx="1446835" cy="359083"/>
          </a:xfrm>
          <a:custGeom>
            <a:avLst/>
            <a:gdLst>
              <a:gd name="connsiteX0" fmla="*/ 0 w 1446835"/>
              <a:gd name="connsiteY0" fmla="*/ 359083 h 359083"/>
              <a:gd name="connsiteX1" fmla="*/ 763929 w 1446835"/>
              <a:gd name="connsiteY1" fmla="*/ 268 h 359083"/>
              <a:gd name="connsiteX2" fmla="*/ 1446835 w 1446835"/>
              <a:gd name="connsiteY2" fmla="*/ 312785 h 359083"/>
            </a:gdLst>
            <a:ahLst/>
            <a:cxnLst>
              <a:cxn ang="0">
                <a:pos x="connsiteX0" y="connsiteY0"/>
              </a:cxn>
              <a:cxn ang="0">
                <a:pos x="connsiteX1" y="connsiteY1"/>
              </a:cxn>
              <a:cxn ang="0">
                <a:pos x="connsiteX2" y="connsiteY2"/>
              </a:cxn>
            </a:cxnLst>
            <a:rect l="l" t="t" r="r" b="b"/>
            <a:pathLst>
              <a:path w="1446835" h="359083">
                <a:moveTo>
                  <a:pt x="0" y="359083"/>
                </a:moveTo>
                <a:cubicBezTo>
                  <a:pt x="261395" y="183533"/>
                  <a:pt x="522790" y="7984"/>
                  <a:pt x="763929" y="268"/>
                </a:cubicBezTo>
                <a:cubicBezTo>
                  <a:pt x="1005068" y="-7448"/>
                  <a:pt x="1225951" y="152668"/>
                  <a:pt x="1446835" y="312785"/>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reeform 83"/>
          <p:cNvSpPr/>
          <p:nvPr/>
        </p:nvSpPr>
        <p:spPr>
          <a:xfrm>
            <a:off x="4573957" y="4373365"/>
            <a:ext cx="1446835" cy="279371"/>
          </a:xfrm>
          <a:custGeom>
            <a:avLst/>
            <a:gdLst>
              <a:gd name="connsiteX0" fmla="*/ 1446835 w 1446835"/>
              <a:gd name="connsiteY0" fmla="*/ 0 h 279371"/>
              <a:gd name="connsiteX1" fmla="*/ 752354 w 1446835"/>
              <a:gd name="connsiteY1" fmla="*/ 277792 h 279371"/>
              <a:gd name="connsiteX2" fmla="*/ 0 w 1446835"/>
              <a:gd name="connsiteY2" fmla="*/ 92597 h 279371"/>
            </a:gdLst>
            <a:ahLst/>
            <a:cxnLst>
              <a:cxn ang="0">
                <a:pos x="connsiteX0" y="connsiteY0"/>
              </a:cxn>
              <a:cxn ang="0">
                <a:pos x="connsiteX1" y="connsiteY1"/>
              </a:cxn>
              <a:cxn ang="0">
                <a:pos x="connsiteX2" y="connsiteY2"/>
              </a:cxn>
            </a:cxnLst>
            <a:rect l="l" t="t" r="r" b="b"/>
            <a:pathLst>
              <a:path w="1446835" h="279371">
                <a:moveTo>
                  <a:pt x="1446835" y="0"/>
                </a:moveTo>
                <a:cubicBezTo>
                  <a:pt x="1220164" y="131179"/>
                  <a:pt x="993493" y="262359"/>
                  <a:pt x="752354" y="277792"/>
                </a:cubicBezTo>
                <a:cubicBezTo>
                  <a:pt x="511215" y="293225"/>
                  <a:pt x="255607" y="192911"/>
                  <a:pt x="0" y="92597"/>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84"/>
          <p:cNvSpPr/>
          <p:nvPr/>
        </p:nvSpPr>
        <p:spPr>
          <a:xfrm>
            <a:off x="4527658" y="4477537"/>
            <a:ext cx="2581155" cy="463191"/>
          </a:xfrm>
          <a:custGeom>
            <a:avLst/>
            <a:gdLst>
              <a:gd name="connsiteX0" fmla="*/ 0 w 2581155"/>
              <a:gd name="connsiteY0" fmla="*/ 46299 h 463191"/>
              <a:gd name="connsiteX1" fmla="*/ 1620456 w 2581155"/>
              <a:gd name="connsiteY1" fmla="*/ 462987 h 463191"/>
              <a:gd name="connsiteX2" fmla="*/ 2581155 w 2581155"/>
              <a:gd name="connsiteY2" fmla="*/ 0 h 463191"/>
            </a:gdLst>
            <a:ahLst/>
            <a:cxnLst>
              <a:cxn ang="0">
                <a:pos x="connsiteX0" y="connsiteY0"/>
              </a:cxn>
              <a:cxn ang="0">
                <a:pos x="connsiteX1" y="connsiteY1"/>
              </a:cxn>
              <a:cxn ang="0">
                <a:pos x="connsiteX2" y="connsiteY2"/>
              </a:cxn>
            </a:cxnLst>
            <a:rect l="l" t="t" r="r" b="b"/>
            <a:pathLst>
              <a:path w="2581155" h="463191">
                <a:moveTo>
                  <a:pt x="0" y="46299"/>
                </a:moveTo>
                <a:cubicBezTo>
                  <a:pt x="595132" y="258501"/>
                  <a:pt x="1190264" y="470703"/>
                  <a:pt x="1620456" y="462987"/>
                </a:cubicBezTo>
                <a:cubicBezTo>
                  <a:pt x="2050648" y="455271"/>
                  <a:pt x="2315901" y="227635"/>
                  <a:pt x="2581155"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reeform 85"/>
          <p:cNvSpPr/>
          <p:nvPr/>
        </p:nvSpPr>
        <p:spPr>
          <a:xfrm>
            <a:off x="4435061" y="4558560"/>
            <a:ext cx="2777924" cy="532435"/>
          </a:xfrm>
          <a:custGeom>
            <a:avLst/>
            <a:gdLst>
              <a:gd name="connsiteX0" fmla="*/ 2777924 w 2777924"/>
              <a:gd name="connsiteY0" fmla="*/ 0 h 532435"/>
              <a:gd name="connsiteX1" fmla="*/ 1886673 w 2777924"/>
              <a:gd name="connsiteY1" fmla="*/ 532435 h 532435"/>
              <a:gd name="connsiteX2" fmla="*/ 0 w 2777924"/>
              <a:gd name="connsiteY2" fmla="*/ 0 h 532435"/>
            </a:gdLst>
            <a:ahLst/>
            <a:cxnLst>
              <a:cxn ang="0">
                <a:pos x="connsiteX0" y="connsiteY0"/>
              </a:cxn>
              <a:cxn ang="0">
                <a:pos x="connsiteX1" y="connsiteY1"/>
              </a:cxn>
              <a:cxn ang="0">
                <a:pos x="connsiteX2" y="connsiteY2"/>
              </a:cxn>
            </a:cxnLst>
            <a:rect l="l" t="t" r="r" b="b"/>
            <a:pathLst>
              <a:path w="2777924" h="532435">
                <a:moveTo>
                  <a:pt x="2777924" y="0"/>
                </a:moveTo>
                <a:cubicBezTo>
                  <a:pt x="2563792" y="266217"/>
                  <a:pt x="2349660" y="532435"/>
                  <a:pt x="1886673" y="532435"/>
                </a:cubicBezTo>
                <a:cubicBezTo>
                  <a:pt x="1423686" y="532435"/>
                  <a:pt x="711843" y="266217"/>
                  <a:pt x="0"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reeform 86"/>
          <p:cNvSpPr/>
          <p:nvPr/>
        </p:nvSpPr>
        <p:spPr>
          <a:xfrm>
            <a:off x="5361035" y="3655735"/>
            <a:ext cx="2743200" cy="497711"/>
          </a:xfrm>
          <a:custGeom>
            <a:avLst/>
            <a:gdLst>
              <a:gd name="connsiteX0" fmla="*/ 0 w 2743200"/>
              <a:gd name="connsiteY0" fmla="*/ 497711 h 497711"/>
              <a:gd name="connsiteX1" fmla="*/ 1481560 w 2743200"/>
              <a:gd name="connsiteY1" fmla="*/ 0 h 497711"/>
              <a:gd name="connsiteX2" fmla="*/ 2743200 w 2743200"/>
              <a:gd name="connsiteY2" fmla="*/ 497711 h 497711"/>
            </a:gdLst>
            <a:ahLst/>
            <a:cxnLst>
              <a:cxn ang="0">
                <a:pos x="connsiteX0" y="connsiteY0"/>
              </a:cxn>
              <a:cxn ang="0">
                <a:pos x="connsiteX1" y="connsiteY1"/>
              </a:cxn>
              <a:cxn ang="0">
                <a:pos x="connsiteX2" y="connsiteY2"/>
              </a:cxn>
            </a:cxnLst>
            <a:rect l="l" t="t" r="r" b="b"/>
            <a:pathLst>
              <a:path w="2743200" h="497711">
                <a:moveTo>
                  <a:pt x="0" y="497711"/>
                </a:moveTo>
                <a:cubicBezTo>
                  <a:pt x="512180" y="248855"/>
                  <a:pt x="1024360" y="0"/>
                  <a:pt x="1481560" y="0"/>
                </a:cubicBezTo>
                <a:cubicBezTo>
                  <a:pt x="1938760" y="0"/>
                  <a:pt x="2340980" y="248855"/>
                  <a:pt x="2743200" y="497711"/>
                </a:cubicBezTo>
              </a:path>
            </a:pathLst>
          </a:custGeom>
          <a:noFill/>
          <a:ln>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p:cNvSpPr/>
          <p:nvPr/>
        </p:nvSpPr>
        <p:spPr>
          <a:xfrm>
            <a:off x="5453633" y="3771470"/>
            <a:ext cx="2523281" cy="474573"/>
          </a:xfrm>
          <a:custGeom>
            <a:avLst/>
            <a:gdLst>
              <a:gd name="connsiteX0" fmla="*/ 0 w 2523281"/>
              <a:gd name="connsiteY0" fmla="*/ 474573 h 474573"/>
              <a:gd name="connsiteX1" fmla="*/ 1435261 w 2523281"/>
              <a:gd name="connsiteY1" fmla="*/ 11 h 474573"/>
              <a:gd name="connsiteX2" fmla="*/ 2523281 w 2523281"/>
              <a:gd name="connsiteY2" fmla="*/ 462999 h 474573"/>
            </a:gdLst>
            <a:ahLst/>
            <a:cxnLst>
              <a:cxn ang="0">
                <a:pos x="connsiteX0" y="connsiteY0"/>
              </a:cxn>
              <a:cxn ang="0">
                <a:pos x="connsiteX1" y="connsiteY1"/>
              </a:cxn>
              <a:cxn ang="0">
                <a:pos x="connsiteX2" y="connsiteY2"/>
              </a:cxn>
            </a:cxnLst>
            <a:rect l="l" t="t" r="r" b="b"/>
            <a:pathLst>
              <a:path w="2523281" h="474573">
                <a:moveTo>
                  <a:pt x="0" y="474573"/>
                </a:moveTo>
                <a:cubicBezTo>
                  <a:pt x="507357" y="238256"/>
                  <a:pt x="1014714" y="1940"/>
                  <a:pt x="1435261" y="11"/>
                </a:cubicBezTo>
                <a:cubicBezTo>
                  <a:pt x="1855808" y="-1918"/>
                  <a:pt x="2189544" y="230540"/>
                  <a:pt x="2523281" y="462999"/>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8009967" y="4186870"/>
            <a:ext cx="312906" cy="369332"/>
          </a:xfrm>
          <a:prstGeom prst="rect">
            <a:avLst/>
          </a:prstGeom>
          <a:noFill/>
        </p:spPr>
        <p:txBody>
          <a:bodyPr wrap="none" rtlCol="0">
            <a:spAutoFit/>
          </a:bodyPr>
          <a:lstStyle/>
          <a:p>
            <a:r>
              <a:rPr lang="en-US" dirty="0" smtClean="0"/>
              <a:t>8</a:t>
            </a:r>
            <a:endParaRPr lang="en-US" dirty="0"/>
          </a:p>
        </p:txBody>
      </p:sp>
      <p:sp>
        <p:nvSpPr>
          <p:cNvPr id="90" name="Freeform 89"/>
          <p:cNvSpPr/>
          <p:nvPr/>
        </p:nvSpPr>
        <p:spPr>
          <a:xfrm>
            <a:off x="6379608" y="4477537"/>
            <a:ext cx="1608881" cy="243164"/>
          </a:xfrm>
          <a:custGeom>
            <a:avLst/>
            <a:gdLst>
              <a:gd name="connsiteX0" fmla="*/ 0 w 1608881"/>
              <a:gd name="connsiteY0" fmla="*/ 23149 h 243164"/>
              <a:gd name="connsiteX1" fmla="*/ 1018572 w 1608881"/>
              <a:gd name="connsiteY1" fmla="*/ 243068 h 243164"/>
              <a:gd name="connsiteX2" fmla="*/ 1608881 w 1608881"/>
              <a:gd name="connsiteY2" fmla="*/ 0 h 243164"/>
            </a:gdLst>
            <a:ahLst/>
            <a:cxnLst>
              <a:cxn ang="0">
                <a:pos x="connsiteX0" y="connsiteY0"/>
              </a:cxn>
              <a:cxn ang="0">
                <a:pos x="connsiteX1" y="connsiteY1"/>
              </a:cxn>
              <a:cxn ang="0">
                <a:pos x="connsiteX2" y="connsiteY2"/>
              </a:cxn>
            </a:cxnLst>
            <a:rect l="l" t="t" r="r" b="b"/>
            <a:pathLst>
              <a:path w="1608881" h="243164">
                <a:moveTo>
                  <a:pt x="0" y="23149"/>
                </a:moveTo>
                <a:cubicBezTo>
                  <a:pt x="375212" y="135037"/>
                  <a:pt x="750425" y="246926"/>
                  <a:pt x="1018572" y="243068"/>
                </a:cubicBezTo>
                <a:cubicBezTo>
                  <a:pt x="1286719" y="239210"/>
                  <a:pt x="1447800" y="119605"/>
                  <a:pt x="1608881"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reeform 90"/>
          <p:cNvSpPr/>
          <p:nvPr/>
        </p:nvSpPr>
        <p:spPr>
          <a:xfrm>
            <a:off x="6252286" y="4523836"/>
            <a:ext cx="1863524" cy="335735"/>
          </a:xfrm>
          <a:custGeom>
            <a:avLst/>
            <a:gdLst>
              <a:gd name="connsiteX0" fmla="*/ 1863524 w 1863524"/>
              <a:gd name="connsiteY0" fmla="*/ 23149 h 335735"/>
              <a:gd name="connsiteX1" fmla="*/ 1122744 w 1863524"/>
              <a:gd name="connsiteY1" fmla="*/ 335666 h 335735"/>
              <a:gd name="connsiteX2" fmla="*/ 0 w 1863524"/>
              <a:gd name="connsiteY2" fmla="*/ 0 h 335735"/>
            </a:gdLst>
            <a:ahLst/>
            <a:cxnLst>
              <a:cxn ang="0">
                <a:pos x="connsiteX0" y="connsiteY0"/>
              </a:cxn>
              <a:cxn ang="0">
                <a:pos x="connsiteX1" y="connsiteY1"/>
              </a:cxn>
              <a:cxn ang="0">
                <a:pos x="connsiteX2" y="connsiteY2"/>
              </a:cxn>
            </a:cxnLst>
            <a:rect l="l" t="t" r="r" b="b"/>
            <a:pathLst>
              <a:path w="1863524" h="335735">
                <a:moveTo>
                  <a:pt x="1863524" y="23149"/>
                </a:moveTo>
                <a:cubicBezTo>
                  <a:pt x="1648427" y="181336"/>
                  <a:pt x="1433331" y="339524"/>
                  <a:pt x="1122744" y="335666"/>
                </a:cubicBezTo>
                <a:cubicBezTo>
                  <a:pt x="812157" y="331808"/>
                  <a:pt x="406078" y="165904"/>
                  <a:pt x="0" y="0"/>
                </a:cubicBezTo>
              </a:path>
            </a:pathLst>
          </a:custGeom>
          <a:noFill/>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Arrow Connector 92"/>
          <p:cNvCxnSpPr>
            <a:stCxn id="50" idx="6"/>
            <a:endCxn id="51" idx="2"/>
          </p:cNvCxnSpPr>
          <p:nvPr/>
        </p:nvCxnSpPr>
        <p:spPr>
          <a:xfrm>
            <a:off x="7403967" y="4337194"/>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flipV="1">
            <a:off x="7330235" y="4428346"/>
            <a:ext cx="590606" cy="13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288" y="1186650"/>
            <a:ext cx="462159" cy="308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157" y="3834938"/>
            <a:ext cx="462159" cy="308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717" y="1447774"/>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7066" y="4121760"/>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67567" y="1022975"/>
            <a:ext cx="8125048" cy="1200329"/>
          </a:xfrm>
          <a:prstGeom prst="rect">
            <a:avLst/>
          </a:prstGeom>
          <a:solidFill>
            <a:srgbClr val="FFFF00"/>
          </a:solidFill>
        </p:spPr>
        <p:txBody>
          <a:bodyPr wrap="square" rtlCol="0">
            <a:spAutoFit/>
          </a:bodyPr>
          <a:lstStyle/>
          <a:p>
            <a:r>
              <a:rPr lang="en-US" dirty="0" smtClean="0">
                <a:latin typeface="Comic Sans MS" panose="030F0702030302020204" pitchFamily="66" charset="0"/>
              </a:rPr>
              <a:t>What characterizes this process?</a:t>
            </a:r>
          </a:p>
          <a:p>
            <a:pPr marL="342900" indent="-342900">
              <a:buAutoNum type="alphaLcParenR"/>
            </a:pPr>
            <a:r>
              <a:rPr lang="en-US" dirty="0" smtClean="0">
                <a:latin typeface="Comic Sans MS" panose="030F0702030302020204" pitchFamily="66" charset="0"/>
              </a:rPr>
              <a:t>Number of states</a:t>
            </a:r>
          </a:p>
          <a:p>
            <a:pPr marL="342900" indent="-342900">
              <a:buAutoNum type="alphaLcParenR"/>
            </a:pPr>
            <a:r>
              <a:rPr lang="en-US" dirty="0" smtClean="0">
                <a:latin typeface="Comic Sans MS" panose="030F0702030302020204" pitchFamily="66" charset="0"/>
              </a:rPr>
              <a:t>The complete set of transition probabilities P(</a:t>
            </a:r>
            <a:r>
              <a:rPr lang="en-US" dirty="0" err="1" smtClean="0">
                <a:latin typeface="Comic Sans MS" panose="030F0702030302020204" pitchFamily="66" charset="0"/>
              </a:rPr>
              <a:t>Si|Sj</a:t>
            </a:r>
            <a:r>
              <a:rPr lang="en-US" dirty="0" smtClean="0">
                <a:latin typeface="Comic Sans MS" panose="030F0702030302020204" pitchFamily="66" charset="0"/>
              </a:rPr>
              <a:t>) that determine</a:t>
            </a:r>
            <a:br>
              <a:rPr lang="en-US" dirty="0" smtClean="0">
                <a:latin typeface="Comic Sans MS" panose="030F0702030302020204" pitchFamily="66" charset="0"/>
              </a:rPr>
            </a:br>
            <a:r>
              <a:rPr lang="en-US" dirty="0" smtClean="0">
                <a:latin typeface="Comic Sans MS" panose="030F0702030302020204" pitchFamily="66" charset="0"/>
              </a:rPr>
              <a:t>the probability with which the process transitions to Si, when its in </a:t>
            </a:r>
            <a:r>
              <a:rPr lang="en-US" dirty="0" err="1" smtClean="0">
                <a:latin typeface="Comic Sans MS" panose="030F0702030302020204" pitchFamily="66" charset="0"/>
              </a:rPr>
              <a:t>Sj</a:t>
            </a:r>
            <a:endParaRPr lang="en-US" dirty="0">
              <a:latin typeface="Comic Sans MS" panose="030F0702030302020204" pitchFamily="66" charset="0"/>
            </a:endParaRPr>
          </a:p>
        </p:txBody>
      </p:sp>
      <p:sp>
        <p:nvSpPr>
          <p:cNvPr id="78" name="TextBox 77"/>
          <p:cNvSpPr txBox="1"/>
          <p:nvPr/>
        </p:nvSpPr>
        <p:spPr>
          <a:xfrm>
            <a:off x="567567" y="2376395"/>
            <a:ext cx="8125048" cy="646331"/>
          </a:xfrm>
          <a:prstGeom prst="rect">
            <a:avLst/>
          </a:prstGeom>
          <a:solidFill>
            <a:schemeClr val="tx2">
              <a:lumMod val="20000"/>
              <a:lumOff val="80000"/>
            </a:schemeClr>
          </a:solidFill>
        </p:spPr>
        <p:txBody>
          <a:bodyPr wrap="square" rtlCol="0">
            <a:spAutoFit/>
          </a:bodyPr>
          <a:lstStyle/>
          <a:p>
            <a:r>
              <a:rPr lang="en-US" dirty="0" smtClean="0">
                <a:latin typeface="Comic Sans MS" panose="030F0702030302020204" pitchFamily="66" charset="0"/>
              </a:rPr>
              <a:t>Is there a different way of characterizing this process, which is also Markov?</a:t>
            </a:r>
            <a:endParaRPr lang="en-US" dirty="0">
              <a:latin typeface="Comic Sans MS" panose="030F0702030302020204" pitchFamily="66" charset="0"/>
            </a:endParaRPr>
          </a:p>
        </p:txBody>
      </p:sp>
    </p:spTree>
    <p:extLst>
      <p:ext uri="{BB962C8B-B14F-4D97-AF65-F5344CB8AC3E}">
        <p14:creationId xmlns:p14="http://schemas.microsoft.com/office/powerpoint/2010/main" val="1787618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94" y="239663"/>
            <a:ext cx="8229600" cy="1143000"/>
          </a:xfrm>
        </p:spPr>
        <p:txBody>
          <a:bodyPr>
            <a:normAutofit fontScale="90000"/>
          </a:bodyPr>
          <a:lstStyle/>
          <a:p>
            <a:r>
              <a:rPr lang="en-US" b="1" dirty="0" smtClean="0">
                <a:solidFill>
                  <a:srgbClr val="C00000"/>
                </a:solidFill>
              </a:rPr>
              <a:t>An alternate Markov representation</a:t>
            </a:r>
            <a:endParaRPr lang="en-US" b="1" dirty="0">
              <a:solidFill>
                <a:srgbClr val="C00000"/>
              </a:solidFill>
            </a:endParaRPr>
          </a:p>
        </p:txBody>
      </p:sp>
      <p:sp>
        <p:nvSpPr>
          <p:cNvPr id="3" name="Content Placeholder 2"/>
          <p:cNvSpPr>
            <a:spLocks noGrp="1"/>
          </p:cNvSpPr>
          <p:nvPr>
            <p:ph idx="1"/>
          </p:nvPr>
        </p:nvSpPr>
        <p:spPr>
          <a:xfrm>
            <a:off x="457200" y="3962400"/>
            <a:ext cx="8229600" cy="2590800"/>
          </a:xfrm>
        </p:spPr>
        <p:txBody>
          <a:bodyPr>
            <a:normAutofit/>
          </a:bodyPr>
          <a:lstStyle/>
          <a:p>
            <a:pPr>
              <a:lnSpc>
                <a:spcPct val="120000"/>
              </a:lnSpc>
            </a:pPr>
            <a:r>
              <a:rPr lang="en-US" dirty="0" smtClean="0"/>
              <a:t>A Markov process definition may not be unique!</a:t>
            </a:r>
          </a:p>
          <a:p>
            <a:pPr lvl="1">
              <a:lnSpc>
                <a:spcPct val="120000"/>
              </a:lnSpc>
            </a:pPr>
            <a:r>
              <a:rPr lang="en-US" dirty="0" smtClean="0"/>
              <a:t>The same set of outcomes may be derived from multiple processes!</a:t>
            </a:r>
            <a:endParaRPr lang="en-US" dirty="0" smtClean="0"/>
          </a:p>
        </p:txBody>
      </p:sp>
      <p:grpSp>
        <p:nvGrpSpPr>
          <p:cNvPr id="4" name="Group 3"/>
          <p:cNvGrpSpPr/>
          <p:nvPr/>
        </p:nvGrpSpPr>
        <p:grpSpPr>
          <a:xfrm>
            <a:off x="609600" y="1368720"/>
            <a:ext cx="2243619" cy="2374232"/>
            <a:chOff x="2883567" y="1121694"/>
            <a:chExt cx="2983833" cy="3157538"/>
          </a:xfrm>
        </p:grpSpPr>
        <p:grpSp>
          <p:nvGrpSpPr>
            <p:cNvPr id="5" name="Group 4"/>
            <p:cNvGrpSpPr/>
            <p:nvPr/>
          </p:nvGrpSpPr>
          <p:grpSpPr>
            <a:xfrm>
              <a:off x="2883567" y="1295400"/>
              <a:ext cx="2983833" cy="2983832"/>
              <a:chOff x="2883567" y="1295400"/>
              <a:chExt cx="2983833" cy="2983832"/>
            </a:xfrm>
          </p:grpSpPr>
          <p:sp>
            <p:nvSpPr>
              <p:cNvPr id="8" name="Cube 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905000"/>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Oval 9"/>
          <p:cNvSpPr/>
          <p:nvPr/>
        </p:nvSpPr>
        <p:spPr>
          <a:xfrm>
            <a:off x="3810000" y="2231644"/>
            <a:ext cx="394022" cy="394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953000" y="2231644"/>
            <a:ext cx="394022" cy="394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96000" y="2231644"/>
            <a:ext cx="394022" cy="394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315200" y="2231644"/>
            <a:ext cx="394022" cy="394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828493" y="2219769"/>
            <a:ext cx="352982" cy="369332"/>
          </a:xfrm>
          <a:prstGeom prst="rect">
            <a:avLst/>
          </a:prstGeom>
          <a:noFill/>
        </p:spPr>
        <p:txBody>
          <a:bodyPr wrap="none" rtlCol="0">
            <a:spAutoFit/>
          </a:bodyPr>
          <a:lstStyle/>
          <a:p>
            <a:r>
              <a:rPr lang="en-US" b="1" dirty="0" smtClean="0">
                <a:solidFill>
                  <a:schemeClr val="bg1"/>
                </a:solidFill>
              </a:rPr>
              <a:t>s</a:t>
            </a:r>
            <a:r>
              <a:rPr lang="en-US" b="1" baseline="-25000" dirty="0" smtClean="0">
                <a:solidFill>
                  <a:schemeClr val="bg1"/>
                </a:solidFill>
              </a:rPr>
              <a:t>3</a:t>
            </a:r>
            <a:endParaRPr lang="en-US" b="1" baseline="-25000" dirty="0">
              <a:solidFill>
                <a:schemeClr val="bg1"/>
              </a:solidFill>
            </a:endParaRPr>
          </a:p>
        </p:txBody>
      </p:sp>
      <p:sp>
        <p:nvSpPr>
          <p:cNvPr id="15" name="TextBox 14"/>
          <p:cNvSpPr txBox="1"/>
          <p:nvPr/>
        </p:nvSpPr>
        <p:spPr>
          <a:xfrm>
            <a:off x="4964875" y="2219769"/>
            <a:ext cx="352982" cy="369332"/>
          </a:xfrm>
          <a:prstGeom prst="rect">
            <a:avLst/>
          </a:prstGeom>
          <a:noFill/>
        </p:spPr>
        <p:txBody>
          <a:bodyPr wrap="none" rtlCol="0">
            <a:spAutoFit/>
          </a:bodyPr>
          <a:lstStyle/>
          <a:p>
            <a:r>
              <a:rPr lang="en-US" b="1" dirty="0" smtClean="0">
                <a:solidFill>
                  <a:schemeClr val="bg1"/>
                </a:solidFill>
              </a:rPr>
              <a:t>s</a:t>
            </a:r>
            <a:r>
              <a:rPr lang="en-US" b="1" baseline="-25000" dirty="0" smtClean="0">
                <a:solidFill>
                  <a:schemeClr val="bg1"/>
                </a:solidFill>
              </a:rPr>
              <a:t>2</a:t>
            </a:r>
            <a:endParaRPr lang="en-US" b="1" baseline="-25000" dirty="0">
              <a:solidFill>
                <a:schemeClr val="bg1"/>
              </a:solidFill>
            </a:endParaRPr>
          </a:p>
        </p:txBody>
      </p:sp>
      <p:sp>
        <p:nvSpPr>
          <p:cNvPr id="16" name="TextBox 15"/>
          <p:cNvSpPr txBox="1"/>
          <p:nvPr/>
        </p:nvSpPr>
        <p:spPr>
          <a:xfrm>
            <a:off x="6120740" y="2219769"/>
            <a:ext cx="352982" cy="369332"/>
          </a:xfrm>
          <a:prstGeom prst="rect">
            <a:avLst/>
          </a:prstGeom>
          <a:noFill/>
        </p:spPr>
        <p:txBody>
          <a:bodyPr wrap="none" rtlCol="0">
            <a:spAutoFit/>
          </a:bodyPr>
          <a:lstStyle/>
          <a:p>
            <a:r>
              <a:rPr lang="en-US" b="1" dirty="0" smtClean="0">
                <a:solidFill>
                  <a:schemeClr val="bg1"/>
                </a:solidFill>
              </a:rPr>
              <a:t>s</a:t>
            </a:r>
            <a:r>
              <a:rPr lang="en-US" b="1" baseline="-25000" dirty="0" smtClean="0">
                <a:solidFill>
                  <a:schemeClr val="bg1"/>
                </a:solidFill>
              </a:rPr>
              <a:t>1</a:t>
            </a:r>
            <a:endParaRPr lang="en-US" b="1" baseline="-25000" dirty="0">
              <a:solidFill>
                <a:schemeClr val="bg1"/>
              </a:solidFill>
            </a:endParaRPr>
          </a:p>
        </p:txBody>
      </p:sp>
      <p:sp>
        <p:nvSpPr>
          <p:cNvPr id="17" name="TextBox 16"/>
          <p:cNvSpPr txBox="1"/>
          <p:nvPr/>
        </p:nvSpPr>
        <p:spPr>
          <a:xfrm>
            <a:off x="7315200" y="2219769"/>
            <a:ext cx="352982" cy="369332"/>
          </a:xfrm>
          <a:prstGeom prst="rect">
            <a:avLst/>
          </a:prstGeom>
          <a:noFill/>
        </p:spPr>
        <p:txBody>
          <a:bodyPr wrap="none" rtlCol="0">
            <a:spAutoFit/>
          </a:bodyPr>
          <a:lstStyle/>
          <a:p>
            <a:r>
              <a:rPr lang="en-US" b="1" dirty="0" smtClean="0">
                <a:solidFill>
                  <a:schemeClr val="bg1"/>
                </a:solidFill>
              </a:rPr>
              <a:t>s</a:t>
            </a:r>
            <a:r>
              <a:rPr lang="en-US" b="1" baseline="-25000" dirty="0" smtClean="0">
                <a:solidFill>
                  <a:schemeClr val="bg1"/>
                </a:solidFill>
              </a:rPr>
              <a:t>0</a:t>
            </a:r>
            <a:endParaRPr lang="en-US" b="1" baseline="-25000" dirty="0">
              <a:solidFill>
                <a:schemeClr val="bg1"/>
              </a:solidFill>
            </a:endParaRPr>
          </a:p>
        </p:txBody>
      </p:sp>
      <p:cxnSp>
        <p:nvCxnSpPr>
          <p:cNvPr id="19" name="Straight Arrow Connector 18"/>
          <p:cNvCxnSpPr>
            <a:endCxn id="11" idx="1"/>
          </p:cNvCxnSpPr>
          <p:nvPr/>
        </p:nvCxnSpPr>
        <p:spPr>
          <a:xfrm>
            <a:off x="4114800" y="2289347"/>
            <a:ext cx="895903"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24188" y="1962325"/>
            <a:ext cx="476412" cy="369332"/>
          </a:xfrm>
          <a:prstGeom prst="rect">
            <a:avLst/>
          </a:prstGeom>
          <a:noFill/>
        </p:spPr>
        <p:txBody>
          <a:bodyPr wrap="none" rtlCol="0">
            <a:spAutoFit/>
          </a:bodyPr>
          <a:lstStyle/>
          <a:p>
            <a:r>
              <a:rPr lang="en-US" dirty="0" smtClean="0"/>
              <a:t>1.0</a:t>
            </a:r>
            <a:endParaRPr lang="en-US" dirty="0"/>
          </a:p>
        </p:txBody>
      </p:sp>
      <p:sp>
        <p:nvSpPr>
          <p:cNvPr id="24" name="Freeform 23"/>
          <p:cNvSpPr/>
          <p:nvPr/>
        </p:nvSpPr>
        <p:spPr>
          <a:xfrm>
            <a:off x="7134452" y="1804737"/>
            <a:ext cx="681757" cy="475325"/>
          </a:xfrm>
          <a:custGeom>
            <a:avLst/>
            <a:gdLst>
              <a:gd name="connsiteX0" fmla="*/ 216374 w 681757"/>
              <a:gd name="connsiteY0" fmla="*/ 475325 h 475325"/>
              <a:gd name="connsiteX1" fmla="*/ 2618 w 681757"/>
              <a:gd name="connsiteY1" fmla="*/ 261569 h 475325"/>
              <a:gd name="connsiteX2" fmla="*/ 347003 w 681757"/>
              <a:gd name="connsiteY2" fmla="*/ 312 h 475325"/>
              <a:gd name="connsiteX3" fmla="*/ 679512 w 681757"/>
              <a:gd name="connsiteY3" fmla="*/ 214068 h 475325"/>
              <a:gd name="connsiteX4" fmla="*/ 501382 w 681757"/>
              <a:gd name="connsiteY4" fmla="*/ 463449 h 47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757" h="475325">
                <a:moveTo>
                  <a:pt x="216374" y="475325"/>
                </a:moveTo>
                <a:cubicBezTo>
                  <a:pt x="98610" y="408031"/>
                  <a:pt x="-19153" y="340738"/>
                  <a:pt x="2618" y="261569"/>
                </a:cubicBezTo>
                <a:cubicBezTo>
                  <a:pt x="24389" y="182400"/>
                  <a:pt x="234187" y="8229"/>
                  <a:pt x="347003" y="312"/>
                </a:cubicBezTo>
                <a:cubicBezTo>
                  <a:pt x="459819" y="-7605"/>
                  <a:pt x="653782" y="136878"/>
                  <a:pt x="679512" y="214068"/>
                </a:cubicBezTo>
                <a:cubicBezTo>
                  <a:pt x="705242" y="291257"/>
                  <a:pt x="501382" y="463449"/>
                  <a:pt x="501382" y="463449"/>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219788" y="1459468"/>
            <a:ext cx="476412" cy="369332"/>
          </a:xfrm>
          <a:prstGeom prst="rect">
            <a:avLst/>
          </a:prstGeom>
          <a:noFill/>
        </p:spPr>
        <p:txBody>
          <a:bodyPr wrap="none" rtlCol="0">
            <a:spAutoFit/>
          </a:bodyPr>
          <a:lstStyle/>
          <a:p>
            <a:r>
              <a:rPr lang="en-US" dirty="0" smtClean="0"/>
              <a:t>1.0</a:t>
            </a:r>
            <a:endParaRPr lang="en-US" dirty="0"/>
          </a:p>
        </p:txBody>
      </p:sp>
      <p:cxnSp>
        <p:nvCxnSpPr>
          <p:cNvPr id="27" name="Straight Arrow Connector 26"/>
          <p:cNvCxnSpPr>
            <a:stCxn id="11" idx="3"/>
            <a:endCxn id="10" idx="5"/>
          </p:cNvCxnSpPr>
          <p:nvPr/>
        </p:nvCxnSpPr>
        <p:spPr>
          <a:xfrm flipH="1">
            <a:off x="4146319" y="2567963"/>
            <a:ext cx="864384"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324188" y="2566241"/>
            <a:ext cx="508473" cy="369332"/>
          </a:xfrm>
          <a:prstGeom prst="rect">
            <a:avLst/>
          </a:prstGeom>
          <a:noFill/>
        </p:spPr>
        <p:txBody>
          <a:bodyPr wrap="none" rtlCol="0">
            <a:spAutoFit/>
          </a:bodyPr>
          <a:lstStyle/>
          <a:p>
            <a:r>
              <a:rPr lang="en-US" dirty="0" smtClean="0"/>
              <a:t>1/3</a:t>
            </a:r>
            <a:endParaRPr lang="en-US" dirty="0"/>
          </a:p>
        </p:txBody>
      </p:sp>
      <p:cxnSp>
        <p:nvCxnSpPr>
          <p:cNvPr id="29" name="Straight Arrow Connector 28"/>
          <p:cNvCxnSpPr/>
          <p:nvPr/>
        </p:nvCxnSpPr>
        <p:spPr>
          <a:xfrm flipH="1">
            <a:off x="5267956" y="2567963"/>
            <a:ext cx="864384"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45825" y="2566241"/>
            <a:ext cx="508473" cy="369332"/>
          </a:xfrm>
          <a:prstGeom prst="rect">
            <a:avLst/>
          </a:prstGeom>
          <a:noFill/>
        </p:spPr>
        <p:txBody>
          <a:bodyPr wrap="none" rtlCol="0">
            <a:spAutoFit/>
          </a:bodyPr>
          <a:lstStyle/>
          <a:p>
            <a:r>
              <a:rPr lang="en-US" dirty="0" smtClean="0"/>
              <a:t>2/3</a:t>
            </a:r>
            <a:endParaRPr lang="en-US" dirty="0"/>
          </a:p>
        </p:txBody>
      </p:sp>
      <p:cxnSp>
        <p:nvCxnSpPr>
          <p:cNvPr id="31" name="Straight Arrow Connector 30"/>
          <p:cNvCxnSpPr>
            <a:stCxn id="12" idx="6"/>
            <a:endCxn id="13" idx="2"/>
          </p:cNvCxnSpPr>
          <p:nvPr/>
        </p:nvCxnSpPr>
        <p:spPr>
          <a:xfrm>
            <a:off x="6490022" y="2428655"/>
            <a:ext cx="825178"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39237" y="2104900"/>
            <a:ext cx="508473" cy="369332"/>
          </a:xfrm>
          <a:prstGeom prst="rect">
            <a:avLst/>
          </a:prstGeom>
          <a:noFill/>
        </p:spPr>
        <p:txBody>
          <a:bodyPr wrap="none" rtlCol="0">
            <a:spAutoFit/>
          </a:bodyPr>
          <a:lstStyle/>
          <a:p>
            <a:r>
              <a:rPr lang="en-US" dirty="0" smtClean="0"/>
              <a:t>1/3</a:t>
            </a:r>
            <a:endParaRPr lang="en-US" dirty="0"/>
          </a:p>
        </p:txBody>
      </p:sp>
      <p:cxnSp>
        <p:nvCxnSpPr>
          <p:cNvPr id="35" name="Straight Arrow Connector 34"/>
          <p:cNvCxnSpPr/>
          <p:nvPr/>
        </p:nvCxnSpPr>
        <p:spPr>
          <a:xfrm>
            <a:off x="5268498" y="2289347"/>
            <a:ext cx="895903"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477886" y="1962325"/>
            <a:ext cx="508473" cy="369332"/>
          </a:xfrm>
          <a:prstGeom prst="rect">
            <a:avLst/>
          </a:prstGeom>
          <a:noFill/>
        </p:spPr>
        <p:txBody>
          <a:bodyPr wrap="none" rtlCol="0">
            <a:spAutoFit/>
          </a:bodyPr>
          <a:lstStyle/>
          <a:p>
            <a:r>
              <a:rPr lang="en-US" dirty="0" smtClean="0"/>
              <a:t>2/3</a:t>
            </a:r>
            <a:endParaRPr lang="en-US" dirty="0"/>
          </a:p>
        </p:txBody>
      </p:sp>
      <p:pic>
        <p:nvPicPr>
          <p:cNvPr id="3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3006" y="2312594"/>
            <a:ext cx="329456" cy="273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293" y="2685746"/>
            <a:ext cx="418146" cy="27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11166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94" y="239663"/>
            <a:ext cx="8229600" cy="1143000"/>
          </a:xfrm>
        </p:spPr>
        <p:txBody>
          <a:bodyPr>
            <a:normAutofit/>
          </a:bodyPr>
          <a:lstStyle/>
          <a:p>
            <a:r>
              <a:rPr lang="en-US" b="1" dirty="0" smtClean="0">
                <a:solidFill>
                  <a:srgbClr val="C00000"/>
                </a:solidFill>
              </a:rPr>
              <a:t>The absorbing state</a:t>
            </a:r>
            <a:endParaRPr lang="en-US" b="1" dirty="0">
              <a:solidFill>
                <a:srgbClr val="C00000"/>
              </a:solidFill>
            </a:endParaRPr>
          </a:p>
        </p:txBody>
      </p:sp>
      <p:sp>
        <p:nvSpPr>
          <p:cNvPr id="3" name="Content Placeholder 2"/>
          <p:cNvSpPr>
            <a:spLocks noGrp="1"/>
          </p:cNvSpPr>
          <p:nvPr>
            <p:ph idx="1"/>
          </p:nvPr>
        </p:nvSpPr>
        <p:spPr>
          <a:xfrm>
            <a:off x="457200" y="3962400"/>
            <a:ext cx="8229600" cy="2590800"/>
          </a:xfrm>
        </p:spPr>
        <p:txBody>
          <a:bodyPr>
            <a:normAutofit/>
          </a:bodyPr>
          <a:lstStyle/>
          <a:p>
            <a:pPr>
              <a:lnSpc>
                <a:spcPct val="120000"/>
              </a:lnSpc>
            </a:pPr>
            <a:r>
              <a:rPr lang="en-US" dirty="0" smtClean="0"/>
              <a:t>What happens when </a:t>
            </a:r>
            <a:r>
              <a:rPr lang="en-US" dirty="0" err="1" smtClean="0"/>
              <a:t>Flider</a:t>
            </a:r>
            <a:r>
              <a:rPr lang="en-US" dirty="0" smtClean="0"/>
              <a:t> catches Spy?</a:t>
            </a:r>
          </a:p>
          <a:p>
            <a:pPr lvl="1">
              <a:lnSpc>
                <a:spcPct val="120000"/>
              </a:lnSpc>
            </a:pPr>
            <a:r>
              <a:rPr lang="en-US" dirty="0" smtClean="0"/>
              <a:t>There‘s no more wandering to be done</a:t>
            </a:r>
          </a:p>
          <a:p>
            <a:pPr lvl="1">
              <a:lnSpc>
                <a:spcPct val="120000"/>
              </a:lnSpc>
            </a:pPr>
            <a:r>
              <a:rPr lang="en-US" dirty="0" smtClean="0"/>
              <a:t>This is an </a:t>
            </a:r>
            <a:r>
              <a:rPr lang="en-US" i="1" dirty="0" smtClean="0"/>
              <a:t>absorbing state </a:t>
            </a:r>
            <a:r>
              <a:rPr lang="en-US" dirty="0" smtClean="0"/>
              <a:t>with </a:t>
            </a:r>
            <a:r>
              <a:rPr lang="en-US" i="1" dirty="0" smtClean="0"/>
              <a:t>self-transition probability = 1</a:t>
            </a:r>
            <a:endParaRPr lang="en-US" dirty="0" smtClean="0"/>
          </a:p>
        </p:txBody>
      </p:sp>
      <p:grpSp>
        <p:nvGrpSpPr>
          <p:cNvPr id="4" name="Group 3"/>
          <p:cNvGrpSpPr/>
          <p:nvPr/>
        </p:nvGrpSpPr>
        <p:grpSpPr>
          <a:xfrm>
            <a:off x="609600" y="1368720"/>
            <a:ext cx="2243619" cy="2374232"/>
            <a:chOff x="2883567" y="1121694"/>
            <a:chExt cx="2983833" cy="3157538"/>
          </a:xfrm>
        </p:grpSpPr>
        <p:grpSp>
          <p:nvGrpSpPr>
            <p:cNvPr id="5" name="Group 4"/>
            <p:cNvGrpSpPr/>
            <p:nvPr/>
          </p:nvGrpSpPr>
          <p:grpSpPr>
            <a:xfrm>
              <a:off x="2883567" y="1295400"/>
              <a:ext cx="2983833" cy="2983832"/>
              <a:chOff x="2883567" y="1295400"/>
              <a:chExt cx="2983833" cy="2983832"/>
            </a:xfrm>
          </p:grpSpPr>
          <p:sp>
            <p:nvSpPr>
              <p:cNvPr id="8" name="Cube 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905000"/>
              <a:ext cx="438150" cy="36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Oval 9"/>
          <p:cNvSpPr/>
          <p:nvPr/>
        </p:nvSpPr>
        <p:spPr>
          <a:xfrm>
            <a:off x="3810000" y="2231644"/>
            <a:ext cx="394022" cy="394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953000" y="2231644"/>
            <a:ext cx="394022" cy="394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96000" y="2231644"/>
            <a:ext cx="394022" cy="394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315200" y="2231644"/>
            <a:ext cx="394022" cy="39402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828493" y="2219769"/>
            <a:ext cx="352982" cy="369332"/>
          </a:xfrm>
          <a:prstGeom prst="rect">
            <a:avLst/>
          </a:prstGeom>
          <a:noFill/>
        </p:spPr>
        <p:txBody>
          <a:bodyPr wrap="none" rtlCol="0">
            <a:spAutoFit/>
          </a:bodyPr>
          <a:lstStyle/>
          <a:p>
            <a:r>
              <a:rPr lang="en-US" b="1" dirty="0" smtClean="0">
                <a:solidFill>
                  <a:schemeClr val="bg1"/>
                </a:solidFill>
              </a:rPr>
              <a:t>s</a:t>
            </a:r>
            <a:r>
              <a:rPr lang="en-US" b="1" baseline="-25000" dirty="0" smtClean="0">
                <a:solidFill>
                  <a:schemeClr val="bg1"/>
                </a:solidFill>
              </a:rPr>
              <a:t>3</a:t>
            </a:r>
            <a:endParaRPr lang="en-US" b="1" baseline="-25000" dirty="0">
              <a:solidFill>
                <a:schemeClr val="bg1"/>
              </a:solidFill>
            </a:endParaRPr>
          </a:p>
        </p:txBody>
      </p:sp>
      <p:sp>
        <p:nvSpPr>
          <p:cNvPr id="15" name="TextBox 14"/>
          <p:cNvSpPr txBox="1"/>
          <p:nvPr/>
        </p:nvSpPr>
        <p:spPr>
          <a:xfrm>
            <a:off x="4964875" y="2219769"/>
            <a:ext cx="352982" cy="369332"/>
          </a:xfrm>
          <a:prstGeom prst="rect">
            <a:avLst/>
          </a:prstGeom>
          <a:noFill/>
        </p:spPr>
        <p:txBody>
          <a:bodyPr wrap="none" rtlCol="0">
            <a:spAutoFit/>
          </a:bodyPr>
          <a:lstStyle/>
          <a:p>
            <a:r>
              <a:rPr lang="en-US" b="1" dirty="0" smtClean="0">
                <a:solidFill>
                  <a:schemeClr val="bg1"/>
                </a:solidFill>
              </a:rPr>
              <a:t>s</a:t>
            </a:r>
            <a:r>
              <a:rPr lang="en-US" b="1" baseline="-25000" dirty="0" smtClean="0">
                <a:solidFill>
                  <a:schemeClr val="bg1"/>
                </a:solidFill>
              </a:rPr>
              <a:t>2</a:t>
            </a:r>
            <a:endParaRPr lang="en-US" b="1" baseline="-25000" dirty="0">
              <a:solidFill>
                <a:schemeClr val="bg1"/>
              </a:solidFill>
            </a:endParaRPr>
          </a:p>
        </p:txBody>
      </p:sp>
      <p:sp>
        <p:nvSpPr>
          <p:cNvPr id="16" name="TextBox 15"/>
          <p:cNvSpPr txBox="1"/>
          <p:nvPr/>
        </p:nvSpPr>
        <p:spPr>
          <a:xfrm>
            <a:off x="6120740" y="2219769"/>
            <a:ext cx="352982" cy="369332"/>
          </a:xfrm>
          <a:prstGeom prst="rect">
            <a:avLst/>
          </a:prstGeom>
          <a:noFill/>
        </p:spPr>
        <p:txBody>
          <a:bodyPr wrap="none" rtlCol="0">
            <a:spAutoFit/>
          </a:bodyPr>
          <a:lstStyle/>
          <a:p>
            <a:r>
              <a:rPr lang="en-US" b="1" dirty="0" smtClean="0">
                <a:solidFill>
                  <a:schemeClr val="bg1"/>
                </a:solidFill>
              </a:rPr>
              <a:t>s</a:t>
            </a:r>
            <a:r>
              <a:rPr lang="en-US" b="1" baseline="-25000" dirty="0" smtClean="0">
                <a:solidFill>
                  <a:schemeClr val="bg1"/>
                </a:solidFill>
              </a:rPr>
              <a:t>1</a:t>
            </a:r>
            <a:endParaRPr lang="en-US" b="1" baseline="-25000" dirty="0">
              <a:solidFill>
                <a:schemeClr val="bg1"/>
              </a:solidFill>
            </a:endParaRPr>
          </a:p>
        </p:txBody>
      </p:sp>
      <p:sp>
        <p:nvSpPr>
          <p:cNvPr id="17" name="TextBox 16"/>
          <p:cNvSpPr txBox="1"/>
          <p:nvPr/>
        </p:nvSpPr>
        <p:spPr>
          <a:xfrm>
            <a:off x="7315200" y="2219769"/>
            <a:ext cx="352982" cy="369332"/>
          </a:xfrm>
          <a:prstGeom prst="rect">
            <a:avLst/>
          </a:prstGeom>
          <a:noFill/>
        </p:spPr>
        <p:txBody>
          <a:bodyPr wrap="none" rtlCol="0">
            <a:spAutoFit/>
          </a:bodyPr>
          <a:lstStyle/>
          <a:p>
            <a:r>
              <a:rPr lang="en-US" b="1" dirty="0" smtClean="0">
                <a:solidFill>
                  <a:schemeClr val="bg1"/>
                </a:solidFill>
              </a:rPr>
              <a:t>s</a:t>
            </a:r>
            <a:r>
              <a:rPr lang="en-US" b="1" baseline="-25000" dirty="0" smtClean="0">
                <a:solidFill>
                  <a:schemeClr val="bg1"/>
                </a:solidFill>
              </a:rPr>
              <a:t>0</a:t>
            </a:r>
            <a:endParaRPr lang="en-US" b="1" baseline="-25000" dirty="0">
              <a:solidFill>
                <a:schemeClr val="bg1"/>
              </a:solidFill>
            </a:endParaRPr>
          </a:p>
        </p:txBody>
      </p:sp>
      <p:cxnSp>
        <p:nvCxnSpPr>
          <p:cNvPr id="19" name="Straight Arrow Connector 18"/>
          <p:cNvCxnSpPr>
            <a:endCxn id="11" idx="1"/>
          </p:cNvCxnSpPr>
          <p:nvPr/>
        </p:nvCxnSpPr>
        <p:spPr>
          <a:xfrm>
            <a:off x="4114800" y="2289347"/>
            <a:ext cx="895903"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24188" y="1962325"/>
            <a:ext cx="476412" cy="369332"/>
          </a:xfrm>
          <a:prstGeom prst="rect">
            <a:avLst/>
          </a:prstGeom>
          <a:noFill/>
        </p:spPr>
        <p:txBody>
          <a:bodyPr wrap="none" rtlCol="0">
            <a:spAutoFit/>
          </a:bodyPr>
          <a:lstStyle/>
          <a:p>
            <a:r>
              <a:rPr lang="en-US" dirty="0" smtClean="0"/>
              <a:t>1.0</a:t>
            </a:r>
            <a:endParaRPr lang="en-US" dirty="0"/>
          </a:p>
        </p:txBody>
      </p:sp>
      <p:sp>
        <p:nvSpPr>
          <p:cNvPr id="24" name="Freeform 23"/>
          <p:cNvSpPr/>
          <p:nvPr/>
        </p:nvSpPr>
        <p:spPr>
          <a:xfrm>
            <a:off x="7134452" y="1804737"/>
            <a:ext cx="681757" cy="475325"/>
          </a:xfrm>
          <a:custGeom>
            <a:avLst/>
            <a:gdLst>
              <a:gd name="connsiteX0" fmla="*/ 216374 w 681757"/>
              <a:gd name="connsiteY0" fmla="*/ 475325 h 475325"/>
              <a:gd name="connsiteX1" fmla="*/ 2618 w 681757"/>
              <a:gd name="connsiteY1" fmla="*/ 261569 h 475325"/>
              <a:gd name="connsiteX2" fmla="*/ 347003 w 681757"/>
              <a:gd name="connsiteY2" fmla="*/ 312 h 475325"/>
              <a:gd name="connsiteX3" fmla="*/ 679512 w 681757"/>
              <a:gd name="connsiteY3" fmla="*/ 214068 h 475325"/>
              <a:gd name="connsiteX4" fmla="*/ 501382 w 681757"/>
              <a:gd name="connsiteY4" fmla="*/ 463449 h 47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757" h="475325">
                <a:moveTo>
                  <a:pt x="216374" y="475325"/>
                </a:moveTo>
                <a:cubicBezTo>
                  <a:pt x="98610" y="408031"/>
                  <a:pt x="-19153" y="340738"/>
                  <a:pt x="2618" y="261569"/>
                </a:cubicBezTo>
                <a:cubicBezTo>
                  <a:pt x="24389" y="182400"/>
                  <a:pt x="234187" y="8229"/>
                  <a:pt x="347003" y="312"/>
                </a:cubicBezTo>
                <a:cubicBezTo>
                  <a:pt x="459819" y="-7605"/>
                  <a:pt x="653782" y="136878"/>
                  <a:pt x="679512" y="214068"/>
                </a:cubicBezTo>
                <a:cubicBezTo>
                  <a:pt x="705242" y="291257"/>
                  <a:pt x="501382" y="463449"/>
                  <a:pt x="501382" y="463449"/>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219788" y="1459468"/>
            <a:ext cx="476412" cy="369332"/>
          </a:xfrm>
          <a:prstGeom prst="rect">
            <a:avLst/>
          </a:prstGeom>
          <a:noFill/>
        </p:spPr>
        <p:txBody>
          <a:bodyPr wrap="none" rtlCol="0">
            <a:spAutoFit/>
          </a:bodyPr>
          <a:lstStyle/>
          <a:p>
            <a:r>
              <a:rPr lang="en-US" dirty="0" smtClean="0"/>
              <a:t>1.0</a:t>
            </a:r>
            <a:endParaRPr lang="en-US" dirty="0"/>
          </a:p>
        </p:txBody>
      </p:sp>
      <p:cxnSp>
        <p:nvCxnSpPr>
          <p:cNvPr id="27" name="Straight Arrow Connector 26"/>
          <p:cNvCxnSpPr>
            <a:stCxn id="11" idx="3"/>
            <a:endCxn id="10" idx="5"/>
          </p:cNvCxnSpPr>
          <p:nvPr/>
        </p:nvCxnSpPr>
        <p:spPr>
          <a:xfrm flipH="1">
            <a:off x="4146319" y="2567963"/>
            <a:ext cx="864384"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324188" y="2566241"/>
            <a:ext cx="508473" cy="369332"/>
          </a:xfrm>
          <a:prstGeom prst="rect">
            <a:avLst/>
          </a:prstGeom>
          <a:noFill/>
        </p:spPr>
        <p:txBody>
          <a:bodyPr wrap="none" rtlCol="0">
            <a:spAutoFit/>
          </a:bodyPr>
          <a:lstStyle/>
          <a:p>
            <a:r>
              <a:rPr lang="en-US" dirty="0" smtClean="0"/>
              <a:t>1/3</a:t>
            </a:r>
            <a:endParaRPr lang="en-US" dirty="0"/>
          </a:p>
        </p:txBody>
      </p:sp>
      <p:cxnSp>
        <p:nvCxnSpPr>
          <p:cNvPr id="29" name="Straight Arrow Connector 28"/>
          <p:cNvCxnSpPr/>
          <p:nvPr/>
        </p:nvCxnSpPr>
        <p:spPr>
          <a:xfrm flipH="1">
            <a:off x="5267956" y="2567963"/>
            <a:ext cx="864384"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45825" y="2566241"/>
            <a:ext cx="508473" cy="369332"/>
          </a:xfrm>
          <a:prstGeom prst="rect">
            <a:avLst/>
          </a:prstGeom>
          <a:noFill/>
        </p:spPr>
        <p:txBody>
          <a:bodyPr wrap="none" rtlCol="0">
            <a:spAutoFit/>
          </a:bodyPr>
          <a:lstStyle/>
          <a:p>
            <a:r>
              <a:rPr lang="en-US" dirty="0" smtClean="0"/>
              <a:t>2/3</a:t>
            </a:r>
            <a:endParaRPr lang="en-US" dirty="0"/>
          </a:p>
        </p:txBody>
      </p:sp>
      <p:cxnSp>
        <p:nvCxnSpPr>
          <p:cNvPr id="31" name="Straight Arrow Connector 30"/>
          <p:cNvCxnSpPr>
            <a:stCxn id="12" idx="6"/>
            <a:endCxn id="13" idx="2"/>
          </p:cNvCxnSpPr>
          <p:nvPr/>
        </p:nvCxnSpPr>
        <p:spPr>
          <a:xfrm>
            <a:off x="6490022" y="2428655"/>
            <a:ext cx="825178"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39237" y="2104900"/>
            <a:ext cx="508473" cy="369332"/>
          </a:xfrm>
          <a:prstGeom prst="rect">
            <a:avLst/>
          </a:prstGeom>
          <a:noFill/>
        </p:spPr>
        <p:txBody>
          <a:bodyPr wrap="none" rtlCol="0">
            <a:spAutoFit/>
          </a:bodyPr>
          <a:lstStyle/>
          <a:p>
            <a:r>
              <a:rPr lang="en-US" dirty="0" smtClean="0"/>
              <a:t>1/3</a:t>
            </a:r>
            <a:endParaRPr lang="en-US" dirty="0"/>
          </a:p>
        </p:txBody>
      </p:sp>
      <p:cxnSp>
        <p:nvCxnSpPr>
          <p:cNvPr id="35" name="Straight Arrow Connector 34"/>
          <p:cNvCxnSpPr/>
          <p:nvPr/>
        </p:nvCxnSpPr>
        <p:spPr>
          <a:xfrm>
            <a:off x="5268498" y="2289347"/>
            <a:ext cx="895903"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477886" y="1962325"/>
            <a:ext cx="508473" cy="369332"/>
          </a:xfrm>
          <a:prstGeom prst="rect">
            <a:avLst/>
          </a:prstGeom>
          <a:noFill/>
        </p:spPr>
        <p:txBody>
          <a:bodyPr wrap="none" rtlCol="0">
            <a:spAutoFit/>
          </a:bodyPr>
          <a:lstStyle/>
          <a:p>
            <a:r>
              <a:rPr lang="en-US" dirty="0" smtClean="0"/>
              <a:t>2/3</a:t>
            </a:r>
            <a:endParaRPr lang="en-US"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415" y="2128241"/>
            <a:ext cx="876000" cy="876000"/>
          </a:xfrm>
          <a:prstGeom prst="rect">
            <a:avLst/>
          </a:prstGeom>
        </p:spPr>
      </p:pic>
    </p:spTree>
    <p:extLst>
      <p:ext uri="{BB962C8B-B14F-4D97-AF65-F5344CB8AC3E}">
        <p14:creationId xmlns:p14="http://schemas.microsoft.com/office/powerpoint/2010/main" val="19744756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C00000"/>
                </a:solidFill>
              </a:rPr>
              <a:t>Introducing….  Glider!!</a:t>
            </a:r>
            <a:endParaRPr lang="en-US" b="1" dirty="0">
              <a:solidFill>
                <a:srgbClr val="C00000"/>
              </a:solidFill>
            </a:endParaRPr>
          </a:p>
        </p:txBody>
      </p:sp>
      <p:sp>
        <p:nvSpPr>
          <p:cNvPr id="3" name="Content Placeholder 2"/>
          <p:cNvSpPr>
            <a:spLocks noGrp="1"/>
          </p:cNvSpPr>
          <p:nvPr>
            <p:ph idx="1"/>
          </p:nvPr>
        </p:nvSpPr>
        <p:spPr>
          <a:xfrm>
            <a:off x="457200" y="4687636"/>
            <a:ext cx="8229600" cy="1941764"/>
          </a:xfrm>
        </p:spPr>
        <p:txBody>
          <a:bodyPr>
            <a:normAutofit fontScale="70000" lnSpcReduction="20000"/>
          </a:bodyPr>
          <a:lstStyle/>
          <a:p>
            <a:pPr>
              <a:lnSpc>
                <a:spcPct val="120000"/>
              </a:lnSpc>
            </a:pPr>
            <a:r>
              <a:rPr lang="en-US" dirty="0" smtClean="0"/>
              <a:t>Glider, </a:t>
            </a:r>
            <a:r>
              <a:rPr lang="en-US" dirty="0" err="1" smtClean="0"/>
              <a:t>Flider’s</a:t>
            </a:r>
            <a:r>
              <a:rPr lang="en-US" dirty="0" smtClean="0"/>
              <a:t> brother, never turns around during his wanderings</a:t>
            </a:r>
          </a:p>
          <a:p>
            <a:pPr lvl="1">
              <a:lnSpc>
                <a:spcPct val="120000"/>
              </a:lnSpc>
            </a:pPr>
            <a:r>
              <a:rPr lang="en-US" dirty="0" smtClean="0"/>
              <a:t>On arriving at any corner, he chooses one of the two “forward” paths randomly.</a:t>
            </a:r>
          </a:p>
          <a:p>
            <a:pPr lvl="2">
              <a:lnSpc>
                <a:spcPct val="120000"/>
              </a:lnSpc>
            </a:pPr>
            <a:r>
              <a:rPr lang="en-US" dirty="0" smtClean="0"/>
              <a:t>The future possibilities depend on the edge he arrived from</a:t>
            </a:r>
          </a:p>
          <a:p>
            <a:pPr lvl="1">
              <a:lnSpc>
                <a:spcPct val="120000"/>
              </a:lnSpc>
            </a:pPr>
            <a:r>
              <a:rPr lang="en-US" dirty="0" smtClean="0"/>
              <a:t>Is he Markovian?</a:t>
            </a:r>
            <a:endParaRPr lang="en-US" dirty="0"/>
          </a:p>
        </p:txBody>
      </p:sp>
      <p:grpSp>
        <p:nvGrpSpPr>
          <p:cNvPr id="11" name="Group 10"/>
          <p:cNvGrpSpPr/>
          <p:nvPr/>
        </p:nvGrpSpPr>
        <p:grpSpPr>
          <a:xfrm>
            <a:off x="2743200" y="1219200"/>
            <a:ext cx="2911825" cy="3081338"/>
            <a:chOff x="2742069" y="1185862"/>
            <a:chExt cx="2479777" cy="2624138"/>
          </a:xfrm>
        </p:grpSpPr>
        <p:grpSp>
          <p:nvGrpSpPr>
            <p:cNvPr id="12" name="Group 11"/>
            <p:cNvGrpSpPr/>
            <p:nvPr/>
          </p:nvGrpSpPr>
          <p:grpSpPr>
            <a:xfrm>
              <a:off x="2742069" y="1185862"/>
              <a:ext cx="2479777" cy="2624138"/>
              <a:chOff x="2883567" y="1121694"/>
              <a:chExt cx="2983833" cy="3157538"/>
            </a:xfrm>
          </p:grpSpPr>
          <p:grpSp>
            <p:nvGrpSpPr>
              <p:cNvPr id="16" name="Group 15"/>
              <p:cNvGrpSpPr/>
              <p:nvPr/>
            </p:nvGrpSpPr>
            <p:grpSpPr>
              <a:xfrm>
                <a:off x="2883567" y="1295400"/>
                <a:ext cx="2983833" cy="2983832"/>
                <a:chOff x="2883567" y="1295400"/>
                <a:chExt cx="2983833" cy="2983832"/>
              </a:xfrm>
            </p:grpSpPr>
            <p:sp>
              <p:nvSpPr>
                <p:cNvPr id="18" name="Cube 1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3" name="Straight Arrow Connector 12"/>
            <p:cNvCxnSpPr/>
            <p:nvPr/>
          </p:nvCxnSpPr>
          <p:spPr>
            <a:xfrm>
              <a:off x="3594194" y="1494584"/>
              <a:ext cx="128260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94194" y="1494584"/>
              <a:ext cx="0" cy="1505363"/>
            </a:xfrm>
            <a:prstGeom prst="straightConnector1">
              <a:avLst/>
            </a:prstGeom>
            <a:ln w="38100">
              <a:solidFill>
                <a:srgbClr val="0000CC"/>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927031" y="1494584"/>
              <a:ext cx="667163" cy="66716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58498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C00000"/>
                </a:solidFill>
              </a:rPr>
              <a:t>Introducing….  Rider!!</a:t>
            </a:r>
            <a:endParaRPr lang="en-US" b="1" dirty="0">
              <a:solidFill>
                <a:srgbClr val="C00000"/>
              </a:solidFill>
            </a:endParaRPr>
          </a:p>
        </p:txBody>
      </p:sp>
      <p:sp>
        <p:nvSpPr>
          <p:cNvPr id="3" name="Content Placeholder 2"/>
          <p:cNvSpPr>
            <a:spLocks noGrp="1"/>
          </p:cNvSpPr>
          <p:nvPr>
            <p:ph idx="1"/>
          </p:nvPr>
        </p:nvSpPr>
        <p:spPr>
          <a:xfrm>
            <a:off x="457200" y="4687636"/>
            <a:ext cx="8229600" cy="1941764"/>
          </a:xfrm>
        </p:spPr>
        <p:txBody>
          <a:bodyPr>
            <a:normAutofit fontScale="92500" lnSpcReduction="20000"/>
          </a:bodyPr>
          <a:lstStyle/>
          <a:p>
            <a:pPr>
              <a:lnSpc>
                <a:spcPct val="120000"/>
              </a:lnSpc>
            </a:pPr>
            <a:r>
              <a:rPr lang="en-US" dirty="0" smtClean="0"/>
              <a:t>Rider, Glider’s picky twin is even more fastidious</a:t>
            </a:r>
            <a:endParaRPr lang="en-US" dirty="0" smtClean="0"/>
          </a:p>
          <a:p>
            <a:pPr lvl="1">
              <a:lnSpc>
                <a:spcPct val="120000"/>
              </a:lnSpc>
            </a:pPr>
            <a:r>
              <a:rPr lang="en-US" dirty="0" smtClean="0"/>
              <a:t>She considers his past </a:t>
            </a:r>
            <a:r>
              <a:rPr lang="en-US" i="1" dirty="0" smtClean="0"/>
              <a:t>two </a:t>
            </a:r>
            <a:r>
              <a:rPr lang="en-US" dirty="0" smtClean="0"/>
              <a:t>corners before choosing the next one to go to.</a:t>
            </a:r>
          </a:p>
          <a:p>
            <a:pPr lvl="1">
              <a:lnSpc>
                <a:spcPct val="120000"/>
              </a:lnSpc>
            </a:pPr>
            <a:r>
              <a:rPr lang="en-US" dirty="0" smtClean="0"/>
              <a:t>Is she Markovian?</a:t>
            </a:r>
            <a:endParaRPr lang="en-US" dirty="0"/>
          </a:p>
        </p:txBody>
      </p:sp>
      <p:grpSp>
        <p:nvGrpSpPr>
          <p:cNvPr id="11" name="Group 10"/>
          <p:cNvGrpSpPr/>
          <p:nvPr/>
        </p:nvGrpSpPr>
        <p:grpSpPr>
          <a:xfrm>
            <a:off x="2743200" y="1219200"/>
            <a:ext cx="2911825" cy="3081338"/>
            <a:chOff x="2742069" y="1185862"/>
            <a:chExt cx="2479777" cy="2624138"/>
          </a:xfrm>
        </p:grpSpPr>
        <p:grpSp>
          <p:nvGrpSpPr>
            <p:cNvPr id="12" name="Group 11"/>
            <p:cNvGrpSpPr/>
            <p:nvPr/>
          </p:nvGrpSpPr>
          <p:grpSpPr>
            <a:xfrm>
              <a:off x="2742069" y="1185862"/>
              <a:ext cx="2479777" cy="2624138"/>
              <a:chOff x="2883567" y="1121694"/>
              <a:chExt cx="2983833" cy="3157538"/>
            </a:xfrm>
          </p:grpSpPr>
          <p:grpSp>
            <p:nvGrpSpPr>
              <p:cNvPr id="16" name="Group 15"/>
              <p:cNvGrpSpPr/>
              <p:nvPr/>
            </p:nvGrpSpPr>
            <p:grpSpPr>
              <a:xfrm>
                <a:off x="2883567" y="1295400"/>
                <a:ext cx="2983833" cy="2983832"/>
                <a:chOff x="2883567" y="1295400"/>
                <a:chExt cx="2983833" cy="2983832"/>
              </a:xfrm>
            </p:grpSpPr>
            <p:sp>
              <p:nvSpPr>
                <p:cNvPr id="18" name="Cube 1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3" name="Straight Arrow Connector 12"/>
            <p:cNvCxnSpPr/>
            <p:nvPr/>
          </p:nvCxnSpPr>
          <p:spPr>
            <a:xfrm>
              <a:off x="3730741" y="1494584"/>
              <a:ext cx="128260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94194" y="1494584"/>
              <a:ext cx="0" cy="1505363"/>
            </a:xfrm>
            <a:prstGeom prst="straightConnector1">
              <a:avLst/>
            </a:prstGeom>
            <a:ln w="38100">
              <a:solidFill>
                <a:srgbClr val="0000CC"/>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063578" y="1494584"/>
              <a:ext cx="667163" cy="66716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927031" y="2999947"/>
              <a:ext cx="667163" cy="716768"/>
            </a:xfrm>
            <a:prstGeom prst="straightConnector1">
              <a:avLst/>
            </a:prstGeom>
            <a:ln w="38100">
              <a:solidFill>
                <a:srgbClr val="0000CC"/>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p:nvPr/>
        </p:nvCxnSpPr>
        <p:spPr>
          <a:xfrm>
            <a:off x="3886200" y="1581710"/>
            <a:ext cx="0" cy="176764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33134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C00000"/>
                </a:solidFill>
              </a:rPr>
              <a:t>Introducing….  Rider!!</a:t>
            </a:r>
            <a:endParaRPr lang="en-US" b="1" dirty="0">
              <a:solidFill>
                <a:srgbClr val="C00000"/>
              </a:solidFill>
            </a:endParaRPr>
          </a:p>
        </p:txBody>
      </p:sp>
      <p:sp>
        <p:nvSpPr>
          <p:cNvPr id="3" name="Content Placeholder 2"/>
          <p:cNvSpPr>
            <a:spLocks noGrp="1"/>
          </p:cNvSpPr>
          <p:nvPr>
            <p:ph idx="1"/>
          </p:nvPr>
        </p:nvSpPr>
        <p:spPr>
          <a:xfrm>
            <a:off x="457200" y="4687636"/>
            <a:ext cx="8229600" cy="1941764"/>
          </a:xfrm>
        </p:spPr>
        <p:txBody>
          <a:bodyPr>
            <a:normAutofit fontScale="92500" lnSpcReduction="20000"/>
          </a:bodyPr>
          <a:lstStyle/>
          <a:p>
            <a:pPr>
              <a:lnSpc>
                <a:spcPct val="120000"/>
              </a:lnSpc>
            </a:pPr>
            <a:r>
              <a:rPr lang="en-US" dirty="0" smtClean="0"/>
              <a:t>Schneider considers </a:t>
            </a:r>
            <a:r>
              <a:rPr lang="en-US" i="1" dirty="0" smtClean="0"/>
              <a:t>every place he’s been, and the order in which he’s been there, since he was born!</a:t>
            </a:r>
            <a:endParaRPr lang="en-US" dirty="0" smtClean="0"/>
          </a:p>
          <a:p>
            <a:pPr lvl="1">
              <a:lnSpc>
                <a:spcPct val="120000"/>
              </a:lnSpc>
            </a:pPr>
            <a:r>
              <a:rPr lang="en-US" dirty="0" smtClean="0"/>
              <a:t>Is he Markovian?</a:t>
            </a:r>
            <a:endParaRPr lang="en-US" dirty="0"/>
          </a:p>
        </p:txBody>
      </p:sp>
      <p:grpSp>
        <p:nvGrpSpPr>
          <p:cNvPr id="11" name="Group 10"/>
          <p:cNvGrpSpPr/>
          <p:nvPr/>
        </p:nvGrpSpPr>
        <p:grpSpPr>
          <a:xfrm>
            <a:off x="2743200" y="1219200"/>
            <a:ext cx="2911825" cy="3081338"/>
            <a:chOff x="2742069" y="1185862"/>
            <a:chExt cx="2479777" cy="2624138"/>
          </a:xfrm>
        </p:grpSpPr>
        <p:grpSp>
          <p:nvGrpSpPr>
            <p:cNvPr id="12" name="Group 11"/>
            <p:cNvGrpSpPr/>
            <p:nvPr/>
          </p:nvGrpSpPr>
          <p:grpSpPr>
            <a:xfrm>
              <a:off x="2742069" y="1185862"/>
              <a:ext cx="2479777" cy="2624138"/>
              <a:chOff x="2883567" y="1121694"/>
              <a:chExt cx="2983833" cy="3157538"/>
            </a:xfrm>
          </p:grpSpPr>
          <p:grpSp>
            <p:nvGrpSpPr>
              <p:cNvPr id="16" name="Group 15"/>
              <p:cNvGrpSpPr/>
              <p:nvPr/>
            </p:nvGrpSpPr>
            <p:grpSpPr>
              <a:xfrm>
                <a:off x="2883567" y="1295400"/>
                <a:ext cx="2983833" cy="2983832"/>
                <a:chOff x="2883567" y="1295400"/>
                <a:chExt cx="2983833" cy="2983832"/>
              </a:xfrm>
            </p:grpSpPr>
            <p:sp>
              <p:nvSpPr>
                <p:cNvPr id="18" name="Cube 17"/>
                <p:cNvSpPr/>
                <p:nvPr/>
              </p:nvSpPr>
              <p:spPr>
                <a:xfrm>
                  <a:off x="2895600" y="1295400"/>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flipH="1" flipV="1">
                  <a:off x="2883567" y="1307432"/>
                  <a:ext cx="2971800" cy="297180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121694"/>
                <a:ext cx="5561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3" name="Straight Arrow Connector 12"/>
            <p:cNvCxnSpPr/>
            <p:nvPr/>
          </p:nvCxnSpPr>
          <p:spPr>
            <a:xfrm>
              <a:off x="3730741" y="1494584"/>
              <a:ext cx="128260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94194" y="1494584"/>
              <a:ext cx="0" cy="1505363"/>
            </a:xfrm>
            <a:prstGeom prst="straightConnector1">
              <a:avLst/>
            </a:prstGeom>
            <a:ln w="38100">
              <a:solidFill>
                <a:srgbClr val="0000CC"/>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063578" y="1494584"/>
              <a:ext cx="667163" cy="66716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927031" y="2999947"/>
              <a:ext cx="667163" cy="716768"/>
            </a:xfrm>
            <a:prstGeom prst="straightConnector1">
              <a:avLst/>
            </a:prstGeom>
            <a:ln w="38100">
              <a:solidFill>
                <a:srgbClr val="0000CC"/>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p:nvPr/>
        </p:nvCxnSpPr>
        <p:spPr>
          <a:xfrm>
            <a:off x="3886200" y="1581710"/>
            <a:ext cx="0" cy="176764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2960388" y="4191001"/>
            <a:ext cx="1916412" cy="0"/>
          </a:xfrm>
          <a:prstGeom prst="straightConnector1">
            <a:avLst/>
          </a:prstGeom>
          <a:ln>
            <a:solidFill>
              <a:srgbClr val="0000CC"/>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876800" y="3657600"/>
            <a:ext cx="533400" cy="528578"/>
          </a:xfrm>
          <a:prstGeom prst="straightConnector1">
            <a:avLst/>
          </a:prstGeom>
          <a:ln>
            <a:solidFill>
              <a:srgbClr val="0000CC"/>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486852" y="1618040"/>
            <a:ext cx="0" cy="1882338"/>
          </a:xfrm>
          <a:prstGeom prst="straightConnector1">
            <a:avLst/>
          </a:prstGeom>
          <a:ln>
            <a:solidFill>
              <a:srgbClr val="0000CC"/>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4979495" y="1606298"/>
            <a:ext cx="533400" cy="528578"/>
          </a:xfrm>
          <a:prstGeom prst="straightConnector1">
            <a:avLst/>
          </a:prstGeom>
          <a:ln>
            <a:solidFill>
              <a:srgbClr val="0000CC"/>
            </a:solidFill>
            <a:prstDash val="dash"/>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2971800" y="2209800"/>
            <a:ext cx="1916412" cy="0"/>
          </a:xfrm>
          <a:prstGeom prst="straightConnector1">
            <a:avLst/>
          </a:prstGeom>
          <a:ln>
            <a:solidFill>
              <a:srgbClr val="0000CC"/>
            </a:solidFill>
            <a:prstDash val="dash"/>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6429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Introducing.. </a:t>
            </a:r>
            <a:r>
              <a:rPr lang="en-US" b="1" dirty="0" smtClean="0">
                <a:solidFill>
                  <a:srgbClr val="C00000"/>
                </a:solidFill>
              </a:rPr>
              <a:t>The “information” state</a:t>
            </a:r>
            <a:endParaRPr lang="en-US" b="1" dirty="0">
              <a:solidFill>
                <a:srgbClr val="C00000"/>
              </a:solidFill>
            </a:endParaRPr>
          </a:p>
        </p:txBody>
      </p:sp>
      <p:sp>
        <p:nvSpPr>
          <p:cNvPr id="3" name="Content Placeholder 2"/>
          <p:cNvSpPr>
            <a:spLocks noGrp="1"/>
          </p:cNvSpPr>
          <p:nvPr>
            <p:ph idx="1"/>
          </p:nvPr>
        </p:nvSpPr>
        <p:spPr/>
        <p:txBody>
          <a:bodyPr/>
          <a:lstStyle/>
          <a:p>
            <a:r>
              <a:rPr lang="en-US" dirty="0" smtClean="0"/>
              <a:t>By appropriately defining an </a:t>
            </a:r>
            <a:r>
              <a:rPr lang="en-US" i="1" dirty="0" smtClean="0"/>
              <a:t>information state</a:t>
            </a:r>
            <a:r>
              <a:rPr lang="en-US" dirty="0" smtClean="0"/>
              <a:t>, </a:t>
            </a:r>
            <a:r>
              <a:rPr lang="en-US" b="1" dirty="0" smtClean="0"/>
              <a:t>any </a:t>
            </a:r>
            <a:r>
              <a:rPr lang="en-US" dirty="0" smtClean="0"/>
              <a:t>discrete process can be modelled as Markov</a:t>
            </a:r>
          </a:p>
          <a:p>
            <a:endParaRPr lang="en-US" dirty="0"/>
          </a:p>
          <a:p>
            <a:r>
              <a:rPr lang="en-US" dirty="0" smtClean="0"/>
              <a:t>Simply modelling a process as Markov imparts no new insight into its structure!!</a:t>
            </a:r>
            <a:endParaRPr lang="en-US" dirty="0"/>
          </a:p>
        </p:txBody>
      </p:sp>
    </p:spTree>
    <p:extLst>
      <p:ext uri="{BB962C8B-B14F-4D97-AF65-F5344CB8AC3E}">
        <p14:creationId xmlns:p14="http://schemas.microsoft.com/office/powerpoint/2010/main" val="2019415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solidFill>
                  <a:srgbClr val="C00000"/>
                </a:solidFill>
              </a:rPr>
              <a:t>Need to </a:t>
            </a:r>
            <a:r>
              <a:rPr lang="en-US" b="1" i="1" dirty="0" smtClean="0">
                <a:solidFill>
                  <a:srgbClr val="C00000"/>
                </a:solidFill>
              </a:rPr>
              <a:t>characterize </a:t>
            </a:r>
            <a:r>
              <a:rPr lang="en-US" b="1" dirty="0" smtClean="0">
                <a:solidFill>
                  <a:srgbClr val="C00000"/>
                </a:solidFill>
              </a:rPr>
              <a:t>the language</a:t>
            </a:r>
            <a:endParaRPr lang="en-US" b="1" dirty="0">
              <a:solidFill>
                <a:srgbClr val="C00000"/>
              </a:solidFill>
            </a:endParaRPr>
          </a:p>
        </p:txBody>
      </p:sp>
      <p:sp>
        <p:nvSpPr>
          <p:cNvPr id="3" name="Content Placeholder 2"/>
          <p:cNvSpPr>
            <a:spLocks noGrp="1"/>
          </p:cNvSpPr>
          <p:nvPr>
            <p:ph idx="1"/>
          </p:nvPr>
        </p:nvSpPr>
        <p:spPr>
          <a:xfrm>
            <a:off x="457200" y="1417638"/>
            <a:ext cx="8229600" cy="4708525"/>
          </a:xfrm>
        </p:spPr>
        <p:txBody>
          <a:bodyPr>
            <a:normAutofit fontScale="85000" lnSpcReduction="10000"/>
          </a:bodyPr>
          <a:lstStyle/>
          <a:p>
            <a:pPr>
              <a:lnSpc>
                <a:spcPct val="120000"/>
              </a:lnSpc>
            </a:pPr>
            <a:r>
              <a:rPr lang="en-US" dirty="0" smtClean="0"/>
              <a:t>Statistically model the </a:t>
            </a:r>
            <a:r>
              <a:rPr lang="en-US" i="1" dirty="0" smtClean="0"/>
              <a:t>structure </a:t>
            </a:r>
            <a:r>
              <a:rPr lang="en-US" dirty="0" smtClean="0"/>
              <a:t>of the language</a:t>
            </a:r>
          </a:p>
          <a:p>
            <a:pPr lvl="4">
              <a:lnSpc>
                <a:spcPct val="120000"/>
              </a:lnSpc>
            </a:pPr>
            <a:endParaRPr lang="en-US" dirty="0"/>
          </a:p>
          <a:p>
            <a:pPr>
              <a:lnSpc>
                <a:spcPct val="120000"/>
              </a:lnSpc>
            </a:pPr>
            <a:r>
              <a:rPr lang="en-US" dirty="0" smtClean="0"/>
              <a:t>In this course we will largely model language as </a:t>
            </a:r>
            <a:r>
              <a:rPr lang="en-US" i="1" dirty="0" smtClean="0"/>
              <a:t>Markov</a:t>
            </a:r>
          </a:p>
          <a:p>
            <a:pPr lvl="1">
              <a:lnSpc>
                <a:spcPct val="120000"/>
              </a:lnSpc>
            </a:pPr>
            <a:r>
              <a:rPr lang="en-US" dirty="0" smtClean="0"/>
              <a:t>I.e. produced by a </a:t>
            </a:r>
            <a:r>
              <a:rPr lang="en-US" i="1" dirty="0" smtClean="0"/>
              <a:t>Markov process</a:t>
            </a:r>
          </a:p>
          <a:p>
            <a:pPr lvl="1">
              <a:lnSpc>
                <a:spcPct val="120000"/>
              </a:lnSpc>
            </a:pPr>
            <a:r>
              <a:rPr lang="en-US" dirty="0" smtClean="0">
                <a:solidFill>
                  <a:srgbClr val="C00000"/>
                </a:solidFill>
              </a:rPr>
              <a:t>Hypothesis: Markov process models nicely capture the structure of the language</a:t>
            </a:r>
          </a:p>
          <a:p>
            <a:pPr lvl="2">
              <a:lnSpc>
                <a:spcPct val="120000"/>
              </a:lnSpc>
            </a:pPr>
            <a:r>
              <a:rPr lang="en-US" dirty="0" smtClean="0">
                <a:solidFill>
                  <a:srgbClr val="C00000"/>
                </a:solidFill>
              </a:rPr>
              <a:t>And can be used to generate, categorize, compare languages etc.</a:t>
            </a:r>
          </a:p>
          <a:p>
            <a:pPr lvl="4">
              <a:lnSpc>
                <a:spcPct val="120000"/>
              </a:lnSpc>
            </a:pPr>
            <a:endParaRPr lang="en-US" i="1" dirty="0"/>
          </a:p>
          <a:p>
            <a:pPr>
              <a:lnSpc>
                <a:spcPct val="120000"/>
              </a:lnSpc>
            </a:pPr>
            <a:r>
              <a:rPr lang="en-US" dirty="0" smtClean="0"/>
              <a:t>Lets understand Markov processes a little..</a:t>
            </a:r>
            <a:endParaRPr lang="en-US" dirty="0"/>
          </a:p>
        </p:txBody>
      </p:sp>
      <p:sp>
        <p:nvSpPr>
          <p:cNvPr id="4" name="TextBox 3"/>
          <p:cNvSpPr txBox="1"/>
          <p:nvPr/>
        </p:nvSpPr>
        <p:spPr>
          <a:xfrm>
            <a:off x="2614573" y="4800600"/>
            <a:ext cx="3914854" cy="1015663"/>
          </a:xfrm>
          <a:prstGeom prst="rect">
            <a:avLst/>
          </a:prstGeom>
          <a:solidFill>
            <a:schemeClr val="accent2">
              <a:lumMod val="20000"/>
              <a:lumOff val="80000"/>
            </a:schemeClr>
          </a:solidFill>
          <a:ln w="76200">
            <a:solidFill>
              <a:srgbClr val="C00000"/>
            </a:solidFill>
          </a:ln>
        </p:spPr>
        <p:txBody>
          <a:bodyPr wrap="none" rtlCol="0">
            <a:spAutoFit/>
          </a:bodyPr>
          <a:lstStyle/>
          <a:p>
            <a:r>
              <a:rPr lang="en-US" sz="6000" dirty="0" smtClean="0">
                <a:solidFill>
                  <a:srgbClr val="C00000"/>
                </a:solidFill>
                <a:latin typeface="Comic Sans MS" panose="030F0702030302020204" pitchFamily="66" charset="0"/>
              </a:rPr>
              <a:t>Really????</a:t>
            </a:r>
            <a:endParaRPr lang="en-US" sz="6000" dirty="0">
              <a:solidFill>
                <a:srgbClr val="C00000"/>
              </a:solidFill>
              <a:latin typeface="Comic Sans MS" panose="030F0702030302020204" pitchFamily="66" charset="0"/>
            </a:endParaRPr>
          </a:p>
        </p:txBody>
      </p:sp>
      <p:sp>
        <p:nvSpPr>
          <p:cNvPr id="5" name="Rectangle 4"/>
          <p:cNvSpPr/>
          <p:nvPr/>
        </p:nvSpPr>
        <p:spPr>
          <a:xfrm>
            <a:off x="838200" y="3352800"/>
            <a:ext cx="7848600" cy="1295400"/>
          </a:xfrm>
          <a:prstGeom prst="rect">
            <a:avLst/>
          </a:prstGeom>
          <a:solidFill>
            <a:schemeClr val="bg2"/>
          </a:solidFill>
          <a:ln>
            <a:solidFill>
              <a:schemeClr val="bg1"/>
            </a:solidFill>
          </a:ln>
          <a:effectLst/>
          <a:scene3d>
            <a:camera prst="orthographicFront">
              <a:rot lat="0" lon="0" rev="0"/>
            </a:camera>
            <a:lightRig rig="chilly" dir="t">
              <a:rot lat="0" lon="0" rev="18480000"/>
            </a:lightRig>
          </a:scene3d>
          <a:sp3d prstMaterial="clear">
            <a:bevelT h="63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6350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Discrete sets: Examples</a:t>
            </a:r>
            <a:endParaRPr lang="en-US" b="1" dirty="0">
              <a:solidFill>
                <a:srgbClr val="C00000"/>
              </a:solidFill>
            </a:endParaRPr>
          </a:p>
        </p:txBody>
      </p:sp>
      <p:sp>
        <p:nvSpPr>
          <p:cNvPr id="3" name="Content Placeholder 2"/>
          <p:cNvSpPr>
            <a:spLocks noGrp="1"/>
          </p:cNvSpPr>
          <p:nvPr>
            <p:ph idx="1"/>
          </p:nvPr>
        </p:nvSpPr>
        <p:spPr>
          <a:xfrm>
            <a:off x="405114" y="1600200"/>
            <a:ext cx="8229600" cy="4800600"/>
          </a:xfrm>
        </p:spPr>
        <p:txBody>
          <a:bodyPr>
            <a:normAutofit lnSpcReduction="10000"/>
          </a:bodyPr>
          <a:lstStyle/>
          <a:p>
            <a:r>
              <a:rPr lang="en-US" dirty="0" smtClean="0"/>
              <a:t>The set of all integers with exactly </a:t>
            </a:r>
            <a:r>
              <a:rPr lang="en-US" i="1" dirty="0" smtClean="0"/>
              <a:t>N </a:t>
            </a:r>
            <a:r>
              <a:rPr lang="en-US" dirty="0" smtClean="0"/>
              <a:t>digits</a:t>
            </a:r>
          </a:p>
          <a:p>
            <a:r>
              <a:rPr lang="en-US" dirty="0" smtClean="0"/>
              <a:t>The set of all integers with </a:t>
            </a:r>
            <a:r>
              <a:rPr lang="en-US" i="1" dirty="0" smtClean="0"/>
              <a:t>up to</a:t>
            </a:r>
            <a:r>
              <a:rPr lang="en-US" dirty="0" smtClean="0"/>
              <a:t> </a:t>
            </a:r>
            <a:r>
              <a:rPr lang="en-US" i="1" dirty="0" smtClean="0"/>
              <a:t>N </a:t>
            </a:r>
            <a:r>
              <a:rPr lang="en-US" dirty="0" smtClean="0"/>
              <a:t>digits</a:t>
            </a:r>
          </a:p>
          <a:p>
            <a:pPr lvl="4"/>
            <a:endParaRPr lang="en-US" dirty="0"/>
          </a:p>
          <a:p>
            <a:r>
              <a:rPr lang="en-US" dirty="0" smtClean="0"/>
              <a:t>Other examples?</a:t>
            </a:r>
          </a:p>
          <a:p>
            <a:pPr lvl="1"/>
            <a:r>
              <a:rPr lang="en-US" dirty="0"/>
              <a:t>All possible sentences you can speak in 15 seconds.</a:t>
            </a:r>
          </a:p>
          <a:p>
            <a:pPr lvl="1"/>
            <a:r>
              <a:rPr lang="en-US" dirty="0"/>
              <a:t>All possible character sequences</a:t>
            </a:r>
          </a:p>
          <a:p>
            <a:pPr lvl="1"/>
            <a:r>
              <a:rPr lang="en-US" dirty="0" smtClean="0"/>
              <a:t>All </a:t>
            </a:r>
            <a:r>
              <a:rPr lang="en-US" dirty="0"/>
              <a:t>musical melodies in C </a:t>
            </a:r>
            <a:r>
              <a:rPr lang="en-US" dirty="0" smtClean="0"/>
              <a:t>major</a:t>
            </a:r>
          </a:p>
          <a:p>
            <a:pPr lvl="2"/>
            <a:r>
              <a:rPr lang="en-US" dirty="0" smtClean="0"/>
              <a:t>All melodies in C major that require less than 5 minutes to sing</a:t>
            </a:r>
          </a:p>
          <a:p>
            <a:endParaRPr lang="en-US" i="1" dirty="0"/>
          </a:p>
          <a:p>
            <a:endParaRPr lang="en-US" i="1" dirty="0"/>
          </a:p>
        </p:txBody>
      </p:sp>
    </p:spTree>
    <p:extLst>
      <p:ext uri="{BB962C8B-B14F-4D97-AF65-F5344CB8AC3E}">
        <p14:creationId xmlns:p14="http://schemas.microsoft.com/office/powerpoint/2010/main" val="5801504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solidFill>
                  <a:srgbClr val="C00000"/>
                </a:solidFill>
              </a:rPr>
              <a:t>Need to </a:t>
            </a:r>
            <a:r>
              <a:rPr lang="en-US" b="1" i="1" dirty="0" smtClean="0">
                <a:solidFill>
                  <a:srgbClr val="C00000"/>
                </a:solidFill>
              </a:rPr>
              <a:t>characterize </a:t>
            </a:r>
            <a:r>
              <a:rPr lang="en-US" b="1" dirty="0" smtClean="0">
                <a:solidFill>
                  <a:srgbClr val="C00000"/>
                </a:solidFill>
              </a:rPr>
              <a:t>the language</a:t>
            </a:r>
            <a:endParaRPr lang="en-US" b="1" dirty="0">
              <a:solidFill>
                <a:srgbClr val="C00000"/>
              </a:solidFill>
            </a:endParaRPr>
          </a:p>
        </p:txBody>
      </p:sp>
      <p:sp>
        <p:nvSpPr>
          <p:cNvPr id="3" name="Content Placeholder 2"/>
          <p:cNvSpPr>
            <a:spLocks noGrp="1"/>
          </p:cNvSpPr>
          <p:nvPr>
            <p:ph idx="1"/>
          </p:nvPr>
        </p:nvSpPr>
        <p:spPr>
          <a:xfrm>
            <a:off x="457200" y="1417638"/>
            <a:ext cx="8229600" cy="4708525"/>
          </a:xfrm>
        </p:spPr>
        <p:txBody>
          <a:bodyPr>
            <a:normAutofit fontScale="85000" lnSpcReduction="10000"/>
          </a:bodyPr>
          <a:lstStyle/>
          <a:p>
            <a:pPr>
              <a:lnSpc>
                <a:spcPct val="120000"/>
              </a:lnSpc>
            </a:pPr>
            <a:r>
              <a:rPr lang="en-US" dirty="0" smtClean="0"/>
              <a:t>Statistically model the </a:t>
            </a:r>
            <a:r>
              <a:rPr lang="en-US" i="1" dirty="0" smtClean="0"/>
              <a:t>structure </a:t>
            </a:r>
            <a:r>
              <a:rPr lang="en-US" dirty="0" smtClean="0"/>
              <a:t>of the language</a:t>
            </a:r>
          </a:p>
          <a:p>
            <a:pPr lvl="4">
              <a:lnSpc>
                <a:spcPct val="120000"/>
              </a:lnSpc>
            </a:pPr>
            <a:endParaRPr lang="en-US" dirty="0"/>
          </a:p>
          <a:p>
            <a:pPr>
              <a:lnSpc>
                <a:spcPct val="120000"/>
              </a:lnSpc>
            </a:pPr>
            <a:r>
              <a:rPr lang="en-US" dirty="0" smtClean="0"/>
              <a:t>In this course we will largely model language as </a:t>
            </a:r>
            <a:r>
              <a:rPr lang="en-US" i="1" dirty="0" smtClean="0"/>
              <a:t>Markov</a:t>
            </a:r>
          </a:p>
          <a:p>
            <a:pPr lvl="1">
              <a:lnSpc>
                <a:spcPct val="120000"/>
              </a:lnSpc>
            </a:pPr>
            <a:r>
              <a:rPr lang="en-US" dirty="0" smtClean="0"/>
              <a:t>I.e. produced by a </a:t>
            </a:r>
            <a:r>
              <a:rPr lang="en-US" i="1" dirty="0" smtClean="0"/>
              <a:t>Markov process</a:t>
            </a:r>
          </a:p>
          <a:p>
            <a:pPr lvl="1">
              <a:lnSpc>
                <a:spcPct val="120000"/>
              </a:lnSpc>
            </a:pPr>
            <a:r>
              <a:rPr lang="en-US" dirty="0" smtClean="0">
                <a:solidFill>
                  <a:srgbClr val="C00000"/>
                </a:solidFill>
              </a:rPr>
              <a:t>Hypothesis: Markov process models nicely capture the structure of the language</a:t>
            </a:r>
          </a:p>
          <a:p>
            <a:pPr lvl="2">
              <a:lnSpc>
                <a:spcPct val="120000"/>
              </a:lnSpc>
            </a:pPr>
            <a:r>
              <a:rPr lang="en-US" dirty="0" smtClean="0">
                <a:solidFill>
                  <a:srgbClr val="C00000"/>
                </a:solidFill>
              </a:rPr>
              <a:t>And can be used to generate, categorize, compare languages etc.</a:t>
            </a:r>
          </a:p>
          <a:p>
            <a:pPr lvl="4">
              <a:lnSpc>
                <a:spcPct val="120000"/>
              </a:lnSpc>
            </a:pPr>
            <a:endParaRPr lang="en-US" i="1" dirty="0"/>
          </a:p>
          <a:p>
            <a:pPr>
              <a:lnSpc>
                <a:spcPct val="120000"/>
              </a:lnSpc>
            </a:pPr>
            <a:r>
              <a:rPr lang="en-US" dirty="0" smtClean="0"/>
              <a:t>Lets understand Markov processes a little..</a:t>
            </a:r>
            <a:endParaRPr lang="en-US" dirty="0"/>
          </a:p>
        </p:txBody>
      </p:sp>
      <p:sp>
        <p:nvSpPr>
          <p:cNvPr id="4" name="TextBox 3"/>
          <p:cNvSpPr txBox="1"/>
          <p:nvPr/>
        </p:nvSpPr>
        <p:spPr>
          <a:xfrm>
            <a:off x="2614573" y="4800600"/>
            <a:ext cx="3914854" cy="1015663"/>
          </a:xfrm>
          <a:prstGeom prst="rect">
            <a:avLst/>
          </a:prstGeom>
          <a:solidFill>
            <a:schemeClr val="accent2">
              <a:lumMod val="20000"/>
              <a:lumOff val="80000"/>
            </a:schemeClr>
          </a:solidFill>
          <a:ln w="76200">
            <a:solidFill>
              <a:srgbClr val="C00000"/>
            </a:solidFill>
          </a:ln>
        </p:spPr>
        <p:txBody>
          <a:bodyPr wrap="none" rtlCol="0">
            <a:spAutoFit/>
          </a:bodyPr>
          <a:lstStyle/>
          <a:p>
            <a:r>
              <a:rPr lang="en-US" sz="6000" dirty="0" smtClean="0">
                <a:solidFill>
                  <a:srgbClr val="C00000"/>
                </a:solidFill>
                <a:latin typeface="Comic Sans MS" panose="030F0702030302020204" pitchFamily="66" charset="0"/>
              </a:rPr>
              <a:t>Really????</a:t>
            </a:r>
            <a:endParaRPr lang="en-US" sz="6000" dirty="0">
              <a:solidFill>
                <a:srgbClr val="C00000"/>
              </a:solidFill>
              <a:latin typeface="Comic Sans MS" panose="030F0702030302020204" pitchFamily="66" charset="0"/>
            </a:endParaRPr>
          </a:p>
        </p:txBody>
      </p:sp>
      <p:sp>
        <p:nvSpPr>
          <p:cNvPr id="5" name="Rectangle 4"/>
          <p:cNvSpPr/>
          <p:nvPr/>
        </p:nvSpPr>
        <p:spPr>
          <a:xfrm>
            <a:off x="838200" y="3352800"/>
            <a:ext cx="7848600" cy="1295400"/>
          </a:xfrm>
          <a:prstGeom prst="rect">
            <a:avLst/>
          </a:prstGeom>
          <a:solidFill>
            <a:schemeClr val="bg2"/>
          </a:solidFill>
          <a:ln>
            <a:solidFill>
              <a:schemeClr val="bg1"/>
            </a:solidFill>
          </a:ln>
          <a:effectLst/>
          <a:scene3d>
            <a:camera prst="orthographicFront">
              <a:rot lat="0" lon="0" rev="0"/>
            </a:camera>
            <a:lightRig rig="chilly" dir="t">
              <a:rot lat="0" lon="0" rev="18480000"/>
            </a:lightRig>
          </a:scene3d>
          <a:sp3d prstMaterial="clear">
            <a:bevelT h="63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022807" y="6248401"/>
            <a:ext cx="5479385" cy="369332"/>
          </a:xfrm>
          <a:prstGeom prst="rect">
            <a:avLst/>
          </a:prstGeom>
          <a:solidFill>
            <a:srgbClr val="FFFF00"/>
          </a:solidFill>
          <a:ln>
            <a:solidFill>
              <a:schemeClr val="tx1"/>
            </a:solidFill>
          </a:ln>
        </p:spPr>
        <p:txBody>
          <a:bodyPr wrap="none" rtlCol="0">
            <a:spAutoFit/>
          </a:bodyPr>
          <a:lstStyle/>
          <a:p>
            <a:r>
              <a:rPr lang="en-US" dirty="0" smtClean="0">
                <a:latin typeface="Comic Sans MS" panose="030F0702030302020204" pitchFamily="66" charset="0"/>
              </a:rPr>
              <a:t>Only if you define the information state properly</a:t>
            </a:r>
            <a:endParaRPr lang="en-US" dirty="0">
              <a:latin typeface="Comic Sans MS" panose="030F0702030302020204" pitchFamily="66" charset="0"/>
            </a:endParaRPr>
          </a:p>
        </p:txBody>
      </p:sp>
      <p:pic>
        <p:nvPicPr>
          <p:cNvPr id="8" name="Picture 7"/>
          <p:cNvPicPr>
            <a:picLocks noChangeAspect="1"/>
          </p:cNvPicPr>
          <p:nvPr/>
        </p:nvPicPr>
        <p:blipFill>
          <a:blip r:embed="rId3"/>
          <a:stretch>
            <a:fillRect/>
          </a:stretch>
        </p:blipFill>
        <p:spPr>
          <a:xfrm>
            <a:off x="990600" y="6003073"/>
            <a:ext cx="822657" cy="836600"/>
          </a:xfrm>
          <a:prstGeom prst="rect">
            <a:avLst/>
          </a:prstGeom>
        </p:spPr>
      </p:pic>
    </p:spTree>
    <p:extLst>
      <p:ext uri="{BB962C8B-B14F-4D97-AF65-F5344CB8AC3E}">
        <p14:creationId xmlns:p14="http://schemas.microsoft.com/office/powerpoint/2010/main" val="8609647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An on that happy note….</a:t>
            </a:r>
            <a:endParaRPr lang="en-US" dirty="0"/>
          </a:p>
        </p:txBody>
      </p:sp>
    </p:spTree>
    <p:extLst>
      <p:ext uri="{BB962C8B-B14F-4D97-AF65-F5344CB8AC3E}">
        <p14:creationId xmlns:p14="http://schemas.microsoft.com/office/powerpoint/2010/main" val="27508922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The 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What is the shortest path from the red to the black node?</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72" name="TextBox 71"/>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73" name="TextBox 72"/>
          <p:cNvSpPr txBox="1"/>
          <p:nvPr/>
        </p:nvSpPr>
        <p:spPr>
          <a:xfrm>
            <a:off x="4973636" y="1938877"/>
            <a:ext cx="312906" cy="369332"/>
          </a:xfrm>
          <a:prstGeom prst="rect">
            <a:avLst/>
          </a:prstGeom>
          <a:noFill/>
        </p:spPr>
        <p:txBody>
          <a:bodyPr wrap="none" rtlCol="0">
            <a:spAutoFit/>
          </a:bodyPr>
          <a:lstStyle/>
          <a:p>
            <a:r>
              <a:rPr lang="en-US" dirty="0" smtClean="0"/>
              <a:t>1</a:t>
            </a:r>
            <a:endParaRPr lang="en-US" dirty="0"/>
          </a:p>
        </p:txBody>
      </p:sp>
      <p:sp>
        <p:nvSpPr>
          <p:cNvPr id="74" name="TextBox 73"/>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75" name="TextBox 74"/>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76" name="TextBox 75"/>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77" name="TextBox 76"/>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1684491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524000"/>
          </a:xfrm>
        </p:spPr>
        <p:txBody>
          <a:bodyPr>
            <a:normAutofit fontScale="92500" lnSpcReduction="10000"/>
          </a:bodyPr>
          <a:lstStyle/>
          <a:p>
            <a:r>
              <a:rPr lang="en-US" dirty="0" smtClean="0"/>
              <a:t>Set the cost of the initial node to 0 and all other nodes to infinity</a:t>
            </a:r>
          </a:p>
          <a:p>
            <a:r>
              <a:rPr lang="en-US" dirty="0" smtClean="0"/>
              <a:t>Start at the initial node</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44435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4443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44435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44435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44435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94255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600200"/>
          </a:xfrm>
        </p:spPr>
        <p:txBody>
          <a:bodyPr>
            <a:normAutofit lnSpcReduction="10000"/>
          </a:bodyPr>
          <a:lstStyle/>
          <a:p>
            <a:r>
              <a:rPr lang="en-US" dirty="0" smtClean="0"/>
              <a:t>“Expand” the initial node out along all outgoing paths</a:t>
            </a:r>
          </a:p>
          <a:p>
            <a:r>
              <a:rPr lang="en-US" dirty="0" smtClean="0"/>
              <a:t>At the destination nodes, record the cost</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4443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44435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44435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472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Mark initial node as “done”</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4443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44435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44435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9884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Select the node with the lowest cost</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4443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44435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44435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5797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“Expand” it along all outgoing edges</a:t>
            </a:r>
          </a:p>
          <a:p>
            <a:r>
              <a:rPr lang="en-US" dirty="0" smtClean="0"/>
              <a:t>Node path costs at destination nodes</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4443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9597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Mark node as “done”</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4443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40167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Select the node with the lowest cost</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4443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877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Discrete sets: Examples</a:t>
            </a:r>
            <a:endParaRPr lang="en-US" b="1" dirty="0">
              <a:solidFill>
                <a:srgbClr val="C00000"/>
              </a:solidFill>
            </a:endParaRPr>
          </a:p>
        </p:txBody>
      </p:sp>
      <p:sp>
        <p:nvSpPr>
          <p:cNvPr id="3" name="Content Placeholder 2"/>
          <p:cNvSpPr>
            <a:spLocks noGrp="1"/>
          </p:cNvSpPr>
          <p:nvPr>
            <p:ph idx="1"/>
          </p:nvPr>
        </p:nvSpPr>
        <p:spPr>
          <a:xfrm>
            <a:off x="405114" y="1600200"/>
            <a:ext cx="8229600" cy="4800600"/>
          </a:xfrm>
        </p:spPr>
        <p:txBody>
          <a:bodyPr>
            <a:normAutofit/>
          </a:bodyPr>
          <a:lstStyle/>
          <a:p>
            <a:r>
              <a:rPr lang="en-US" dirty="0" smtClean="0"/>
              <a:t>Segmentation:</a:t>
            </a:r>
          </a:p>
          <a:p>
            <a:pPr lvl="1"/>
            <a:r>
              <a:rPr lang="en-US" i="1" dirty="0" smtClean="0"/>
              <a:t>Ireturnedandsawunderthesunthattheraceisnottotheswiftnorthebattletothestrongneitheryetbreadtothewisenoryetrichestomenofunderstandingnoryetfavortomenofskillbuttimeandchancehappentothemall</a:t>
            </a:r>
          </a:p>
          <a:p>
            <a:pPr lvl="1"/>
            <a:endParaRPr lang="en-US" i="1" dirty="0" smtClean="0"/>
          </a:p>
          <a:p>
            <a:pPr lvl="1"/>
            <a:r>
              <a:rPr lang="en-US" dirty="0" smtClean="0"/>
              <a:t>How many possible sentences?</a:t>
            </a:r>
          </a:p>
          <a:p>
            <a:pPr lvl="2"/>
            <a:r>
              <a:rPr lang="en-US" dirty="0" smtClean="0"/>
              <a:t>Assuming any sequence of characters is a valid word?</a:t>
            </a:r>
          </a:p>
          <a:p>
            <a:pPr lvl="2"/>
            <a:r>
              <a:rPr lang="en-US" dirty="0" smtClean="0"/>
              <a:t>Assuming words must come from a fixed dictionary?</a:t>
            </a:r>
          </a:p>
        </p:txBody>
      </p:sp>
    </p:spTree>
    <p:extLst>
      <p:ext uri="{BB962C8B-B14F-4D97-AF65-F5344CB8AC3E}">
        <p14:creationId xmlns:p14="http://schemas.microsoft.com/office/powerpoint/2010/main" val="16879176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371600"/>
          </a:xfrm>
        </p:spPr>
        <p:txBody>
          <a:bodyPr>
            <a:normAutofit fontScale="77500" lnSpcReduction="20000"/>
          </a:bodyPr>
          <a:lstStyle/>
          <a:p>
            <a:pPr>
              <a:lnSpc>
                <a:spcPct val="120000"/>
              </a:lnSpc>
            </a:pPr>
            <a:r>
              <a:rPr lang="en-US" dirty="0" smtClean="0"/>
              <a:t>Expand it out as before</a:t>
            </a:r>
          </a:p>
          <a:p>
            <a:pPr>
              <a:lnSpc>
                <a:spcPct val="120000"/>
              </a:lnSpc>
            </a:pPr>
            <a:r>
              <a:rPr lang="en-US" dirty="0" smtClean="0"/>
              <a:t>What do we do when an expansion arrives at a node that </a:t>
            </a:r>
            <a:r>
              <a:rPr lang="en-US" i="1" dirty="0" smtClean="0"/>
              <a:t>already </a:t>
            </a:r>
            <a:r>
              <a:rPr lang="en-US" dirty="0" smtClean="0"/>
              <a:t>has a cost assigned to it?</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377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
        <p:nvSpPr>
          <p:cNvPr id="3" name="Oval 2"/>
          <p:cNvSpPr/>
          <p:nvPr/>
        </p:nvSpPr>
        <p:spPr>
          <a:xfrm>
            <a:off x="5424425" y="2871030"/>
            <a:ext cx="930075" cy="930075"/>
          </a:xfrm>
          <a:prstGeom prst="ellipse">
            <a:avLst/>
          </a:prstGeom>
          <a:no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299381" y="3118385"/>
            <a:ext cx="31290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1595411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371600"/>
          </a:xfrm>
        </p:spPr>
        <p:txBody>
          <a:bodyPr>
            <a:normAutofit fontScale="92500"/>
          </a:bodyPr>
          <a:lstStyle/>
          <a:p>
            <a:pPr>
              <a:lnSpc>
                <a:spcPct val="120000"/>
              </a:lnSpc>
            </a:pPr>
            <a:r>
              <a:rPr lang="en-US" dirty="0" smtClean="0"/>
              <a:t>Retain the </a:t>
            </a:r>
            <a:r>
              <a:rPr lang="en-US" i="1" dirty="0" smtClean="0"/>
              <a:t>lower </a:t>
            </a:r>
            <a:r>
              <a:rPr lang="en-US" dirty="0" smtClean="0"/>
              <a:t>of the current cost at the node and the cost of the expanded incoming edge</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377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
        <p:nvSpPr>
          <p:cNvPr id="3" name="Oval 2"/>
          <p:cNvSpPr/>
          <p:nvPr/>
        </p:nvSpPr>
        <p:spPr>
          <a:xfrm>
            <a:off x="5424425" y="2871030"/>
            <a:ext cx="930075" cy="930075"/>
          </a:xfrm>
          <a:prstGeom prst="ellipse">
            <a:avLst/>
          </a:prstGeom>
          <a:no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299381" y="3118385"/>
            <a:ext cx="312906"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mc:Choice xmlns:a14="http://schemas.microsoft.com/office/drawing/2010/main" Requires="a14">
          <p:sp>
            <p:nvSpPr>
              <p:cNvPr id="15" name="TextBox 14"/>
              <p:cNvSpPr txBox="1"/>
              <p:nvPr/>
            </p:nvSpPr>
            <p:spPr>
              <a:xfrm>
                <a:off x="7851637" y="2900726"/>
                <a:ext cx="719749" cy="276999"/>
              </a:xfrm>
              <a:prstGeom prst="rect">
                <a:avLst/>
              </a:prstGeom>
              <a:solidFill>
                <a:schemeClr val="accent3"/>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7&lt;6?</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7851637" y="2900726"/>
                <a:ext cx="719749" cy="276999"/>
              </a:xfrm>
              <a:prstGeom prst="rect">
                <a:avLst/>
              </a:prstGeom>
              <a:blipFill>
                <a:blip r:embed="rId11"/>
                <a:stretch>
                  <a:fillRect l="-6780" r="-6780" b="-8889"/>
                </a:stretch>
              </a:blipFill>
            </p:spPr>
            <p:txBody>
              <a:bodyPr/>
              <a:lstStyle/>
              <a:p>
                <a:r>
                  <a:rPr lang="en-US">
                    <a:noFill/>
                  </a:rPr>
                  <a:t> </a:t>
                </a:r>
              </a:p>
            </p:txBody>
          </p:sp>
        </mc:Fallback>
      </mc:AlternateContent>
      <p:cxnSp>
        <p:nvCxnSpPr>
          <p:cNvPr id="19" name="Straight Arrow Connector 18"/>
          <p:cNvCxnSpPr>
            <a:stCxn id="15" idx="1"/>
          </p:cNvCxnSpPr>
          <p:nvPr/>
        </p:nvCxnSpPr>
        <p:spPr>
          <a:xfrm flipH="1">
            <a:off x="6736030" y="3039226"/>
            <a:ext cx="1115607" cy="138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818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5" name="Content Placeholder 4"/>
          <p:cNvSpPr>
            <a:spLocks noGrp="1"/>
          </p:cNvSpPr>
          <p:nvPr>
            <p:ph idx="1"/>
          </p:nvPr>
        </p:nvSpPr>
        <p:spPr>
          <a:xfrm>
            <a:off x="457200" y="5105400"/>
            <a:ext cx="8229600" cy="1371600"/>
          </a:xfrm>
        </p:spPr>
        <p:txBody>
          <a:bodyPr>
            <a:normAutofit fontScale="92500"/>
          </a:bodyPr>
          <a:lstStyle/>
          <a:p>
            <a:pPr>
              <a:lnSpc>
                <a:spcPct val="120000"/>
              </a:lnSpc>
            </a:pPr>
            <a:r>
              <a:rPr lang="en-US" dirty="0" smtClean="0"/>
              <a:t>Retain the </a:t>
            </a:r>
            <a:r>
              <a:rPr lang="en-US" i="1" dirty="0" smtClean="0"/>
              <a:t>lower </a:t>
            </a:r>
            <a:r>
              <a:rPr lang="en-US" dirty="0" smtClean="0"/>
              <a:t>of the current cost at the node and the cost of the expanded incoming edge</a:t>
            </a:r>
            <a:endParaRPr lang="en-US" dirty="0"/>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377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
        <p:nvSpPr>
          <p:cNvPr id="13" name="TextBox 12"/>
          <p:cNvSpPr txBox="1"/>
          <p:nvPr/>
        </p:nvSpPr>
        <p:spPr>
          <a:xfrm>
            <a:off x="6299381" y="3118385"/>
            <a:ext cx="31290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2605363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377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444352" cy="369332"/>
              </a:xfrm>
              <a:prstGeom prst="rect">
                <a:avLst/>
              </a:prstGeom>
              <a:blipFill>
                <a:blip r:embed="rId10"/>
                <a:stretch>
                  <a:fillRect/>
                </a:stretch>
              </a:blipFill>
            </p:spPr>
            <p:txBody>
              <a:bodyPr/>
              <a:lstStyle/>
              <a:p>
                <a:r>
                  <a:rPr lang="en-US">
                    <a:noFill/>
                  </a:rPr>
                  <a:t> </a:t>
                </a:r>
              </a:p>
            </p:txBody>
          </p:sp>
        </mc:Fallback>
      </mc:AlternateContent>
      <p:sp>
        <p:nvSpPr>
          <p:cNvPr id="13" name="TextBox 12"/>
          <p:cNvSpPr txBox="1"/>
          <p:nvPr/>
        </p:nvSpPr>
        <p:spPr>
          <a:xfrm>
            <a:off x="6299381" y="3118385"/>
            <a:ext cx="31290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3686896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377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377026" cy="369332"/>
              </a:xfrm>
              <a:prstGeom prst="rect">
                <a:avLst/>
              </a:prstGeom>
              <a:blipFill>
                <a:blip r:embed="rId10"/>
                <a:stretch>
                  <a:fillRect/>
                </a:stretch>
              </a:blipFill>
            </p:spPr>
            <p:txBody>
              <a:bodyPr/>
              <a:lstStyle/>
              <a:p>
                <a:r>
                  <a:rPr lang="en-US">
                    <a:noFill/>
                  </a:rPr>
                  <a:t> </a:t>
                </a:r>
              </a:p>
            </p:txBody>
          </p:sp>
        </mc:Fallback>
      </mc:AlternateContent>
      <p:sp>
        <p:nvSpPr>
          <p:cNvPr id="13" name="TextBox 12"/>
          <p:cNvSpPr txBox="1"/>
          <p:nvPr/>
        </p:nvSpPr>
        <p:spPr>
          <a:xfrm>
            <a:off x="6299381" y="3118385"/>
            <a:ext cx="31290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736979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377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377026" cy="369332"/>
              </a:xfrm>
              <a:prstGeom prst="rect">
                <a:avLst/>
              </a:prstGeom>
              <a:blipFill>
                <a:blip r:embed="rId10"/>
                <a:stretch>
                  <a:fillRect/>
                </a:stretch>
              </a:blipFill>
            </p:spPr>
            <p:txBody>
              <a:bodyPr/>
              <a:lstStyle/>
              <a:p>
                <a:r>
                  <a:rPr lang="en-US">
                    <a:noFill/>
                  </a:rPr>
                  <a:t> </a:t>
                </a:r>
              </a:p>
            </p:txBody>
          </p:sp>
        </mc:Fallback>
      </mc:AlternateContent>
      <p:sp>
        <p:nvSpPr>
          <p:cNvPr id="13" name="TextBox 12"/>
          <p:cNvSpPr txBox="1"/>
          <p:nvPr/>
        </p:nvSpPr>
        <p:spPr>
          <a:xfrm>
            <a:off x="6299381" y="3118385"/>
            <a:ext cx="31290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2537996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377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377026" cy="369332"/>
              </a:xfrm>
              <a:prstGeom prst="rect">
                <a:avLst/>
              </a:prstGeom>
              <a:blipFill>
                <a:blip r:embed="rId10"/>
                <a:stretch>
                  <a:fillRect/>
                </a:stretch>
              </a:blipFill>
            </p:spPr>
            <p:txBody>
              <a:bodyPr/>
              <a:lstStyle/>
              <a:p>
                <a:r>
                  <a:rPr lang="en-US">
                    <a:noFill/>
                  </a:rPr>
                  <a:t> </a:t>
                </a:r>
              </a:p>
            </p:txBody>
          </p:sp>
        </mc:Fallback>
      </mc:AlternateContent>
      <p:sp>
        <p:nvSpPr>
          <p:cNvPr id="13" name="TextBox 12"/>
          <p:cNvSpPr txBox="1"/>
          <p:nvPr/>
        </p:nvSpPr>
        <p:spPr>
          <a:xfrm>
            <a:off x="6299381" y="3118385"/>
            <a:ext cx="31290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2572712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377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377026" cy="369332"/>
              </a:xfrm>
              <a:prstGeom prst="rect">
                <a:avLst/>
              </a:prstGeom>
              <a:blipFill>
                <a:blip r:embed="rId10"/>
                <a:stretch>
                  <a:fillRect/>
                </a:stretch>
              </a:blipFill>
            </p:spPr>
            <p:txBody>
              <a:bodyPr/>
              <a:lstStyle/>
              <a:p>
                <a:r>
                  <a:rPr lang="en-US">
                    <a:noFill/>
                  </a:rPr>
                  <a:t> </a:t>
                </a:r>
              </a:p>
            </p:txBody>
          </p:sp>
        </mc:Fallback>
      </mc:AlternateContent>
      <p:sp>
        <p:nvSpPr>
          <p:cNvPr id="13" name="TextBox 12"/>
          <p:cNvSpPr txBox="1"/>
          <p:nvPr/>
        </p:nvSpPr>
        <p:spPr>
          <a:xfrm>
            <a:off x="6299381" y="3118385"/>
            <a:ext cx="312906"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1973303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71" y="-3433"/>
            <a:ext cx="8229600" cy="1143000"/>
          </a:xfrm>
        </p:spPr>
        <p:txBody>
          <a:bodyPr/>
          <a:lstStyle/>
          <a:p>
            <a:r>
              <a:rPr lang="en-US" b="1" dirty="0" err="1" smtClean="0">
                <a:solidFill>
                  <a:srgbClr val="C00000"/>
                </a:solidFill>
              </a:rPr>
              <a:t>Dijkstra’s</a:t>
            </a:r>
            <a:r>
              <a:rPr lang="en-US" b="1" dirty="0" smtClean="0">
                <a:solidFill>
                  <a:srgbClr val="C00000"/>
                </a:solidFill>
              </a:rPr>
              <a:t> Algorithm</a:t>
            </a:r>
            <a:endParaRPr lang="en-US" b="1" dirty="0">
              <a:solidFill>
                <a:srgbClr val="C00000"/>
              </a:solidFill>
            </a:endParaRPr>
          </a:p>
        </p:txBody>
      </p:sp>
      <p:sp>
        <p:nvSpPr>
          <p:cNvPr id="6" name="Oval 5"/>
          <p:cNvSpPr/>
          <p:nvPr/>
        </p:nvSpPr>
        <p:spPr>
          <a:xfrm>
            <a:off x="914400" y="27617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14600" y="1542559"/>
            <a:ext cx="381000" cy="3810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14891" y="386665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5554" y="254074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6893" y="421321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7082" y="4049441"/>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53000" y="191606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6" idx="6"/>
            <a:endCxn id="7" idx="3"/>
          </p:cNvCxnSpPr>
          <p:nvPr/>
        </p:nvCxnSpPr>
        <p:spPr>
          <a:xfrm flipV="1">
            <a:off x="1295400" y="1867763"/>
            <a:ext cx="1274996" cy="108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5"/>
            <a:endCxn id="9" idx="1"/>
          </p:cNvCxnSpPr>
          <p:nvPr/>
        </p:nvCxnSpPr>
        <p:spPr>
          <a:xfrm>
            <a:off x="2839804" y="1867763"/>
            <a:ext cx="711546" cy="728778"/>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6"/>
            <a:endCxn id="12" idx="2"/>
          </p:cNvCxnSpPr>
          <p:nvPr/>
        </p:nvCxnSpPr>
        <p:spPr>
          <a:xfrm>
            <a:off x="2895600" y="1733059"/>
            <a:ext cx="2057400" cy="3735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6"/>
            <a:endCxn id="8" idx="2"/>
          </p:cNvCxnSpPr>
          <p:nvPr/>
        </p:nvCxnSpPr>
        <p:spPr>
          <a:xfrm>
            <a:off x="1295400" y="2952259"/>
            <a:ext cx="1619491" cy="110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6"/>
            <a:endCxn id="10" idx="2"/>
          </p:cNvCxnSpPr>
          <p:nvPr/>
        </p:nvCxnSpPr>
        <p:spPr>
          <a:xfrm>
            <a:off x="3295891" y="4057159"/>
            <a:ext cx="2041002" cy="346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6"/>
            <a:endCxn id="11" idx="2"/>
          </p:cNvCxnSpPr>
          <p:nvPr/>
        </p:nvCxnSpPr>
        <p:spPr>
          <a:xfrm flipV="1">
            <a:off x="5717893" y="4239941"/>
            <a:ext cx="1369189" cy="163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2010" y="197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715000" y="3077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2" idx="6"/>
            <a:endCxn id="26" idx="2"/>
          </p:cNvCxnSpPr>
          <p:nvPr/>
        </p:nvCxnSpPr>
        <p:spPr>
          <a:xfrm>
            <a:off x="5334000" y="2106564"/>
            <a:ext cx="2068010" cy="6373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5"/>
            <a:endCxn id="29" idx="2"/>
          </p:cNvCxnSpPr>
          <p:nvPr/>
        </p:nvCxnSpPr>
        <p:spPr>
          <a:xfrm>
            <a:off x="3820758" y="2865949"/>
            <a:ext cx="1894242" cy="402350"/>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26" idx="2"/>
          </p:cNvCxnSpPr>
          <p:nvPr/>
        </p:nvCxnSpPr>
        <p:spPr>
          <a:xfrm flipV="1">
            <a:off x="6096000" y="2170299"/>
            <a:ext cx="1306010" cy="10980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1" idx="0"/>
            <a:endCxn id="26" idx="4"/>
          </p:cNvCxnSpPr>
          <p:nvPr/>
        </p:nvCxnSpPr>
        <p:spPr>
          <a:xfrm flipV="1">
            <a:off x="7277582" y="2360799"/>
            <a:ext cx="314928" cy="168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8" idx="0"/>
            <a:endCxn id="9" idx="3"/>
          </p:cNvCxnSpPr>
          <p:nvPr/>
        </p:nvCxnSpPr>
        <p:spPr>
          <a:xfrm flipV="1">
            <a:off x="3105391" y="2865949"/>
            <a:ext cx="445959" cy="100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29" idx="1"/>
          </p:cNvCxnSpPr>
          <p:nvPr/>
        </p:nvCxnSpPr>
        <p:spPr>
          <a:xfrm>
            <a:off x="5143500" y="2297064"/>
            <a:ext cx="627296" cy="836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51293" y="2206758"/>
            <a:ext cx="312906" cy="369332"/>
          </a:xfrm>
          <a:prstGeom prst="rect">
            <a:avLst/>
          </a:prstGeom>
          <a:noFill/>
        </p:spPr>
        <p:txBody>
          <a:bodyPr wrap="none" rtlCol="0">
            <a:spAutoFit/>
          </a:bodyPr>
          <a:lstStyle/>
          <a:p>
            <a:r>
              <a:rPr lang="en-US" dirty="0" smtClean="0"/>
              <a:t>1</a:t>
            </a:r>
            <a:endParaRPr lang="en-US" dirty="0"/>
          </a:p>
        </p:txBody>
      </p:sp>
      <p:sp>
        <p:nvSpPr>
          <p:cNvPr id="52" name="TextBox 51"/>
          <p:cNvSpPr txBox="1"/>
          <p:nvPr/>
        </p:nvSpPr>
        <p:spPr>
          <a:xfrm>
            <a:off x="2001817" y="3224793"/>
            <a:ext cx="312906" cy="369332"/>
          </a:xfrm>
          <a:prstGeom prst="rect">
            <a:avLst/>
          </a:prstGeom>
          <a:noFill/>
        </p:spPr>
        <p:txBody>
          <a:bodyPr wrap="none" rtlCol="0">
            <a:spAutoFit/>
          </a:bodyPr>
          <a:lstStyle/>
          <a:p>
            <a:r>
              <a:rPr lang="en-US" dirty="0" smtClean="0"/>
              <a:t>2</a:t>
            </a:r>
            <a:endParaRPr lang="en-US" dirty="0"/>
          </a:p>
        </p:txBody>
      </p:sp>
      <p:sp>
        <p:nvSpPr>
          <p:cNvPr id="53" name="TextBox 52"/>
          <p:cNvSpPr txBox="1"/>
          <p:nvPr/>
        </p:nvSpPr>
        <p:spPr>
          <a:xfrm>
            <a:off x="3611394" y="1524000"/>
            <a:ext cx="312906" cy="369332"/>
          </a:xfrm>
          <a:prstGeom prst="rect">
            <a:avLst/>
          </a:prstGeom>
          <a:noFill/>
        </p:spPr>
        <p:txBody>
          <a:bodyPr wrap="none" rtlCol="0">
            <a:spAutoFit/>
          </a:bodyPr>
          <a:lstStyle/>
          <a:p>
            <a:r>
              <a:rPr lang="en-US" dirty="0" smtClean="0"/>
              <a:t>2</a:t>
            </a:r>
            <a:endParaRPr lang="en-US" dirty="0"/>
          </a:p>
        </p:txBody>
      </p:sp>
      <p:sp>
        <p:nvSpPr>
          <p:cNvPr id="54" name="TextBox 53"/>
          <p:cNvSpPr txBox="1"/>
          <p:nvPr/>
        </p:nvSpPr>
        <p:spPr>
          <a:xfrm>
            <a:off x="3050236" y="2297064"/>
            <a:ext cx="312906" cy="369332"/>
          </a:xfrm>
          <a:prstGeom prst="rect">
            <a:avLst/>
          </a:prstGeom>
          <a:noFill/>
        </p:spPr>
        <p:txBody>
          <a:bodyPr wrap="none" rtlCol="0">
            <a:spAutoFit/>
          </a:bodyPr>
          <a:lstStyle/>
          <a:p>
            <a:r>
              <a:rPr lang="en-US" dirty="0" smtClean="0"/>
              <a:t>1</a:t>
            </a:r>
            <a:endParaRPr lang="en-US" dirty="0"/>
          </a:p>
        </p:txBody>
      </p:sp>
      <p:sp>
        <p:nvSpPr>
          <p:cNvPr id="55" name="TextBox 54"/>
          <p:cNvSpPr txBox="1"/>
          <p:nvPr/>
        </p:nvSpPr>
        <p:spPr>
          <a:xfrm>
            <a:off x="3272491" y="3292561"/>
            <a:ext cx="312906" cy="369332"/>
          </a:xfrm>
          <a:prstGeom prst="rect">
            <a:avLst/>
          </a:prstGeom>
          <a:noFill/>
        </p:spPr>
        <p:txBody>
          <a:bodyPr wrap="none" rtlCol="0">
            <a:spAutoFit/>
          </a:bodyPr>
          <a:lstStyle/>
          <a:p>
            <a:r>
              <a:rPr lang="en-US" dirty="0" smtClean="0"/>
              <a:t>1</a:t>
            </a:r>
            <a:endParaRPr lang="en-US" dirty="0"/>
          </a:p>
        </p:txBody>
      </p:sp>
      <p:sp>
        <p:nvSpPr>
          <p:cNvPr id="56" name="TextBox 55"/>
          <p:cNvSpPr txBox="1"/>
          <p:nvPr/>
        </p:nvSpPr>
        <p:spPr>
          <a:xfrm>
            <a:off x="4193262" y="3434476"/>
            <a:ext cx="312906" cy="369332"/>
          </a:xfrm>
          <a:prstGeom prst="rect">
            <a:avLst/>
          </a:prstGeom>
          <a:noFill/>
        </p:spPr>
        <p:txBody>
          <a:bodyPr wrap="none" rtlCol="0">
            <a:spAutoFit/>
          </a:bodyPr>
          <a:lstStyle/>
          <a:p>
            <a:r>
              <a:rPr lang="en-US" dirty="0" smtClean="0"/>
              <a:t>3</a:t>
            </a:r>
            <a:endParaRPr lang="en-US" dirty="0"/>
          </a:p>
        </p:txBody>
      </p:sp>
      <p:sp>
        <p:nvSpPr>
          <p:cNvPr id="57" name="TextBox 56"/>
          <p:cNvSpPr txBox="1"/>
          <p:nvPr/>
        </p:nvSpPr>
        <p:spPr>
          <a:xfrm>
            <a:off x="4578891" y="2578558"/>
            <a:ext cx="312906" cy="369332"/>
          </a:xfrm>
          <a:prstGeom prst="rect">
            <a:avLst/>
          </a:prstGeom>
          <a:noFill/>
        </p:spPr>
        <p:txBody>
          <a:bodyPr wrap="none" rtlCol="0">
            <a:spAutoFit/>
          </a:bodyPr>
          <a:lstStyle/>
          <a:p>
            <a:r>
              <a:rPr lang="en-US" dirty="0" smtClean="0"/>
              <a:t>2</a:t>
            </a:r>
            <a:endParaRPr lang="en-US" dirty="0"/>
          </a:p>
        </p:txBody>
      </p:sp>
      <p:sp>
        <p:nvSpPr>
          <p:cNvPr id="58" name="TextBox 57"/>
          <p:cNvSpPr txBox="1"/>
          <p:nvPr/>
        </p:nvSpPr>
        <p:spPr>
          <a:xfrm>
            <a:off x="4442434" y="4312794"/>
            <a:ext cx="312906" cy="369332"/>
          </a:xfrm>
          <a:prstGeom prst="rect">
            <a:avLst/>
          </a:prstGeom>
          <a:noFill/>
        </p:spPr>
        <p:txBody>
          <a:bodyPr wrap="none" rtlCol="0">
            <a:spAutoFit/>
          </a:bodyPr>
          <a:lstStyle/>
          <a:p>
            <a:r>
              <a:rPr lang="en-US" dirty="0" smtClean="0"/>
              <a:t>4</a:t>
            </a:r>
            <a:endParaRPr lang="en-US" dirty="0"/>
          </a:p>
        </p:txBody>
      </p:sp>
      <p:sp>
        <p:nvSpPr>
          <p:cNvPr id="59" name="TextBox 58"/>
          <p:cNvSpPr txBox="1"/>
          <p:nvPr/>
        </p:nvSpPr>
        <p:spPr>
          <a:xfrm>
            <a:off x="6227319" y="1800967"/>
            <a:ext cx="312906" cy="369332"/>
          </a:xfrm>
          <a:prstGeom prst="rect">
            <a:avLst/>
          </a:prstGeom>
          <a:noFill/>
        </p:spPr>
        <p:txBody>
          <a:bodyPr wrap="none" rtlCol="0">
            <a:spAutoFit/>
          </a:bodyPr>
          <a:lstStyle/>
          <a:p>
            <a:r>
              <a:rPr lang="en-US" dirty="0" smtClean="0"/>
              <a:t>2</a:t>
            </a:r>
            <a:endParaRPr lang="en-US" dirty="0"/>
          </a:p>
        </p:txBody>
      </p:sp>
      <p:sp>
        <p:nvSpPr>
          <p:cNvPr id="60" name="TextBox 59"/>
          <p:cNvSpPr txBox="1"/>
          <p:nvPr/>
        </p:nvSpPr>
        <p:spPr>
          <a:xfrm>
            <a:off x="6322764" y="2552413"/>
            <a:ext cx="31290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6423124" y="3445574"/>
            <a:ext cx="312906" cy="36933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7329910" y="3373066"/>
            <a:ext cx="312906" cy="369332"/>
          </a:xfrm>
          <a:prstGeom prst="rect">
            <a:avLst/>
          </a:prstGeom>
          <a:noFill/>
        </p:spPr>
        <p:txBody>
          <a:bodyPr wrap="none" rtlCol="0">
            <a:spAutoFit/>
          </a:bodyPr>
          <a:lstStyle/>
          <a:p>
            <a:r>
              <a:rPr lang="en-US" dirty="0" smtClean="0"/>
              <a:t>2</a:t>
            </a:r>
            <a:endParaRPr lang="en-US" dirty="0"/>
          </a:p>
        </p:txBody>
      </p:sp>
      <p:sp>
        <p:nvSpPr>
          <p:cNvPr id="63" name="TextBox 62"/>
          <p:cNvSpPr txBox="1"/>
          <p:nvPr/>
        </p:nvSpPr>
        <p:spPr>
          <a:xfrm>
            <a:off x="6436099" y="4255330"/>
            <a:ext cx="312906" cy="369332"/>
          </a:xfrm>
          <a:prstGeom prst="rect">
            <a:avLst/>
          </a:prstGeom>
          <a:noFill/>
        </p:spPr>
        <p:txBody>
          <a:bodyPr wrap="none" rtlCol="0">
            <a:spAutoFit/>
          </a:bodyPr>
          <a:lstStyle/>
          <a:p>
            <a:r>
              <a:rPr lang="en-US" dirty="0" smtClean="0"/>
              <a:t>1</a:t>
            </a:r>
            <a:endParaRPr lang="en-US" dirty="0"/>
          </a:p>
        </p:txBody>
      </p:sp>
      <p:sp>
        <p:nvSpPr>
          <p:cNvPr id="65" name="TextBox 64"/>
          <p:cNvSpPr txBox="1"/>
          <p:nvPr/>
        </p:nvSpPr>
        <p:spPr>
          <a:xfrm>
            <a:off x="5561440" y="2602542"/>
            <a:ext cx="312906" cy="369332"/>
          </a:xfrm>
          <a:prstGeom prst="rect">
            <a:avLst/>
          </a:prstGeom>
          <a:noFill/>
        </p:spPr>
        <p:txBody>
          <a:bodyPr wrap="none" rtlCol="0">
            <a:spAutoFit/>
          </a:bodyPr>
          <a:lstStyle/>
          <a:p>
            <a:r>
              <a:rPr lang="en-US" dirty="0" smtClean="0"/>
              <a:t>2</a:t>
            </a:r>
            <a:endParaRPr lang="en-US" dirty="0"/>
          </a:p>
        </p:txBody>
      </p:sp>
      <p:cxnSp>
        <p:nvCxnSpPr>
          <p:cNvPr id="67" name="Straight Arrow Connector 66"/>
          <p:cNvCxnSpPr>
            <a:stCxn id="29" idx="5"/>
            <a:endCxn id="11" idx="1"/>
          </p:cNvCxnSpPr>
          <p:nvPr/>
        </p:nvCxnSpPr>
        <p:spPr>
          <a:xfrm>
            <a:off x="6040204" y="3403003"/>
            <a:ext cx="1102674" cy="702234"/>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4"/>
            <a:endCxn id="10" idx="1"/>
          </p:cNvCxnSpPr>
          <p:nvPr/>
        </p:nvCxnSpPr>
        <p:spPr>
          <a:xfrm>
            <a:off x="3686054" y="2921745"/>
            <a:ext cx="1706635" cy="13472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p:cNvSpPr txBox="1"/>
              <p:nvPr/>
            </p:nvSpPr>
            <p:spPr>
              <a:xfrm>
                <a:off x="2481303" y="1151163"/>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2481303" y="1151163"/>
                <a:ext cx="377026" cy="369332"/>
              </a:xfrm>
              <a:prstGeom prst="rect">
                <a:avLst/>
              </a:prstGeom>
              <a:blipFill>
                <a:blip r:embed="rId2"/>
                <a:stretch>
                  <a:fillRect/>
                </a:stretch>
              </a:blipFill>
            </p:spPr>
            <p:txBody>
              <a:bodyPr/>
              <a:lstStyle/>
              <a:p>
                <a:r>
                  <a:rPr lang="en-US">
                    <a:noFill/>
                  </a:rPr>
                  <a:t> </a:t>
                </a:r>
              </a:p>
            </p:txBody>
          </p:sp>
        </mc:Fallback>
      </mc:AlternateContent>
      <p:sp>
        <p:nvSpPr>
          <p:cNvPr id="42" name="TextBox 41"/>
          <p:cNvSpPr txBox="1"/>
          <p:nvPr/>
        </p:nvSpPr>
        <p:spPr>
          <a:xfrm>
            <a:off x="929977" y="2787208"/>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3524342" y="2598155"/>
            <a:ext cx="312906" cy="369332"/>
          </a:xfrm>
          <a:prstGeom prst="rect">
            <a:avLst/>
          </a:prstGeom>
          <a:noFill/>
        </p:spPr>
        <p:txBody>
          <a:bodyPr wrap="none" rtlCol="0">
            <a:spAutoFit/>
          </a:bodyPr>
          <a:lstStyle/>
          <a:p>
            <a:r>
              <a:rPr lang="en-US" dirty="0" smtClean="0"/>
              <a:t>2</a:t>
            </a:r>
            <a:endParaRPr lang="en-US" dirty="0"/>
          </a:p>
        </p:txBody>
      </p:sp>
      <p:sp>
        <p:nvSpPr>
          <p:cNvPr id="46" name="TextBox 45"/>
          <p:cNvSpPr txBox="1"/>
          <p:nvPr/>
        </p:nvSpPr>
        <p:spPr>
          <a:xfrm>
            <a:off x="4973636" y="1938877"/>
            <a:ext cx="312906" cy="369332"/>
          </a:xfrm>
          <a:prstGeom prst="rect">
            <a:avLst/>
          </a:prstGeom>
          <a:noFill/>
        </p:spPr>
        <p:txBody>
          <a:bodyPr wrap="none" rtlCol="0">
            <a:spAutoFit/>
          </a:bodyPr>
          <a:lstStyle/>
          <a:p>
            <a:r>
              <a:rPr lang="en-US" dirty="0" smtClean="0"/>
              <a:t>2</a:t>
            </a:r>
            <a:endParaRPr lang="en-US" dirty="0"/>
          </a:p>
        </p:txBody>
      </p:sp>
      <p:sp>
        <p:nvSpPr>
          <p:cNvPr id="47" name="TextBox 46"/>
          <p:cNvSpPr txBox="1"/>
          <p:nvPr/>
        </p:nvSpPr>
        <p:spPr>
          <a:xfrm>
            <a:off x="5783094" y="3096997"/>
            <a:ext cx="312906" cy="369332"/>
          </a:xfrm>
          <a:prstGeom prst="rect">
            <a:avLst/>
          </a:prstGeom>
          <a:noFill/>
        </p:spPr>
        <p:txBody>
          <a:bodyPr wrap="none" rtlCol="0">
            <a:spAutoFit/>
          </a:bodyPr>
          <a:lstStyle/>
          <a:p>
            <a:r>
              <a:rPr lang="en-US" dirty="0" smtClean="0"/>
              <a:t>1</a:t>
            </a:r>
            <a:endParaRPr lang="en-US" dirty="0"/>
          </a:p>
        </p:txBody>
      </p:sp>
      <p:sp>
        <p:nvSpPr>
          <p:cNvPr id="48" name="TextBox 47"/>
          <p:cNvSpPr txBox="1"/>
          <p:nvPr/>
        </p:nvSpPr>
        <p:spPr>
          <a:xfrm>
            <a:off x="2948938" y="3920571"/>
            <a:ext cx="312906" cy="369332"/>
          </a:xfrm>
          <a:prstGeom prst="rect">
            <a:avLst/>
          </a:prstGeom>
          <a:noFill/>
        </p:spPr>
        <p:txBody>
          <a:bodyPr wrap="none" rtlCol="0">
            <a:spAutoFit/>
          </a:bodyPr>
          <a:lstStyle/>
          <a:p>
            <a:r>
              <a:rPr lang="en-US" dirty="0" smtClean="0"/>
              <a:t>2</a:t>
            </a:r>
            <a:endParaRPr lang="en-US" dirty="0"/>
          </a:p>
        </p:txBody>
      </p:sp>
      <p:sp>
        <p:nvSpPr>
          <p:cNvPr id="49" name="TextBox 48"/>
          <p:cNvSpPr txBox="1"/>
          <p:nvPr/>
        </p:nvSpPr>
        <p:spPr>
          <a:xfrm>
            <a:off x="5347744" y="4234549"/>
            <a:ext cx="312906" cy="369332"/>
          </a:xfrm>
          <a:prstGeom prst="rect">
            <a:avLst/>
          </a:prstGeom>
          <a:noFill/>
        </p:spPr>
        <p:txBody>
          <a:bodyPr wrap="none" rtlCol="0">
            <a:spAutoFit/>
          </a:bodyPr>
          <a:lstStyle/>
          <a:p>
            <a:r>
              <a:rPr lang="en-US" dirty="0" smtClean="0"/>
              <a:t>2</a:t>
            </a:r>
            <a:endParaRPr lang="en-US" dirty="0"/>
          </a:p>
        </p:txBody>
      </p:sp>
      <p:sp>
        <p:nvSpPr>
          <p:cNvPr id="64" name="TextBox 63"/>
          <p:cNvSpPr txBox="1"/>
          <p:nvPr/>
        </p:nvSpPr>
        <p:spPr>
          <a:xfrm>
            <a:off x="7414308" y="2010064"/>
            <a:ext cx="312906" cy="369332"/>
          </a:xfrm>
          <a:prstGeom prst="rect">
            <a:avLst/>
          </a:prstGeom>
          <a:noFill/>
        </p:spPr>
        <p:txBody>
          <a:bodyPr wrap="none" rtlCol="0">
            <a:spAutoFit/>
          </a:bodyPr>
          <a:lstStyle/>
          <a:p>
            <a:r>
              <a:rPr lang="en-US" dirty="0" smtClean="0"/>
              <a:t>1</a:t>
            </a:r>
            <a:endParaRPr lang="en-US" dirty="0"/>
          </a:p>
        </p:txBody>
      </p:sp>
      <mc:AlternateContent xmlns:mc="http://schemas.openxmlformats.org/markup-compatibility/2006">
        <mc:Choice xmlns:a14="http://schemas.microsoft.com/office/drawing/2010/main" Requires="a14">
          <p:sp>
            <p:nvSpPr>
              <p:cNvPr id="66" name="TextBox 65"/>
              <p:cNvSpPr txBox="1"/>
              <p:nvPr/>
            </p:nvSpPr>
            <p:spPr>
              <a:xfrm>
                <a:off x="4956974" y="152400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4956974" y="1524000"/>
                <a:ext cx="3770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7338658" y="1558084"/>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68" name="TextBox 67"/>
              <p:cNvSpPr txBox="1">
                <a:spLocks noRot="1" noChangeAspect="1" noMove="1" noResize="1" noEditPoints="1" noAdjustHandles="1" noChangeArrowheads="1" noChangeShapeType="1" noTextEdit="1"/>
              </p:cNvSpPr>
              <p:nvPr/>
            </p:nvSpPr>
            <p:spPr>
              <a:xfrm>
                <a:off x="7338658" y="1558084"/>
                <a:ext cx="3770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5798107" y="2669894"/>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p:sp>
            <p:nvSpPr>
              <p:cNvPr id="70" name="TextBox 69"/>
              <p:cNvSpPr txBox="1">
                <a:spLocks noRot="1" noChangeAspect="1" noMove="1" noResize="1" noEditPoints="1" noAdjustHandles="1" noChangeArrowheads="1" noChangeShapeType="1" noTextEdit="1"/>
              </p:cNvSpPr>
              <p:nvPr/>
            </p:nvSpPr>
            <p:spPr>
              <a:xfrm>
                <a:off x="5798107" y="2669894"/>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622539" y="2115710"/>
                <a:ext cx="377026" cy="369332"/>
              </a:xfrm>
              <a:prstGeom prst="rect">
                <a:avLst/>
              </a:prstGeom>
              <a:solidFill>
                <a:srgbClr val="FF00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3</m:t>
                      </m:r>
                    </m:oMath>
                  </m:oMathPara>
                </a14:m>
                <a:endParaRPr lang="en-US" dirty="0"/>
              </a:p>
            </p:txBody>
          </p:sp>
        </mc:Choice>
        <mc:Fallback>
          <p:sp>
            <p:nvSpPr>
              <p:cNvPr id="71" name="TextBox 70"/>
              <p:cNvSpPr txBox="1">
                <a:spLocks noRot="1" noChangeAspect="1" noMove="1" noResize="1" noEditPoints="1" noAdjustHandles="1" noChangeArrowheads="1" noChangeShapeType="1" noTextEdit="1"/>
              </p:cNvSpPr>
              <p:nvPr/>
            </p:nvSpPr>
            <p:spPr>
              <a:xfrm>
                <a:off x="3622539" y="2115710"/>
                <a:ext cx="3770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775991" y="2367747"/>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2" name="TextBox 71"/>
              <p:cNvSpPr txBox="1">
                <a:spLocks noRot="1" noChangeAspect="1" noMove="1" noResize="1" noEditPoints="1" noAdjustHandles="1" noChangeArrowheads="1" noChangeShapeType="1" noTextEdit="1"/>
              </p:cNvSpPr>
              <p:nvPr/>
            </p:nvSpPr>
            <p:spPr>
              <a:xfrm>
                <a:off x="775991" y="2367747"/>
                <a:ext cx="44435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2883215" y="4345931"/>
                <a:ext cx="444352" cy="369332"/>
              </a:xfrm>
              <a:prstGeom prst="rect">
                <a:avLst/>
              </a:prstGeom>
              <a:solidFill>
                <a:schemeClr val="bg2"/>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3" name="TextBox 72"/>
              <p:cNvSpPr txBox="1">
                <a:spLocks noRot="1" noChangeAspect="1" noMove="1" noResize="1" noEditPoints="1" noAdjustHandles="1" noChangeArrowheads="1" noChangeShapeType="1" noTextEdit="1"/>
              </p:cNvSpPr>
              <p:nvPr/>
            </p:nvSpPr>
            <p:spPr>
              <a:xfrm>
                <a:off x="2883215" y="4345931"/>
                <a:ext cx="4443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5336893" y="4646613"/>
                <a:ext cx="377026" cy="369332"/>
              </a:xfrm>
              <a:prstGeom prst="rect">
                <a:avLst/>
              </a:prstGeom>
              <a:solidFill>
                <a:schemeClr val="accent6">
                  <a:lumMod val="40000"/>
                  <a:lumOff val="60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8</m:t>
                      </m:r>
                    </m:oMath>
                  </m:oMathPara>
                </a14:m>
                <a:endParaRPr lang="en-US" dirty="0"/>
              </a:p>
            </p:txBody>
          </p:sp>
        </mc:Choice>
        <mc:Fallback>
          <p:sp>
            <p:nvSpPr>
              <p:cNvPr id="74" name="TextBox 73"/>
              <p:cNvSpPr txBox="1">
                <a:spLocks noRot="1" noChangeAspect="1" noMove="1" noResize="1" noEditPoints="1" noAdjustHandles="1" noChangeArrowheads="1" noChangeShapeType="1" noTextEdit="1"/>
              </p:cNvSpPr>
              <p:nvPr/>
            </p:nvSpPr>
            <p:spPr>
              <a:xfrm>
                <a:off x="5336893" y="4646613"/>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7104907" y="4518159"/>
                <a:ext cx="377026" cy="369332"/>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7</m:t>
                      </m:r>
                    </m:oMath>
                  </m:oMathPara>
                </a14:m>
                <a:endParaRPr lang="en-US" dirty="0"/>
              </a:p>
            </p:txBody>
          </p:sp>
        </mc:Choice>
        <mc:Fallback>
          <p:sp>
            <p:nvSpPr>
              <p:cNvPr id="75" name="TextBox 74"/>
              <p:cNvSpPr txBox="1">
                <a:spLocks noRot="1" noChangeAspect="1" noMove="1" noResize="1" noEditPoints="1" noAdjustHandles="1" noChangeArrowheads="1" noChangeShapeType="1" noTextEdit="1"/>
              </p:cNvSpPr>
              <p:nvPr/>
            </p:nvSpPr>
            <p:spPr>
              <a:xfrm>
                <a:off x="7104907" y="4518159"/>
                <a:ext cx="377026" cy="369332"/>
              </a:xfrm>
              <a:prstGeom prst="rect">
                <a:avLst/>
              </a:prstGeom>
              <a:blipFill>
                <a:blip r:embed="rId10"/>
                <a:stretch>
                  <a:fillRect/>
                </a:stretch>
              </a:blipFill>
            </p:spPr>
            <p:txBody>
              <a:bodyPr/>
              <a:lstStyle/>
              <a:p>
                <a:r>
                  <a:rPr lang="en-US">
                    <a:noFill/>
                  </a:rPr>
                  <a:t> </a:t>
                </a:r>
              </a:p>
            </p:txBody>
          </p:sp>
        </mc:Fallback>
      </mc:AlternateContent>
      <p:sp>
        <p:nvSpPr>
          <p:cNvPr id="13" name="TextBox 12"/>
          <p:cNvSpPr txBox="1"/>
          <p:nvPr/>
        </p:nvSpPr>
        <p:spPr>
          <a:xfrm>
            <a:off x="6299381" y="3118385"/>
            <a:ext cx="312906" cy="369332"/>
          </a:xfrm>
          <a:prstGeom prst="rect">
            <a:avLst/>
          </a:prstGeom>
          <a:noFill/>
        </p:spPr>
        <p:txBody>
          <a:bodyPr wrap="none" rtlCol="0">
            <a:spAutoFit/>
          </a:bodyPr>
          <a:lstStyle/>
          <a:p>
            <a:r>
              <a:rPr lang="en-US" dirty="0" smtClean="0"/>
              <a:t>?</a:t>
            </a:r>
            <a:endParaRPr lang="en-US" dirty="0"/>
          </a:p>
        </p:txBody>
      </p:sp>
      <p:sp>
        <p:nvSpPr>
          <p:cNvPr id="76" name="Content Placeholder 4"/>
          <p:cNvSpPr>
            <a:spLocks noGrp="1"/>
          </p:cNvSpPr>
          <p:nvPr>
            <p:ph idx="1"/>
          </p:nvPr>
        </p:nvSpPr>
        <p:spPr>
          <a:xfrm>
            <a:off x="457200" y="5105400"/>
            <a:ext cx="8229600" cy="1371600"/>
          </a:xfrm>
        </p:spPr>
        <p:txBody>
          <a:bodyPr>
            <a:normAutofit fontScale="77500" lnSpcReduction="20000"/>
          </a:bodyPr>
          <a:lstStyle/>
          <a:p>
            <a:pPr>
              <a:lnSpc>
                <a:spcPct val="120000"/>
              </a:lnSpc>
            </a:pPr>
            <a:r>
              <a:rPr lang="en-US" dirty="0" smtClean="0"/>
              <a:t>When the least cost node is the target node, we’re done</a:t>
            </a:r>
          </a:p>
          <a:p>
            <a:pPr>
              <a:lnSpc>
                <a:spcPct val="120000"/>
              </a:lnSpc>
            </a:pPr>
            <a:r>
              <a:rPr lang="en-US" dirty="0" smtClean="0"/>
              <a:t>We have the cost of the shortest path from the red to the black node</a:t>
            </a:r>
          </a:p>
        </p:txBody>
      </p:sp>
    </p:spTree>
    <p:extLst>
      <p:ext uri="{BB962C8B-B14F-4D97-AF65-F5344CB8AC3E}">
        <p14:creationId xmlns:p14="http://schemas.microsoft.com/office/powerpoint/2010/main" val="347020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 variation on the problem</a:t>
            </a:r>
            <a:endParaRPr lang="en-US" b="1" dirty="0">
              <a:solidFill>
                <a:srgbClr val="C00000"/>
              </a:solidFill>
            </a:endParaRPr>
          </a:p>
        </p:txBody>
      </p:sp>
      <p:sp>
        <p:nvSpPr>
          <p:cNvPr id="3" name="Content Placeholder 2"/>
          <p:cNvSpPr>
            <a:spLocks noGrp="1"/>
          </p:cNvSpPr>
          <p:nvPr>
            <p:ph idx="1"/>
          </p:nvPr>
        </p:nvSpPr>
        <p:spPr>
          <a:xfrm>
            <a:off x="457200" y="4520390"/>
            <a:ext cx="8229600" cy="2185210"/>
          </a:xfrm>
        </p:spPr>
        <p:txBody>
          <a:bodyPr>
            <a:normAutofit fontScale="85000" lnSpcReduction="10000"/>
          </a:bodyPr>
          <a:lstStyle/>
          <a:p>
            <a:pPr>
              <a:lnSpc>
                <a:spcPct val="120000"/>
              </a:lnSpc>
            </a:pPr>
            <a:r>
              <a:rPr lang="en-US" dirty="0" smtClean="0"/>
              <a:t>When the graph is topologically sorted..</a:t>
            </a:r>
          </a:p>
          <a:p>
            <a:pPr lvl="1">
              <a:lnSpc>
                <a:spcPct val="120000"/>
              </a:lnSpc>
            </a:pPr>
            <a:r>
              <a:rPr lang="en-US" dirty="0" smtClean="0"/>
              <a:t>Assumption:  No nodes before the identified source node</a:t>
            </a:r>
          </a:p>
          <a:p>
            <a:pPr lvl="1">
              <a:lnSpc>
                <a:spcPct val="120000"/>
              </a:lnSpc>
            </a:pPr>
            <a:r>
              <a:rPr lang="en-US" dirty="0" smtClean="0"/>
              <a:t>In practice, we can “kill” all earlier nodes and their outgoing edges without affecting the result</a:t>
            </a:r>
            <a:endParaRPr lang="en-US" dirty="0"/>
          </a:p>
        </p:txBody>
      </p:sp>
      <p:sp>
        <p:nvSpPr>
          <p:cNvPr id="4" name="Oval 3"/>
          <p:cNvSpPr/>
          <p:nvPr/>
        </p:nvSpPr>
        <p:spPr>
          <a:xfrm>
            <a:off x="914400" y="2552700"/>
            <a:ext cx="381000" cy="3810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20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290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7244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1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15200" y="2552700"/>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296365" y="2152891"/>
            <a:ext cx="2118167" cy="590309"/>
          </a:xfrm>
          <a:custGeom>
            <a:avLst/>
            <a:gdLst>
              <a:gd name="connsiteX0" fmla="*/ 0 w 2118167"/>
              <a:gd name="connsiteY0" fmla="*/ 590309 h 590309"/>
              <a:gd name="connsiteX1" fmla="*/ 995422 w 2118167"/>
              <a:gd name="connsiteY1" fmla="*/ 0 h 590309"/>
              <a:gd name="connsiteX2" fmla="*/ 2118167 w 2118167"/>
              <a:gd name="connsiteY2" fmla="*/ 590309 h 590309"/>
            </a:gdLst>
            <a:ahLst/>
            <a:cxnLst>
              <a:cxn ang="0">
                <a:pos x="connsiteX0" y="connsiteY0"/>
              </a:cxn>
              <a:cxn ang="0">
                <a:pos x="connsiteX1" y="connsiteY1"/>
              </a:cxn>
              <a:cxn ang="0">
                <a:pos x="connsiteX2" y="connsiteY2"/>
              </a:cxn>
            </a:cxnLst>
            <a:rect l="l" t="t" r="r" b="b"/>
            <a:pathLst>
              <a:path w="2118167" h="590309">
                <a:moveTo>
                  <a:pt x="0" y="590309"/>
                </a:moveTo>
                <a:cubicBezTo>
                  <a:pt x="321197" y="295154"/>
                  <a:pt x="642394" y="0"/>
                  <a:pt x="995422" y="0"/>
                </a:cubicBezTo>
                <a:cubicBezTo>
                  <a:pt x="1348450" y="0"/>
                  <a:pt x="1733308" y="295154"/>
                  <a:pt x="2118167" y="590309"/>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296365" y="1898223"/>
            <a:ext cx="3437681" cy="879701"/>
          </a:xfrm>
          <a:custGeom>
            <a:avLst/>
            <a:gdLst>
              <a:gd name="connsiteX0" fmla="*/ 0 w 3437681"/>
              <a:gd name="connsiteY0" fmla="*/ 856552 h 879701"/>
              <a:gd name="connsiteX1" fmla="*/ 1400536 w 3437681"/>
              <a:gd name="connsiteY1" fmla="*/ 25 h 879701"/>
              <a:gd name="connsiteX2" fmla="*/ 3437681 w 3437681"/>
              <a:gd name="connsiteY2" fmla="*/ 879701 h 879701"/>
            </a:gdLst>
            <a:ahLst/>
            <a:cxnLst>
              <a:cxn ang="0">
                <a:pos x="connsiteX0" y="connsiteY0"/>
              </a:cxn>
              <a:cxn ang="0">
                <a:pos x="connsiteX1" y="connsiteY1"/>
              </a:cxn>
              <a:cxn ang="0">
                <a:pos x="connsiteX2" y="connsiteY2"/>
              </a:cxn>
            </a:cxnLst>
            <a:rect l="l" t="t" r="r" b="b"/>
            <a:pathLst>
              <a:path w="3437681" h="879701">
                <a:moveTo>
                  <a:pt x="0" y="856552"/>
                </a:moveTo>
                <a:cubicBezTo>
                  <a:pt x="413794" y="426359"/>
                  <a:pt x="827589" y="-3833"/>
                  <a:pt x="1400536" y="25"/>
                </a:cubicBezTo>
                <a:cubicBezTo>
                  <a:pt x="1973483" y="3883"/>
                  <a:pt x="2705582" y="441792"/>
                  <a:pt x="3437681" y="879701"/>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307939" y="1574139"/>
            <a:ext cx="4710896" cy="1203785"/>
          </a:xfrm>
          <a:custGeom>
            <a:avLst/>
            <a:gdLst>
              <a:gd name="connsiteX0" fmla="*/ 0 w 4710896"/>
              <a:gd name="connsiteY0" fmla="*/ 1180636 h 1203785"/>
              <a:gd name="connsiteX1" fmla="*/ 1284790 w 4710896"/>
              <a:gd name="connsiteY1" fmla="*/ 18 h 1203785"/>
              <a:gd name="connsiteX2" fmla="*/ 4710896 w 4710896"/>
              <a:gd name="connsiteY2" fmla="*/ 1203785 h 1203785"/>
            </a:gdLst>
            <a:ahLst/>
            <a:cxnLst>
              <a:cxn ang="0">
                <a:pos x="connsiteX0" y="connsiteY0"/>
              </a:cxn>
              <a:cxn ang="0">
                <a:pos x="connsiteX1" y="connsiteY1"/>
              </a:cxn>
              <a:cxn ang="0">
                <a:pos x="connsiteX2" y="connsiteY2"/>
              </a:cxn>
            </a:cxnLst>
            <a:rect l="l" t="t" r="r" b="b"/>
            <a:pathLst>
              <a:path w="4710896" h="1203785">
                <a:moveTo>
                  <a:pt x="0" y="1180636"/>
                </a:moveTo>
                <a:cubicBezTo>
                  <a:pt x="249820" y="588398"/>
                  <a:pt x="499641" y="-3840"/>
                  <a:pt x="1284790" y="18"/>
                </a:cubicBezTo>
                <a:cubicBezTo>
                  <a:pt x="2069939" y="3876"/>
                  <a:pt x="3390417" y="603830"/>
                  <a:pt x="4710896" y="1203785"/>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5" idx="0"/>
            <a:endCxn id="5" idx="2"/>
          </p:cNvCxnSpPr>
          <p:nvPr/>
        </p:nvCxnSpPr>
        <p:spPr>
          <a:xfrm flipV="1">
            <a:off x="1307939" y="2743200"/>
            <a:ext cx="901861" cy="115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10" idx="2"/>
          </p:cNvCxnSpPr>
          <p:nvPr/>
        </p:nvCxnSpPr>
        <p:spPr>
          <a:xfrm>
            <a:off x="2590800" y="2743200"/>
            <a:ext cx="82373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6"/>
            <a:endCxn id="15" idx="2"/>
          </p:cNvCxnSpPr>
          <p:nvPr/>
        </p:nvCxnSpPr>
        <p:spPr>
          <a:xfrm>
            <a:off x="5105400" y="2743200"/>
            <a:ext cx="913435" cy="347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604304" y="2349647"/>
            <a:ext cx="2129742" cy="393553"/>
          </a:xfrm>
          <a:custGeom>
            <a:avLst/>
            <a:gdLst>
              <a:gd name="connsiteX0" fmla="*/ 0 w 2129742"/>
              <a:gd name="connsiteY0" fmla="*/ 381978 h 393553"/>
              <a:gd name="connsiteX1" fmla="*/ 868101 w 2129742"/>
              <a:gd name="connsiteY1" fmla="*/ 14 h 393553"/>
              <a:gd name="connsiteX2" fmla="*/ 2129742 w 2129742"/>
              <a:gd name="connsiteY2" fmla="*/ 393553 h 393553"/>
            </a:gdLst>
            <a:ahLst/>
            <a:cxnLst>
              <a:cxn ang="0">
                <a:pos x="connsiteX0" y="connsiteY0"/>
              </a:cxn>
              <a:cxn ang="0">
                <a:pos x="connsiteX1" y="connsiteY1"/>
              </a:cxn>
              <a:cxn ang="0">
                <a:pos x="connsiteX2" y="connsiteY2"/>
              </a:cxn>
            </a:cxnLst>
            <a:rect l="l" t="t" r="r" b="b"/>
            <a:pathLst>
              <a:path w="2129742" h="393553">
                <a:moveTo>
                  <a:pt x="0" y="381978"/>
                </a:moveTo>
                <a:cubicBezTo>
                  <a:pt x="256572" y="190031"/>
                  <a:pt x="513144" y="-1915"/>
                  <a:pt x="868101" y="14"/>
                </a:cubicBezTo>
                <a:cubicBezTo>
                  <a:pt x="1223058" y="1943"/>
                  <a:pt x="1676400" y="197748"/>
                  <a:pt x="2129742" y="393553"/>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627453" y="2766349"/>
            <a:ext cx="3391382" cy="740849"/>
          </a:xfrm>
          <a:custGeom>
            <a:avLst/>
            <a:gdLst>
              <a:gd name="connsiteX0" fmla="*/ 0 w 3391382"/>
              <a:gd name="connsiteY0" fmla="*/ 0 h 740849"/>
              <a:gd name="connsiteX1" fmla="*/ 1863524 w 3391382"/>
              <a:gd name="connsiteY1" fmla="*/ 740780 h 740849"/>
              <a:gd name="connsiteX2" fmla="*/ 3391382 w 3391382"/>
              <a:gd name="connsiteY2" fmla="*/ 34724 h 740849"/>
            </a:gdLst>
            <a:ahLst/>
            <a:cxnLst>
              <a:cxn ang="0">
                <a:pos x="connsiteX0" y="connsiteY0"/>
              </a:cxn>
              <a:cxn ang="0">
                <a:pos x="connsiteX1" y="connsiteY1"/>
              </a:cxn>
              <a:cxn ang="0">
                <a:pos x="connsiteX2" y="connsiteY2"/>
              </a:cxn>
            </a:cxnLst>
            <a:rect l="l" t="t" r="r" b="b"/>
            <a:pathLst>
              <a:path w="3391382" h="740849">
                <a:moveTo>
                  <a:pt x="0" y="0"/>
                </a:moveTo>
                <a:cubicBezTo>
                  <a:pt x="649147" y="367496"/>
                  <a:pt x="1298294" y="734993"/>
                  <a:pt x="1863524" y="740780"/>
                </a:cubicBezTo>
                <a:cubicBezTo>
                  <a:pt x="2428754" y="746567"/>
                  <a:pt x="2910068" y="390645"/>
                  <a:pt x="3391382" y="34724"/>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3831220" y="2743200"/>
            <a:ext cx="2176041" cy="440053"/>
          </a:xfrm>
          <a:custGeom>
            <a:avLst/>
            <a:gdLst>
              <a:gd name="connsiteX0" fmla="*/ 0 w 2176041"/>
              <a:gd name="connsiteY0" fmla="*/ 0 h 440053"/>
              <a:gd name="connsiteX1" fmla="*/ 1053296 w 2176041"/>
              <a:gd name="connsiteY1" fmla="*/ 439838 h 440053"/>
              <a:gd name="connsiteX2" fmla="*/ 2176041 w 2176041"/>
              <a:gd name="connsiteY2" fmla="*/ 46299 h 440053"/>
            </a:gdLst>
            <a:ahLst/>
            <a:cxnLst>
              <a:cxn ang="0">
                <a:pos x="connsiteX0" y="connsiteY0"/>
              </a:cxn>
              <a:cxn ang="0">
                <a:pos x="connsiteX1" y="connsiteY1"/>
              </a:cxn>
              <a:cxn ang="0">
                <a:pos x="connsiteX2" y="connsiteY2"/>
              </a:cxn>
            </a:cxnLst>
            <a:rect l="l" t="t" r="r" b="b"/>
            <a:pathLst>
              <a:path w="2176041" h="440053">
                <a:moveTo>
                  <a:pt x="0" y="0"/>
                </a:moveTo>
                <a:cubicBezTo>
                  <a:pt x="345311" y="216061"/>
                  <a:pt x="690623" y="432122"/>
                  <a:pt x="1053296" y="439838"/>
                </a:cubicBezTo>
                <a:cubicBezTo>
                  <a:pt x="1415969" y="447554"/>
                  <a:pt x="1796005" y="246926"/>
                  <a:pt x="2176041" y="46299"/>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819646" y="2754775"/>
            <a:ext cx="3507129" cy="729205"/>
          </a:xfrm>
          <a:custGeom>
            <a:avLst/>
            <a:gdLst>
              <a:gd name="connsiteX0" fmla="*/ 0 w 3507129"/>
              <a:gd name="connsiteY0" fmla="*/ 0 h 729205"/>
              <a:gd name="connsiteX1" fmla="*/ 1898248 w 3507129"/>
              <a:gd name="connsiteY1" fmla="*/ 729205 h 729205"/>
              <a:gd name="connsiteX2" fmla="*/ 3507129 w 3507129"/>
              <a:gd name="connsiteY2" fmla="*/ 0 h 729205"/>
            </a:gdLst>
            <a:ahLst/>
            <a:cxnLst>
              <a:cxn ang="0">
                <a:pos x="connsiteX0" y="connsiteY0"/>
              </a:cxn>
              <a:cxn ang="0">
                <a:pos x="connsiteX1" y="connsiteY1"/>
              </a:cxn>
              <a:cxn ang="0">
                <a:pos x="connsiteX2" y="connsiteY2"/>
              </a:cxn>
            </a:cxnLst>
            <a:rect l="l" t="t" r="r" b="b"/>
            <a:pathLst>
              <a:path w="3507129" h="729205">
                <a:moveTo>
                  <a:pt x="0" y="0"/>
                </a:moveTo>
                <a:cubicBezTo>
                  <a:pt x="656863" y="364602"/>
                  <a:pt x="1313727" y="729205"/>
                  <a:pt x="1898248" y="729205"/>
                </a:cubicBezTo>
                <a:cubicBezTo>
                  <a:pt x="2482769" y="729205"/>
                  <a:pt x="2994949" y="364602"/>
                  <a:pt x="3507129" y="0"/>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5092861" y="2314733"/>
            <a:ext cx="2187615" cy="463191"/>
          </a:xfrm>
          <a:custGeom>
            <a:avLst/>
            <a:gdLst>
              <a:gd name="connsiteX0" fmla="*/ 0 w 2187615"/>
              <a:gd name="connsiteY0" fmla="*/ 416892 h 463191"/>
              <a:gd name="connsiteX1" fmla="*/ 1157468 w 2187615"/>
              <a:gd name="connsiteY1" fmla="*/ 204 h 463191"/>
              <a:gd name="connsiteX2" fmla="*/ 2187615 w 2187615"/>
              <a:gd name="connsiteY2" fmla="*/ 463191 h 463191"/>
            </a:gdLst>
            <a:ahLst/>
            <a:cxnLst>
              <a:cxn ang="0">
                <a:pos x="connsiteX0" y="connsiteY0"/>
              </a:cxn>
              <a:cxn ang="0">
                <a:pos x="connsiteX1" y="connsiteY1"/>
              </a:cxn>
              <a:cxn ang="0">
                <a:pos x="connsiteX2" y="connsiteY2"/>
              </a:cxn>
            </a:cxnLst>
            <a:rect l="l" t="t" r="r" b="b"/>
            <a:pathLst>
              <a:path w="2187615" h="463191">
                <a:moveTo>
                  <a:pt x="0" y="416892"/>
                </a:moveTo>
                <a:cubicBezTo>
                  <a:pt x="396433" y="204690"/>
                  <a:pt x="792866" y="-7512"/>
                  <a:pt x="1157468" y="204"/>
                </a:cubicBezTo>
                <a:cubicBezTo>
                  <a:pt x="1522070" y="7920"/>
                  <a:pt x="1854842" y="235555"/>
                  <a:pt x="2187615" y="463191"/>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02416" y="1528891"/>
            <a:ext cx="312906" cy="369332"/>
          </a:xfrm>
          <a:prstGeom prst="rect">
            <a:avLst/>
          </a:prstGeom>
          <a:noFill/>
        </p:spPr>
        <p:txBody>
          <a:bodyPr wrap="none" rtlCol="0">
            <a:spAutoFit/>
          </a:bodyPr>
          <a:lstStyle/>
          <a:p>
            <a:r>
              <a:rPr lang="en-US" dirty="0" smtClean="0"/>
              <a:t>1</a:t>
            </a:r>
            <a:endParaRPr lang="en-US" dirty="0"/>
          </a:p>
        </p:txBody>
      </p:sp>
      <p:sp>
        <p:nvSpPr>
          <p:cNvPr id="31" name="TextBox 30"/>
          <p:cNvSpPr txBox="1"/>
          <p:nvPr/>
        </p:nvSpPr>
        <p:spPr>
          <a:xfrm>
            <a:off x="2243847" y="1615837"/>
            <a:ext cx="312906" cy="369332"/>
          </a:xfrm>
          <a:prstGeom prst="rect">
            <a:avLst/>
          </a:prstGeom>
          <a:noFill/>
        </p:spPr>
        <p:txBody>
          <a:bodyPr wrap="none" rtlCol="0">
            <a:spAutoFit/>
          </a:bodyPr>
          <a:lstStyle/>
          <a:p>
            <a:r>
              <a:rPr lang="en-US" dirty="0" smtClean="0"/>
              <a:t>3</a:t>
            </a:r>
            <a:endParaRPr lang="en-US" dirty="0"/>
          </a:p>
        </p:txBody>
      </p:sp>
      <p:sp>
        <p:nvSpPr>
          <p:cNvPr id="32" name="TextBox 31"/>
          <p:cNvSpPr txBox="1"/>
          <p:nvPr/>
        </p:nvSpPr>
        <p:spPr>
          <a:xfrm>
            <a:off x="2198995" y="2105118"/>
            <a:ext cx="312906" cy="369332"/>
          </a:xfrm>
          <a:prstGeom prst="rect">
            <a:avLst/>
          </a:prstGeom>
          <a:noFill/>
        </p:spPr>
        <p:txBody>
          <a:bodyPr wrap="none" rtlCol="0">
            <a:spAutoFit/>
          </a:bodyPr>
          <a:lstStyle/>
          <a:p>
            <a:r>
              <a:rPr lang="en-US" dirty="0" smtClean="0"/>
              <a:t>3</a:t>
            </a:r>
            <a:endParaRPr lang="en-US" dirty="0"/>
          </a:p>
        </p:txBody>
      </p:sp>
      <p:sp>
        <p:nvSpPr>
          <p:cNvPr id="33" name="TextBox 32"/>
          <p:cNvSpPr txBox="1"/>
          <p:nvPr/>
        </p:nvSpPr>
        <p:spPr>
          <a:xfrm>
            <a:off x="1736397" y="2777720"/>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2916820" y="2696283"/>
            <a:ext cx="312906" cy="369332"/>
          </a:xfrm>
          <a:prstGeom prst="rect">
            <a:avLst/>
          </a:prstGeom>
          <a:noFill/>
        </p:spPr>
        <p:txBody>
          <a:bodyPr wrap="none" rtlCol="0">
            <a:spAutoFit/>
          </a:bodyPr>
          <a:lstStyle/>
          <a:p>
            <a:r>
              <a:rPr lang="en-US" dirty="0" smtClean="0"/>
              <a:t>2</a:t>
            </a:r>
            <a:endParaRPr lang="en-US" dirty="0"/>
          </a:p>
        </p:txBody>
      </p:sp>
      <p:sp>
        <p:nvSpPr>
          <p:cNvPr id="35" name="TextBox 34"/>
          <p:cNvSpPr txBox="1"/>
          <p:nvPr/>
        </p:nvSpPr>
        <p:spPr>
          <a:xfrm>
            <a:off x="3819646" y="3352800"/>
            <a:ext cx="312906" cy="369332"/>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3175799" y="2017686"/>
            <a:ext cx="312906" cy="369332"/>
          </a:xfrm>
          <a:prstGeom prst="rect">
            <a:avLst/>
          </a:prstGeom>
          <a:noFill/>
        </p:spPr>
        <p:txBody>
          <a:bodyPr wrap="none" rtlCol="0">
            <a:spAutoFit/>
          </a:bodyPr>
          <a:lstStyle/>
          <a:p>
            <a:r>
              <a:rPr lang="en-US" dirty="0" smtClean="0"/>
              <a:t>4</a:t>
            </a:r>
            <a:endParaRPr lang="en-US" dirty="0"/>
          </a:p>
        </p:txBody>
      </p:sp>
      <p:sp>
        <p:nvSpPr>
          <p:cNvPr id="37" name="TextBox 36"/>
          <p:cNvSpPr txBox="1"/>
          <p:nvPr/>
        </p:nvSpPr>
        <p:spPr>
          <a:xfrm>
            <a:off x="6152181" y="1945401"/>
            <a:ext cx="312906" cy="369332"/>
          </a:xfrm>
          <a:prstGeom prst="rect">
            <a:avLst/>
          </a:prstGeom>
          <a:noFill/>
        </p:spPr>
        <p:txBody>
          <a:bodyPr wrap="none" rtlCol="0">
            <a:spAutoFit/>
          </a:bodyPr>
          <a:lstStyle/>
          <a:p>
            <a:r>
              <a:rPr lang="en-US" dirty="0" smtClean="0"/>
              <a:t>1</a:t>
            </a:r>
            <a:endParaRPr lang="en-US" dirty="0"/>
          </a:p>
        </p:txBody>
      </p:sp>
      <p:sp>
        <p:nvSpPr>
          <p:cNvPr id="38" name="TextBox 37"/>
          <p:cNvSpPr txBox="1"/>
          <p:nvPr/>
        </p:nvSpPr>
        <p:spPr>
          <a:xfrm>
            <a:off x="6244347" y="3290372"/>
            <a:ext cx="312906" cy="369332"/>
          </a:xfrm>
          <a:prstGeom prst="rect">
            <a:avLst/>
          </a:prstGeom>
          <a:noFill/>
        </p:spPr>
        <p:txBody>
          <a:bodyPr wrap="none" rtlCol="0">
            <a:spAutoFit/>
          </a:bodyPr>
          <a:lstStyle/>
          <a:p>
            <a:r>
              <a:rPr lang="en-US" dirty="0" smtClean="0"/>
              <a:t>3</a:t>
            </a:r>
            <a:endParaRPr lang="en-US" dirty="0"/>
          </a:p>
        </p:txBody>
      </p:sp>
      <p:sp>
        <p:nvSpPr>
          <p:cNvPr id="39" name="TextBox 38"/>
          <p:cNvSpPr txBox="1"/>
          <p:nvPr/>
        </p:nvSpPr>
        <p:spPr>
          <a:xfrm>
            <a:off x="4689287" y="2895874"/>
            <a:ext cx="312906" cy="369332"/>
          </a:xfrm>
          <a:prstGeom prst="rect">
            <a:avLst/>
          </a:prstGeom>
          <a:noFill/>
        </p:spPr>
        <p:txBody>
          <a:bodyPr wrap="none" rtlCol="0">
            <a:spAutoFit/>
          </a:bodyPr>
          <a:lstStyle/>
          <a:p>
            <a:r>
              <a:rPr lang="en-US" dirty="0" smtClean="0"/>
              <a:t>2</a:t>
            </a:r>
            <a:endParaRPr lang="en-US" dirty="0"/>
          </a:p>
        </p:txBody>
      </p:sp>
      <p:sp>
        <p:nvSpPr>
          <p:cNvPr id="40" name="TextBox 39"/>
          <p:cNvSpPr txBox="1"/>
          <p:nvPr/>
        </p:nvSpPr>
        <p:spPr>
          <a:xfrm>
            <a:off x="5232332" y="2681120"/>
            <a:ext cx="312906" cy="369332"/>
          </a:xfrm>
          <a:prstGeom prst="rect">
            <a:avLst/>
          </a:prstGeom>
          <a:noFill/>
        </p:spPr>
        <p:txBody>
          <a:bodyPr wrap="none" rtlCol="0">
            <a:spAutoFit/>
          </a:bodyPr>
          <a:lstStyle/>
          <a:p>
            <a:r>
              <a:rPr lang="en-US" dirty="0" smtClean="0"/>
              <a:t>1</a:t>
            </a:r>
            <a:endParaRPr lang="en-US" dirty="0"/>
          </a:p>
        </p:txBody>
      </p:sp>
      <p:sp>
        <p:nvSpPr>
          <p:cNvPr id="41" name="TextBox 40"/>
          <p:cNvSpPr txBox="1"/>
          <p:nvPr/>
        </p:nvSpPr>
        <p:spPr>
          <a:xfrm>
            <a:off x="937550" y="2593894"/>
            <a:ext cx="312906" cy="369332"/>
          </a:xfrm>
          <a:prstGeom prst="rect">
            <a:avLst/>
          </a:prstGeom>
          <a:noFill/>
        </p:spPr>
        <p:txBody>
          <a:bodyPr wrap="none" rtlCol="0">
            <a:spAutoFit/>
          </a:bodyPr>
          <a:lstStyle/>
          <a:p>
            <a:r>
              <a:rPr lang="en-US" dirty="0" smtClean="0"/>
              <a:t>1</a:t>
            </a:r>
            <a:endParaRPr lang="en-US" dirty="0"/>
          </a:p>
        </p:txBody>
      </p:sp>
      <p:sp>
        <p:nvSpPr>
          <p:cNvPr id="42" name="TextBox 41"/>
          <p:cNvSpPr txBox="1"/>
          <p:nvPr/>
        </p:nvSpPr>
        <p:spPr>
          <a:xfrm>
            <a:off x="2210764" y="2559277"/>
            <a:ext cx="312906" cy="369332"/>
          </a:xfrm>
          <a:prstGeom prst="rect">
            <a:avLst/>
          </a:prstGeom>
          <a:noFill/>
        </p:spPr>
        <p:txBody>
          <a:bodyPr wrap="none" rtlCol="0">
            <a:spAutoFit/>
          </a:bodyPr>
          <a:lstStyle/>
          <a:p>
            <a:r>
              <a:rPr lang="en-US" dirty="0" smtClean="0"/>
              <a:t>1</a:t>
            </a:r>
            <a:endParaRPr lang="en-US" dirty="0"/>
          </a:p>
        </p:txBody>
      </p:sp>
      <p:sp>
        <p:nvSpPr>
          <p:cNvPr id="43" name="TextBox 42"/>
          <p:cNvSpPr txBox="1"/>
          <p:nvPr/>
        </p:nvSpPr>
        <p:spPr>
          <a:xfrm>
            <a:off x="3472405" y="2582967"/>
            <a:ext cx="312906"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4744647" y="2570109"/>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6040436" y="2581683"/>
            <a:ext cx="312906" cy="369332"/>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7314040" y="2558534"/>
            <a:ext cx="31290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829465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Discrete sets: Examples</a:t>
            </a:r>
            <a:endParaRPr lang="en-US" b="1" dirty="0">
              <a:solidFill>
                <a:srgbClr val="C00000"/>
              </a:solidFill>
            </a:endParaRPr>
          </a:p>
        </p:txBody>
      </p:sp>
      <p:sp>
        <p:nvSpPr>
          <p:cNvPr id="3" name="Content Placeholder 2"/>
          <p:cNvSpPr>
            <a:spLocks noGrp="1"/>
          </p:cNvSpPr>
          <p:nvPr>
            <p:ph idx="1"/>
          </p:nvPr>
        </p:nvSpPr>
        <p:spPr>
          <a:xfrm>
            <a:off x="405114" y="1600200"/>
            <a:ext cx="8229600" cy="4800600"/>
          </a:xfrm>
        </p:spPr>
        <p:txBody>
          <a:bodyPr>
            <a:normAutofit fontScale="92500"/>
          </a:bodyPr>
          <a:lstStyle/>
          <a:p>
            <a:r>
              <a:rPr lang="en-US" dirty="0" smtClean="0"/>
              <a:t>Segmentation:</a:t>
            </a:r>
          </a:p>
          <a:p>
            <a:pPr lvl="1"/>
            <a:r>
              <a:rPr lang="en-US" i="1" dirty="0" smtClean="0"/>
              <a:t>Ireturnedandsawunderthesunthattheraceisnottotheswiftnorthebattletothestrongneitheryetbreadtothewisenoryetrichestomenofunderstandingnoryetfavortomenofskillbuttimeandchancehappentothemall</a:t>
            </a:r>
          </a:p>
          <a:p>
            <a:pPr lvl="3"/>
            <a:endParaRPr lang="en-US" dirty="0"/>
          </a:p>
          <a:p>
            <a:r>
              <a:rPr lang="en-US" dirty="0" smtClean="0"/>
              <a:t>With correction</a:t>
            </a:r>
            <a:r>
              <a:rPr lang="en-US" i="1" dirty="0" smtClean="0"/>
              <a:t>:</a:t>
            </a:r>
          </a:p>
          <a:p>
            <a:pPr lvl="1"/>
            <a:r>
              <a:rPr lang="en-US" i="1" dirty="0" smtClean="0"/>
              <a:t>Iretrunedandsawunnderthhesunthettheraceisnottothesviftnorthebatletothestrongneitheryetbreadtotheweisenoryetrichestomenofandurstendinnoryetfeyvortomenofskillbuttymeandchancehappenetothemall</a:t>
            </a:r>
            <a:endParaRPr lang="en-US" i="1" dirty="0"/>
          </a:p>
        </p:txBody>
      </p:sp>
    </p:spTree>
    <p:extLst>
      <p:ext uri="{BB962C8B-B14F-4D97-AF65-F5344CB8AC3E}">
        <p14:creationId xmlns:p14="http://schemas.microsoft.com/office/powerpoint/2010/main" val="39567167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 variation on the problem</a:t>
            </a:r>
            <a:endParaRPr lang="en-US" b="1" dirty="0">
              <a:solidFill>
                <a:srgbClr val="C00000"/>
              </a:solidFill>
            </a:endParaRPr>
          </a:p>
        </p:txBody>
      </p:sp>
      <p:sp>
        <p:nvSpPr>
          <p:cNvPr id="3" name="Content Placeholder 2"/>
          <p:cNvSpPr>
            <a:spLocks noGrp="1"/>
          </p:cNvSpPr>
          <p:nvPr>
            <p:ph idx="1"/>
          </p:nvPr>
        </p:nvSpPr>
        <p:spPr>
          <a:xfrm>
            <a:off x="457200" y="3912262"/>
            <a:ext cx="8229600" cy="2213902"/>
          </a:xfrm>
        </p:spPr>
        <p:txBody>
          <a:bodyPr/>
          <a:lstStyle/>
          <a:p>
            <a:r>
              <a:rPr lang="en-US" dirty="0" smtClean="0"/>
              <a:t>Start from the source node  </a:t>
            </a:r>
            <a:endParaRPr lang="en-US" dirty="0"/>
          </a:p>
        </p:txBody>
      </p:sp>
      <p:sp>
        <p:nvSpPr>
          <p:cNvPr id="4" name="Oval 3"/>
          <p:cNvSpPr/>
          <p:nvPr/>
        </p:nvSpPr>
        <p:spPr>
          <a:xfrm>
            <a:off x="914400" y="2552700"/>
            <a:ext cx="381000" cy="3810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20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290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7244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1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15200" y="2552700"/>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296365" y="2152891"/>
            <a:ext cx="2118167" cy="590309"/>
          </a:xfrm>
          <a:custGeom>
            <a:avLst/>
            <a:gdLst>
              <a:gd name="connsiteX0" fmla="*/ 0 w 2118167"/>
              <a:gd name="connsiteY0" fmla="*/ 590309 h 590309"/>
              <a:gd name="connsiteX1" fmla="*/ 995422 w 2118167"/>
              <a:gd name="connsiteY1" fmla="*/ 0 h 590309"/>
              <a:gd name="connsiteX2" fmla="*/ 2118167 w 2118167"/>
              <a:gd name="connsiteY2" fmla="*/ 590309 h 590309"/>
            </a:gdLst>
            <a:ahLst/>
            <a:cxnLst>
              <a:cxn ang="0">
                <a:pos x="connsiteX0" y="connsiteY0"/>
              </a:cxn>
              <a:cxn ang="0">
                <a:pos x="connsiteX1" y="connsiteY1"/>
              </a:cxn>
              <a:cxn ang="0">
                <a:pos x="connsiteX2" y="connsiteY2"/>
              </a:cxn>
            </a:cxnLst>
            <a:rect l="l" t="t" r="r" b="b"/>
            <a:pathLst>
              <a:path w="2118167" h="590309">
                <a:moveTo>
                  <a:pt x="0" y="590309"/>
                </a:moveTo>
                <a:cubicBezTo>
                  <a:pt x="321197" y="295154"/>
                  <a:pt x="642394" y="0"/>
                  <a:pt x="995422" y="0"/>
                </a:cubicBezTo>
                <a:cubicBezTo>
                  <a:pt x="1348450" y="0"/>
                  <a:pt x="1733308" y="295154"/>
                  <a:pt x="2118167" y="590309"/>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296365" y="1898223"/>
            <a:ext cx="3437681" cy="879701"/>
          </a:xfrm>
          <a:custGeom>
            <a:avLst/>
            <a:gdLst>
              <a:gd name="connsiteX0" fmla="*/ 0 w 3437681"/>
              <a:gd name="connsiteY0" fmla="*/ 856552 h 879701"/>
              <a:gd name="connsiteX1" fmla="*/ 1400536 w 3437681"/>
              <a:gd name="connsiteY1" fmla="*/ 25 h 879701"/>
              <a:gd name="connsiteX2" fmla="*/ 3437681 w 3437681"/>
              <a:gd name="connsiteY2" fmla="*/ 879701 h 879701"/>
            </a:gdLst>
            <a:ahLst/>
            <a:cxnLst>
              <a:cxn ang="0">
                <a:pos x="connsiteX0" y="connsiteY0"/>
              </a:cxn>
              <a:cxn ang="0">
                <a:pos x="connsiteX1" y="connsiteY1"/>
              </a:cxn>
              <a:cxn ang="0">
                <a:pos x="connsiteX2" y="connsiteY2"/>
              </a:cxn>
            </a:cxnLst>
            <a:rect l="l" t="t" r="r" b="b"/>
            <a:pathLst>
              <a:path w="3437681" h="879701">
                <a:moveTo>
                  <a:pt x="0" y="856552"/>
                </a:moveTo>
                <a:cubicBezTo>
                  <a:pt x="413794" y="426359"/>
                  <a:pt x="827589" y="-3833"/>
                  <a:pt x="1400536" y="25"/>
                </a:cubicBezTo>
                <a:cubicBezTo>
                  <a:pt x="1973483" y="3883"/>
                  <a:pt x="2705582" y="441792"/>
                  <a:pt x="3437681" y="879701"/>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307939" y="1574139"/>
            <a:ext cx="4710896" cy="1203785"/>
          </a:xfrm>
          <a:custGeom>
            <a:avLst/>
            <a:gdLst>
              <a:gd name="connsiteX0" fmla="*/ 0 w 4710896"/>
              <a:gd name="connsiteY0" fmla="*/ 1180636 h 1203785"/>
              <a:gd name="connsiteX1" fmla="*/ 1284790 w 4710896"/>
              <a:gd name="connsiteY1" fmla="*/ 18 h 1203785"/>
              <a:gd name="connsiteX2" fmla="*/ 4710896 w 4710896"/>
              <a:gd name="connsiteY2" fmla="*/ 1203785 h 1203785"/>
            </a:gdLst>
            <a:ahLst/>
            <a:cxnLst>
              <a:cxn ang="0">
                <a:pos x="connsiteX0" y="connsiteY0"/>
              </a:cxn>
              <a:cxn ang="0">
                <a:pos x="connsiteX1" y="connsiteY1"/>
              </a:cxn>
              <a:cxn ang="0">
                <a:pos x="connsiteX2" y="connsiteY2"/>
              </a:cxn>
            </a:cxnLst>
            <a:rect l="l" t="t" r="r" b="b"/>
            <a:pathLst>
              <a:path w="4710896" h="1203785">
                <a:moveTo>
                  <a:pt x="0" y="1180636"/>
                </a:moveTo>
                <a:cubicBezTo>
                  <a:pt x="249820" y="588398"/>
                  <a:pt x="499641" y="-3840"/>
                  <a:pt x="1284790" y="18"/>
                </a:cubicBezTo>
                <a:cubicBezTo>
                  <a:pt x="2069939" y="3876"/>
                  <a:pt x="3390417" y="603830"/>
                  <a:pt x="4710896" y="1203785"/>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5" idx="0"/>
            <a:endCxn id="5" idx="2"/>
          </p:cNvCxnSpPr>
          <p:nvPr/>
        </p:nvCxnSpPr>
        <p:spPr>
          <a:xfrm flipV="1">
            <a:off x="1307939" y="2743200"/>
            <a:ext cx="901861" cy="115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10" idx="2"/>
          </p:cNvCxnSpPr>
          <p:nvPr/>
        </p:nvCxnSpPr>
        <p:spPr>
          <a:xfrm>
            <a:off x="2590800" y="2743200"/>
            <a:ext cx="82373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6"/>
            <a:endCxn id="15" idx="2"/>
          </p:cNvCxnSpPr>
          <p:nvPr/>
        </p:nvCxnSpPr>
        <p:spPr>
          <a:xfrm>
            <a:off x="5105400" y="2743200"/>
            <a:ext cx="913435" cy="347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604304" y="2349647"/>
            <a:ext cx="2129742" cy="393553"/>
          </a:xfrm>
          <a:custGeom>
            <a:avLst/>
            <a:gdLst>
              <a:gd name="connsiteX0" fmla="*/ 0 w 2129742"/>
              <a:gd name="connsiteY0" fmla="*/ 381978 h 393553"/>
              <a:gd name="connsiteX1" fmla="*/ 868101 w 2129742"/>
              <a:gd name="connsiteY1" fmla="*/ 14 h 393553"/>
              <a:gd name="connsiteX2" fmla="*/ 2129742 w 2129742"/>
              <a:gd name="connsiteY2" fmla="*/ 393553 h 393553"/>
            </a:gdLst>
            <a:ahLst/>
            <a:cxnLst>
              <a:cxn ang="0">
                <a:pos x="connsiteX0" y="connsiteY0"/>
              </a:cxn>
              <a:cxn ang="0">
                <a:pos x="connsiteX1" y="connsiteY1"/>
              </a:cxn>
              <a:cxn ang="0">
                <a:pos x="connsiteX2" y="connsiteY2"/>
              </a:cxn>
            </a:cxnLst>
            <a:rect l="l" t="t" r="r" b="b"/>
            <a:pathLst>
              <a:path w="2129742" h="393553">
                <a:moveTo>
                  <a:pt x="0" y="381978"/>
                </a:moveTo>
                <a:cubicBezTo>
                  <a:pt x="256572" y="190031"/>
                  <a:pt x="513144" y="-1915"/>
                  <a:pt x="868101" y="14"/>
                </a:cubicBezTo>
                <a:cubicBezTo>
                  <a:pt x="1223058" y="1943"/>
                  <a:pt x="1676400" y="197748"/>
                  <a:pt x="2129742" y="393553"/>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627453" y="2766349"/>
            <a:ext cx="3391382" cy="740849"/>
          </a:xfrm>
          <a:custGeom>
            <a:avLst/>
            <a:gdLst>
              <a:gd name="connsiteX0" fmla="*/ 0 w 3391382"/>
              <a:gd name="connsiteY0" fmla="*/ 0 h 740849"/>
              <a:gd name="connsiteX1" fmla="*/ 1863524 w 3391382"/>
              <a:gd name="connsiteY1" fmla="*/ 740780 h 740849"/>
              <a:gd name="connsiteX2" fmla="*/ 3391382 w 3391382"/>
              <a:gd name="connsiteY2" fmla="*/ 34724 h 740849"/>
            </a:gdLst>
            <a:ahLst/>
            <a:cxnLst>
              <a:cxn ang="0">
                <a:pos x="connsiteX0" y="connsiteY0"/>
              </a:cxn>
              <a:cxn ang="0">
                <a:pos x="connsiteX1" y="connsiteY1"/>
              </a:cxn>
              <a:cxn ang="0">
                <a:pos x="connsiteX2" y="connsiteY2"/>
              </a:cxn>
            </a:cxnLst>
            <a:rect l="l" t="t" r="r" b="b"/>
            <a:pathLst>
              <a:path w="3391382" h="740849">
                <a:moveTo>
                  <a:pt x="0" y="0"/>
                </a:moveTo>
                <a:cubicBezTo>
                  <a:pt x="649147" y="367496"/>
                  <a:pt x="1298294" y="734993"/>
                  <a:pt x="1863524" y="740780"/>
                </a:cubicBezTo>
                <a:cubicBezTo>
                  <a:pt x="2428754" y="746567"/>
                  <a:pt x="2910068" y="390645"/>
                  <a:pt x="3391382" y="34724"/>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3831220" y="2743200"/>
            <a:ext cx="2176041" cy="440053"/>
          </a:xfrm>
          <a:custGeom>
            <a:avLst/>
            <a:gdLst>
              <a:gd name="connsiteX0" fmla="*/ 0 w 2176041"/>
              <a:gd name="connsiteY0" fmla="*/ 0 h 440053"/>
              <a:gd name="connsiteX1" fmla="*/ 1053296 w 2176041"/>
              <a:gd name="connsiteY1" fmla="*/ 439838 h 440053"/>
              <a:gd name="connsiteX2" fmla="*/ 2176041 w 2176041"/>
              <a:gd name="connsiteY2" fmla="*/ 46299 h 440053"/>
            </a:gdLst>
            <a:ahLst/>
            <a:cxnLst>
              <a:cxn ang="0">
                <a:pos x="connsiteX0" y="connsiteY0"/>
              </a:cxn>
              <a:cxn ang="0">
                <a:pos x="connsiteX1" y="connsiteY1"/>
              </a:cxn>
              <a:cxn ang="0">
                <a:pos x="connsiteX2" y="connsiteY2"/>
              </a:cxn>
            </a:cxnLst>
            <a:rect l="l" t="t" r="r" b="b"/>
            <a:pathLst>
              <a:path w="2176041" h="440053">
                <a:moveTo>
                  <a:pt x="0" y="0"/>
                </a:moveTo>
                <a:cubicBezTo>
                  <a:pt x="345311" y="216061"/>
                  <a:pt x="690623" y="432122"/>
                  <a:pt x="1053296" y="439838"/>
                </a:cubicBezTo>
                <a:cubicBezTo>
                  <a:pt x="1415969" y="447554"/>
                  <a:pt x="1796005" y="246926"/>
                  <a:pt x="2176041" y="46299"/>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819646" y="2754775"/>
            <a:ext cx="3507129" cy="729205"/>
          </a:xfrm>
          <a:custGeom>
            <a:avLst/>
            <a:gdLst>
              <a:gd name="connsiteX0" fmla="*/ 0 w 3507129"/>
              <a:gd name="connsiteY0" fmla="*/ 0 h 729205"/>
              <a:gd name="connsiteX1" fmla="*/ 1898248 w 3507129"/>
              <a:gd name="connsiteY1" fmla="*/ 729205 h 729205"/>
              <a:gd name="connsiteX2" fmla="*/ 3507129 w 3507129"/>
              <a:gd name="connsiteY2" fmla="*/ 0 h 729205"/>
            </a:gdLst>
            <a:ahLst/>
            <a:cxnLst>
              <a:cxn ang="0">
                <a:pos x="connsiteX0" y="connsiteY0"/>
              </a:cxn>
              <a:cxn ang="0">
                <a:pos x="connsiteX1" y="connsiteY1"/>
              </a:cxn>
              <a:cxn ang="0">
                <a:pos x="connsiteX2" y="connsiteY2"/>
              </a:cxn>
            </a:cxnLst>
            <a:rect l="l" t="t" r="r" b="b"/>
            <a:pathLst>
              <a:path w="3507129" h="729205">
                <a:moveTo>
                  <a:pt x="0" y="0"/>
                </a:moveTo>
                <a:cubicBezTo>
                  <a:pt x="656863" y="364602"/>
                  <a:pt x="1313727" y="729205"/>
                  <a:pt x="1898248" y="729205"/>
                </a:cubicBezTo>
                <a:cubicBezTo>
                  <a:pt x="2482769" y="729205"/>
                  <a:pt x="2994949" y="364602"/>
                  <a:pt x="3507129" y="0"/>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5092861" y="2314733"/>
            <a:ext cx="2187615" cy="463191"/>
          </a:xfrm>
          <a:custGeom>
            <a:avLst/>
            <a:gdLst>
              <a:gd name="connsiteX0" fmla="*/ 0 w 2187615"/>
              <a:gd name="connsiteY0" fmla="*/ 416892 h 463191"/>
              <a:gd name="connsiteX1" fmla="*/ 1157468 w 2187615"/>
              <a:gd name="connsiteY1" fmla="*/ 204 h 463191"/>
              <a:gd name="connsiteX2" fmla="*/ 2187615 w 2187615"/>
              <a:gd name="connsiteY2" fmla="*/ 463191 h 463191"/>
            </a:gdLst>
            <a:ahLst/>
            <a:cxnLst>
              <a:cxn ang="0">
                <a:pos x="connsiteX0" y="connsiteY0"/>
              </a:cxn>
              <a:cxn ang="0">
                <a:pos x="connsiteX1" y="connsiteY1"/>
              </a:cxn>
              <a:cxn ang="0">
                <a:pos x="connsiteX2" y="connsiteY2"/>
              </a:cxn>
            </a:cxnLst>
            <a:rect l="l" t="t" r="r" b="b"/>
            <a:pathLst>
              <a:path w="2187615" h="463191">
                <a:moveTo>
                  <a:pt x="0" y="416892"/>
                </a:moveTo>
                <a:cubicBezTo>
                  <a:pt x="396433" y="204690"/>
                  <a:pt x="792866" y="-7512"/>
                  <a:pt x="1157468" y="204"/>
                </a:cubicBezTo>
                <a:cubicBezTo>
                  <a:pt x="1522070" y="7920"/>
                  <a:pt x="1854842" y="235555"/>
                  <a:pt x="2187615" y="463191"/>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02416" y="1528891"/>
            <a:ext cx="312906" cy="369332"/>
          </a:xfrm>
          <a:prstGeom prst="rect">
            <a:avLst/>
          </a:prstGeom>
          <a:noFill/>
        </p:spPr>
        <p:txBody>
          <a:bodyPr wrap="none" rtlCol="0">
            <a:spAutoFit/>
          </a:bodyPr>
          <a:lstStyle/>
          <a:p>
            <a:r>
              <a:rPr lang="en-US" dirty="0" smtClean="0"/>
              <a:t>1</a:t>
            </a:r>
            <a:endParaRPr lang="en-US" dirty="0"/>
          </a:p>
        </p:txBody>
      </p:sp>
      <p:sp>
        <p:nvSpPr>
          <p:cNvPr id="31" name="TextBox 30"/>
          <p:cNvSpPr txBox="1"/>
          <p:nvPr/>
        </p:nvSpPr>
        <p:spPr>
          <a:xfrm>
            <a:off x="2243847" y="1615837"/>
            <a:ext cx="312906" cy="369332"/>
          </a:xfrm>
          <a:prstGeom prst="rect">
            <a:avLst/>
          </a:prstGeom>
          <a:noFill/>
        </p:spPr>
        <p:txBody>
          <a:bodyPr wrap="none" rtlCol="0">
            <a:spAutoFit/>
          </a:bodyPr>
          <a:lstStyle/>
          <a:p>
            <a:r>
              <a:rPr lang="en-US" dirty="0" smtClean="0"/>
              <a:t>3</a:t>
            </a:r>
            <a:endParaRPr lang="en-US" dirty="0"/>
          </a:p>
        </p:txBody>
      </p:sp>
      <p:sp>
        <p:nvSpPr>
          <p:cNvPr id="32" name="TextBox 31"/>
          <p:cNvSpPr txBox="1"/>
          <p:nvPr/>
        </p:nvSpPr>
        <p:spPr>
          <a:xfrm>
            <a:off x="2198995" y="2105118"/>
            <a:ext cx="312906" cy="369332"/>
          </a:xfrm>
          <a:prstGeom prst="rect">
            <a:avLst/>
          </a:prstGeom>
          <a:noFill/>
        </p:spPr>
        <p:txBody>
          <a:bodyPr wrap="none" rtlCol="0">
            <a:spAutoFit/>
          </a:bodyPr>
          <a:lstStyle/>
          <a:p>
            <a:r>
              <a:rPr lang="en-US" dirty="0" smtClean="0"/>
              <a:t>3</a:t>
            </a:r>
            <a:endParaRPr lang="en-US" dirty="0"/>
          </a:p>
        </p:txBody>
      </p:sp>
      <p:sp>
        <p:nvSpPr>
          <p:cNvPr id="33" name="TextBox 32"/>
          <p:cNvSpPr txBox="1"/>
          <p:nvPr/>
        </p:nvSpPr>
        <p:spPr>
          <a:xfrm>
            <a:off x="1736397" y="2777720"/>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2916820" y="2696283"/>
            <a:ext cx="312906" cy="369332"/>
          </a:xfrm>
          <a:prstGeom prst="rect">
            <a:avLst/>
          </a:prstGeom>
          <a:noFill/>
        </p:spPr>
        <p:txBody>
          <a:bodyPr wrap="none" rtlCol="0">
            <a:spAutoFit/>
          </a:bodyPr>
          <a:lstStyle/>
          <a:p>
            <a:r>
              <a:rPr lang="en-US" dirty="0" smtClean="0"/>
              <a:t>2</a:t>
            </a:r>
            <a:endParaRPr lang="en-US" dirty="0"/>
          </a:p>
        </p:txBody>
      </p:sp>
      <p:sp>
        <p:nvSpPr>
          <p:cNvPr id="35" name="TextBox 34"/>
          <p:cNvSpPr txBox="1"/>
          <p:nvPr/>
        </p:nvSpPr>
        <p:spPr>
          <a:xfrm>
            <a:off x="3819646" y="3352800"/>
            <a:ext cx="312906" cy="369332"/>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3175799" y="2017686"/>
            <a:ext cx="312906" cy="369332"/>
          </a:xfrm>
          <a:prstGeom prst="rect">
            <a:avLst/>
          </a:prstGeom>
          <a:noFill/>
        </p:spPr>
        <p:txBody>
          <a:bodyPr wrap="none" rtlCol="0">
            <a:spAutoFit/>
          </a:bodyPr>
          <a:lstStyle/>
          <a:p>
            <a:r>
              <a:rPr lang="en-US" dirty="0" smtClean="0"/>
              <a:t>4</a:t>
            </a:r>
            <a:endParaRPr lang="en-US" dirty="0"/>
          </a:p>
        </p:txBody>
      </p:sp>
      <p:sp>
        <p:nvSpPr>
          <p:cNvPr id="37" name="TextBox 36"/>
          <p:cNvSpPr txBox="1"/>
          <p:nvPr/>
        </p:nvSpPr>
        <p:spPr>
          <a:xfrm>
            <a:off x="6152181" y="1945401"/>
            <a:ext cx="312906" cy="369332"/>
          </a:xfrm>
          <a:prstGeom prst="rect">
            <a:avLst/>
          </a:prstGeom>
          <a:noFill/>
        </p:spPr>
        <p:txBody>
          <a:bodyPr wrap="none" rtlCol="0">
            <a:spAutoFit/>
          </a:bodyPr>
          <a:lstStyle/>
          <a:p>
            <a:r>
              <a:rPr lang="en-US" dirty="0" smtClean="0"/>
              <a:t>1</a:t>
            </a:r>
            <a:endParaRPr lang="en-US" dirty="0"/>
          </a:p>
        </p:txBody>
      </p:sp>
      <p:sp>
        <p:nvSpPr>
          <p:cNvPr id="38" name="TextBox 37"/>
          <p:cNvSpPr txBox="1"/>
          <p:nvPr/>
        </p:nvSpPr>
        <p:spPr>
          <a:xfrm>
            <a:off x="6244347" y="3290372"/>
            <a:ext cx="312906" cy="369332"/>
          </a:xfrm>
          <a:prstGeom prst="rect">
            <a:avLst/>
          </a:prstGeom>
          <a:noFill/>
        </p:spPr>
        <p:txBody>
          <a:bodyPr wrap="none" rtlCol="0">
            <a:spAutoFit/>
          </a:bodyPr>
          <a:lstStyle/>
          <a:p>
            <a:r>
              <a:rPr lang="en-US" dirty="0" smtClean="0"/>
              <a:t>3</a:t>
            </a:r>
            <a:endParaRPr lang="en-US" dirty="0"/>
          </a:p>
        </p:txBody>
      </p:sp>
      <p:sp>
        <p:nvSpPr>
          <p:cNvPr id="39" name="TextBox 38"/>
          <p:cNvSpPr txBox="1"/>
          <p:nvPr/>
        </p:nvSpPr>
        <p:spPr>
          <a:xfrm>
            <a:off x="4689287" y="2895874"/>
            <a:ext cx="312906" cy="369332"/>
          </a:xfrm>
          <a:prstGeom prst="rect">
            <a:avLst/>
          </a:prstGeom>
          <a:noFill/>
        </p:spPr>
        <p:txBody>
          <a:bodyPr wrap="none" rtlCol="0">
            <a:spAutoFit/>
          </a:bodyPr>
          <a:lstStyle/>
          <a:p>
            <a:r>
              <a:rPr lang="en-US" dirty="0" smtClean="0"/>
              <a:t>2</a:t>
            </a:r>
            <a:endParaRPr lang="en-US" dirty="0"/>
          </a:p>
        </p:txBody>
      </p:sp>
      <p:sp>
        <p:nvSpPr>
          <p:cNvPr id="40" name="TextBox 39"/>
          <p:cNvSpPr txBox="1"/>
          <p:nvPr/>
        </p:nvSpPr>
        <p:spPr>
          <a:xfrm>
            <a:off x="5232332" y="2681120"/>
            <a:ext cx="312906" cy="369332"/>
          </a:xfrm>
          <a:prstGeom prst="rect">
            <a:avLst/>
          </a:prstGeom>
          <a:noFill/>
        </p:spPr>
        <p:txBody>
          <a:bodyPr wrap="none" rtlCol="0">
            <a:spAutoFit/>
          </a:bodyPr>
          <a:lstStyle/>
          <a:p>
            <a:r>
              <a:rPr lang="en-US" dirty="0" smtClean="0"/>
              <a:t>1</a:t>
            </a:r>
            <a:endParaRPr lang="en-US" dirty="0"/>
          </a:p>
        </p:txBody>
      </p:sp>
      <p:sp>
        <p:nvSpPr>
          <p:cNvPr id="41" name="TextBox 40"/>
          <p:cNvSpPr txBox="1"/>
          <p:nvPr/>
        </p:nvSpPr>
        <p:spPr>
          <a:xfrm>
            <a:off x="937550" y="2593894"/>
            <a:ext cx="312906" cy="369332"/>
          </a:xfrm>
          <a:prstGeom prst="rect">
            <a:avLst/>
          </a:prstGeom>
          <a:noFill/>
        </p:spPr>
        <p:txBody>
          <a:bodyPr wrap="none" rtlCol="0">
            <a:spAutoFit/>
          </a:bodyPr>
          <a:lstStyle/>
          <a:p>
            <a:r>
              <a:rPr lang="en-US" dirty="0" smtClean="0"/>
              <a:t>1</a:t>
            </a:r>
            <a:endParaRPr lang="en-US" dirty="0"/>
          </a:p>
        </p:txBody>
      </p:sp>
      <p:sp>
        <p:nvSpPr>
          <p:cNvPr id="42" name="TextBox 41"/>
          <p:cNvSpPr txBox="1"/>
          <p:nvPr/>
        </p:nvSpPr>
        <p:spPr>
          <a:xfrm>
            <a:off x="2210764" y="2559277"/>
            <a:ext cx="312906" cy="369332"/>
          </a:xfrm>
          <a:prstGeom prst="rect">
            <a:avLst/>
          </a:prstGeom>
          <a:noFill/>
        </p:spPr>
        <p:txBody>
          <a:bodyPr wrap="none" rtlCol="0">
            <a:spAutoFit/>
          </a:bodyPr>
          <a:lstStyle/>
          <a:p>
            <a:r>
              <a:rPr lang="en-US" dirty="0" smtClean="0"/>
              <a:t>1</a:t>
            </a:r>
            <a:endParaRPr lang="en-US" dirty="0"/>
          </a:p>
        </p:txBody>
      </p:sp>
      <p:sp>
        <p:nvSpPr>
          <p:cNvPr id="43" name="TextBox 42"/>
          <p:cNvSpPr txBox="1"/>
          <p:nvPr/>
        </p:nvSpPr>
        <p:spPr>
          <a:xfrm>
            <a:off x="3472405" y="2582967"/>
            <a:ext cx="312906"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4744647" y="2570109"/>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6040436" y="2581683"/>
            <a:ext cx="312906" cy="369332"/>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7314040" y="2558534"/>
            <a:ext cx="31290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935815" y="2974894"/>
            <a:ext cx="312906" cy="369332"/>
          </a:xfrm>
          <a:prstGeom prst="rect">
            <a:avLst/>
          </a:prstGeom>
          <a:solidFill>
            <a:srgbClr val="FFFF00"/>
          </a:solid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3188021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 variation on the problem</a:t>
            </a:r>
            <a:endParaRPr lang="en-US" b="1" dirty="0">
              <a:solidFill>
                <a:srgbClr val="C00000"/>
              </a:solidFill>
            </a:endParaRPr>
          </a:p>
        </p:txBody>
      </p:sp>
      <p:sp>
        <p:nvSpPr>
          <p:cNvPr id="4" name="Oval 3"/>
          <p:cNvSpPr/>
          <p:nvPr/>
        </p:nvSpPr>
        <p:spPr>
          <a:xfrm>
            <a:off x="914400" y="2552700"/>
            <a:ext cx="381000" cy="3810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20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290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7244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1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15200" y="2552700"/>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296365" y="2152891"/>
            <a:ext cx="2118167" cy="590309"/>
          </a:xfrm>
          <a:custGeom>
            <a:avLst/>
            <a:gdLst>
              <a:gd name="connsiteX0" fmla="*/ 0 w 2118167"/>
              <a:gd name="connsiteY0" fmla="*/ 590309 h 590309"/>
              <a:gd name="connsiteX1" fmla="*/ 995422 w 2118167"/>
              <a:gd name="connsiteY1" fmla="*/ 0 h 590309"/>
              <a:gd name="connsiteX2" fmla="*/ 2118167 w 2118167"/>
              <a:gd name="connsiteY2" fmla="*/ 590309 h 590309"/>
            </a:gdLst>
            <a:ahLst/>
            <a:cxnLst>
              <a:cxn ang="0">
                <a:pos x="connsiteX0" y="connsiteY0"/>
              </a:cxn>
              <a:cxn ang="0">
                <a:pos x="connsiteX1" y="connsiteY1"/>
              </a:cxn>
              <a:cxn ang="0">
                <a:pos x="connsiteX2" y="connsiteY2"/>
              </a:cxn>
            </a:cxnLst>
            <a:rect l="l" t="t" r="r" b="b"/>
            <a:pathLst>
              <a:path w="2118167" h="590309">
                <a:moveTo>
                  <a:pt x="0" y="590309"/>
                </a:moveTo>
                <a:cubicBezTo>
                  <a:pt x="321197" y="295154"/>
                  <a:pt x="642394" y="0"/>
                  <a:pt x="995422" y="0"/>
                </a:cubicBezTo>
                <a:cubicBezTo>
                  <a:pt x="1348450" y="0"/>
                  <a:pt x="1733308" y="295154"/>
                  <a:pt x="2118167" y="590309"/>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296365" y="1898223"/>
            <a:ext cx="3437681" cy="879701"/>
          </a:xfrm>
          <a:custGeom>
            <a:avLst/>
            <a:gdLst>
              <a:gd name="connsiteX0" fmla="*/ 0 w 3437681"/>
              <a:gd name="connsiteY0" fmla="*/ 856552 h 879701"/>
              <a:gd name="connsiteX1" fmla="*/ 1400536 w 3437681"/>
              <a:gd name="connsiteY1" fmla="*/ 25 h 879701"/>
              <a:gd name="connsiteX2" fmla="*/ 3437681 w 3437681"/>
              <a:gd name="connsiteY2" fmla="*/ 879701 h 879701"/>
            </a:gdLst>
            <a:ahLst/>
            <a:cxnLst>
              <a:cxn ang="0">
                <a:pos x="connsiteX0" y="connsiteY0"/>
              </a:cxn>
              <a:cxn ang="0">
                <a:pos x="connsiteX1" y="connsiteY1"/>
              </a:cxn>
              <a:cxn ang="0">
                <a:pos x="connsiteX2" y="connsiteY2"/>
              </a:cxn>
            </a:cxnLst>
            <a:rect l="l" t="t" r="r" b="b"/>
            <a:pathLst>
              <a:path w="3437681" h="879701">
                <a:moveTo>
                  <a:pt x="0" y="856552"/>
                </a:moveTo>
                <a:cubicBezTo>
                  <a:pt x="413794" y="426359"/>
                  <a:pt x="827589" y="-3833"/>
                  <a:pt x="1400536" y="25"/>
                </a:cubicBezTo>
                <a:cubicBezTo>
                  <a:pt x="1973483" y="3883"/>
                  <a:pt x="2705582" y="441792"/>
                  <a:pt x="3437681" y="879701"/>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307939" y="1574139"/>
            <a:ext cx="4710896" cy="1203785"/>
          </a:xfrm>
          <a:custGeom>
            <a:avLst/>
            <a:gdLst>
              <a:gd name="connsiteX0" fmla="*/ 0 w 4710896"/>
              <a:gd name="connsiteY0" fmla="*/ 1180636 h 1203785"/>
              <a:gd name="connsiteX1" fmla="*/ 1284790 w 4710896"/>
              <a:gd name="connsiteY1" fmla="*/ 18 h 1203785"/>
              <a:gd name="connsiteX2" fmla="*/ 4710896 w 4710896"/>
              <a:gd name="connsiteY2" fmla="*/ 1203785 h 1203785"/>
            </a:gdLst>
            <a:ahLst/>
            <a:cxnLst>
              <a:cxn ang="0">
                <a:pos x="connsiteX0" y="connsiteY0"/>
              </a:cxn>
              <a:cxn ang="0">
                <a:pos x="connsiteX1" y="connsiteY1"/>
              </a:cxn>
              <a:cxn ang="0">
                <a:pos x="connsiteX2" y="connsiteY2"/>
              </a:cxn>
            </a:cxnLst>
            <a:rect l="l" t="t" r="r" b="b"/>
            <a:pathLst>
              <a:path w="4710896" h="1203785">
                <a:moveTo>
                  <a:pt x="0" y="1180636"/>
                </a:moveTo>
                <a:cubicBezTo>
                  <a:pt x="249820" y="588398"/>
                  <a:pt x="499641" y="-3840"/>
                  <a:pt x="1284790" y="18"/>
                </a:cubicBezTo>
                <a:cubicBezTo>
                  <a:pt x="2069939" y="3876"/>
                  <a:pt x="3390417" y="603830"/>
                  <a:pt x="4710896" y="1203785"/>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5" idx="0"/>
            <a:endCxn id="5" idx="2"/>
          </p:cNvCxnSpPr>
          <p:nvPr/>
        </p:nvCxnSpPr>
        <p:spPr>
          <a:xfrm flipV="1">
            <a:off x="1307939" y="2743200"/>
            <a:ext cx="901861" cy="115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10" idx="2"/>
          </p:cNvCxnSpPr>
          <p:nvPr/>
        </p:nvCxnSpPr>
        <p:spPr>
          <a:xfrm>
            <a:off x="2590800" y="2743200"/>
            <a:ext cx="82373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6"/>
            <a:endCxn id="15" idx="2"/>
          </p:cNvCxnSpPr>
          <p:nvPr/>
        </p:nvCxnSpPr>
        <p:spPr>
          <a:xfrm>
            <a:off x="5105400" y="2743200"/>
            <a:ext cx="913435" cy="347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604304" y="2349647"/>
            <a:ext cx="2129742" cy="393553"/>
          </a:xfrm>
          <a:custGeom>
            <a:avLst/>
            <a:gdLst>
              <a:gd name="connsiteX0" fmla="*/ 0 w 2129742"/>
              <a:gd name="connsiteY0" fmla="*/ 381978 h 393553"/>
              <a:gd name="connsiteX1" fmla="*/ 868101 w 2129742"/>
              <a:gd name="connsiteY1" fmla="*/ 14 h 393553"/>
              <a:gd name="connsiteX2" fmla="*/ 2129742 w 2129742"/>
              <a:gd name="connsiteY2" fmla="*/ 393553 h 393553"/>
            </a:gdLst>
            <a:ahLst/>
            <a:cxnLst>
              <a:cxn ang="0">
                <a:pos x="connsiteX0" y="connsiteY0"/>
              </a:cxn>
              <a:cxn ang="0">
                <a:pos x="connsiteX1" y="connsiteY1"/>
              </a:cxn>
              <a:cxn ang="0">
                <a:pos x="connsiteX2" y="connsiteY2"/>
              </a:cxn>
            </a:cxnLst>
            <a:rect l="l" t="t" r="r" b="b"/>
            <a:pathLst>
              <a:path w="2129742" h="393553">
                <a:moveTo>
                  <a:pt x="0" y="381978"/>
                </a:moveTo>
                <a:cubicBezTo>
                  <a:pt x="256572" y="190031"/>
                  <a:pt x="513144" y="-1915"/>
                  <a:pt x="868101" y="14"/>
                </a:cubicBezTo>
                <a:cubicBezTo>
                  <a:pt x="1223058" y="1943"/>
                  <a:pt x="1676400" y="197748"/>
                  <a:pt x="2129742" y="393553"/>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627453" y="2766349"/>
            <a:ext cx="3391382" cy="740849"/>
          </a:xfrm>
          <a:custGeom>
            <a:avLst/>
            <a:gdLst>
              <a:gd name="connsiteX0" fmla="*/ 0 w 3391382"/>
              <a:gd name="connsiteY0" fmla="*/ 0 h 740849"/>
              <a:gd name="connsiteX1" fmla="*/ 1863524 w 3391382"/>
              <a:gd name="connsiteY1" fmla="*/ 740780 h 740849"/>
              <a:gd name="connsiteX2" fmla="*/ 3391382 w 3391382"/>
              <a:gd name="connsiteY2" fmla="*/ 34724 h 740849"/>
            </a:gdLst>
            <a:ahLst/>
            <a:cxnLst>
              <a:cxn ang="0">
                <a:pos x="connsiteX0" y="connsiteY0"/>
              </a:cxn>
              <a:cxn ang="0">
                <a:pos x="connsiteX1" y="connsiteY1"/>
              </a:cxn>
              <a:cxn ang="0">
                <a:pos x="connsiteX2" y="connsiteY2"/>
              </a:cxn>
            </a:cxnLst>
            <a:rect l="l" t="t" r="r" b="b"/>
            <a:pathLst>
              <a:path w="3391382" h="740849">
                <a:moveTo>
                  <a:pt x="0" y="0"/>
                </a:moveTo>
                <a:cubicBezTo>
                  <a:pt x="649147" y="367496"/>
                  <a:pt x="1298294" y="734993"/>
                  <a:pt x="1863524" y="740780"/>
                </a:cubicBezTo>
                <a:cubicBezTo>
                  <a:pt x="2428754" y="746567"/>
                  <a:pt x="2910068" y="390645"/>
                  <a:pt x="3391382" y="34724"/>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3831220" y="2743200"/>
            <a:ext cx="2176041" cy="440053"/>
          </a:xfrm>
          <a:custGeom>
            <a:avLst/>
            <a:gdLst>
              <a:gd name="connsiteX0" fmla="*/ 0 w 2176041"/>
              <a:gd name="connsiteY0" fmla="*/ 0 h 440053"/>
              <a:gd name="connsiteX1" fmla="*/ 1053296 w 2176041"/>
              <a:gd name="connsiteY1" fmla="*/ 439838 h 440053"/>
              <a:gd name="connsiteX2" fmla="*/ 2176041 w 2176041"/>
              <a:gd name="connsiteY2" fmla="*/ 46299 h 440053"/>
            </a:gdLst>
            <a:ahLst/>
            <a:cxnLst>
              <a:cxn ang="0">
                <a:pos x="connsiteX0" y="connsiteY0"/>
              </a:cxn>
              <a:cxn ang="0">
                <a:pos x="connsiteX1" y="connsiteY1"/>
              </a:cxn>
              <a:cxn ang="0">
                <a:pos x="connsiteX2" y="connsiteY2"/>
              </a:cxn>
            </a:cxnLst>
            <a:rect l="l" t="t" r="r" b="b"/>
            <a:pathLst>
              <a:path w="2176041" h="440053">
                <a:moveTo>
                  <a:pt x="0" y="0"/>
                </a:moveTo>
                <a:cubicBezTo>
                  <a:pt x="345311" y="216061"/>
                  <a:pt x="690623" y="432122"/>
                  <a:pt x="1053296" y="439838"/>
                </a:cubicBezTo>
                <a:cubicBezTo>
                  <a:pt x="1415969" y="447554"/>
                  <a:pt x="1796005" y="246926"/>
                  <a:pt x="2176041" y="46299"/>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819646" y="2754775"/>
            <a:ext cx="3507129" cy="729205"/>
          </a:xfrm>
          <a:custGeom>
            <a:avLst/>
            <a:gdLst>
              <a:gd name="connsiteX0" fmla="*/ 0 w 3507129"/>
              <a:gd name="connsiteY0" fmla="*/ 0 h 729205"/>
              <a:gd name="connsiteX1" fmla="*/ 1898248 w 3507129"/>
              <a:gd name="connsiteY1" fmla="*/ 729205 h 729205"/>
              <a:gd name="connsiteX2" fmla="*/ 3507129 w 3507129"/>
              <a:gd name="connsiteY2" fmla="*/ 0 h 729205"/>
            </a:gdLst>
            <a:ahLst/>
            <a:cxnLst>
              <a:cxn ang="0">
                <a:pos x="connsiteX0" y="connsiteY0"/>
              </a:cxn>
              <a:cxn ang="0">
                <a:pos x="connsiteX1" y="connsiteY1"/>
              </a:cxn>
              <a:cxn ang="0">
                <a:pos x="connsiteX2" y="connsiteY2"/>
              </a:cxn>
            </a:cxnLst>
            <a:rect l="l" t="t" r="r" b="b"/>
            <a:pathLst>
              <a:path w="3507129" h="729205">
                <a:moveTo>
                  <a:pt x="0" y="0"/>
                </a:moveTo>
                <a:cubicBezTo>
                  <a:pt x="656863" y="364602"/>
                  <a:pt x="1313727" y="729205"/>
                  <a:pt x="1898248" y="729205"/>
                </a:cubicBezTo>
                <a:cubicBezTo>
                  <a:pt x="2482769" y="729205"/>
                  <a:pt x="2994949" y="364602"/>
                  <a:pt x="3507129" y="0"/>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5092861" y="2314733"/>
            <a:ext cx="2187615" cy="463191"/>
          </a:xfrm>
          <a:custGeom>
            <a:avLst/>
            <a:gdLst>
              <a:gd name="connsiteX0" fmla="*/ 0 w 2187615"/>
              <a:gd name="connsiteY0" fmla="*/ 416892 h 463191"/>
              <a:gd name="connsiteX1" fmla="*/ 1157468 w 2187615"/>
              <a:gd name="connsiteY1" fmla="*/ 204 h 463191"/>
              <a:gd name="connsiteX2" fmla="*/ 2187615 w 2187615"/>
              <a:gd name="connsiteY2" fmla="*/ 463191 h 463191"/>
            </a:gdLst>
            <a:ahLst/>
            <a:cxnLst>
              <a:cxn ang="0">
                <a:pos x="connsiteX0" y="connsiteY0"/>
              </a:cxn>
              <a:cxn ang="0">
                <a:pos x="connsiteX1" y="connsiteY1"/>
              </a:cxn>
              <a:cxn ang="0">
                <a:pos x="connsiteX2" y="connsiteY2"/>
              </a:cxn>
            </a:cxnLst>
            <a:rect l="l" t="t" r="r" b="b"/>
            <a:pathLst>
              <a:path w="2187615" h="463191">
                <a:moveTo>
                  <a:pt x="0" y="416892"/>
                </a:moveTo>
                <a:cubicBezTo>
                  <a:pt x="396433" y="204690"/>
                  <a:pt x="792866" y="-7512"/>
                  <a:pt x="1157468" y="204"/>
                </a:cubicBezTo>
                <a:cubicBezTo>
                  <a:pt x="1522070" y="7920"/>
                  <a:pt x="1854842" y="235555"/>
                  <a:pt x="2187615" y="463191"/>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02416" y="1528891"/>
            <a:ext cx="312906" cy="369332"/>
          </a:xfrm>
          <a:prstGeom prst="rect">
            <a:avLst/>
          </a:prstGeom>
          <a:noFill/>
        </p:spPr>
        <p:txBody>
          <a:bodyPr wrap="none" rtlCol="0">
            <a:spAutoFit/>
          </a:bodyPr>
          <a:lstStyle/>
          <a:p>
            <a:r>
              <a:rPr lang="en-US" dirty="0" smtClean="0"/>
              <a:t>1</a:t>
            </a:r>
            <a:endParaRPr lang="en-US" dirty="0"/>
          </a:p>
        </p:txBody>
      </p:sp>
      <p:sp>
        <p:nvSpPr>
          <p:cNvPr id="31" name="TextBox 30"/>
          <p:cNvSpPr txBox="1"/>
          <p:nvPr/>
        </p:nvSpPr>
        <p:spPr>
          <a:xfrm>
            <a:off x="2243847" y="1615837"/>
            <a:ext cx="312906" cy="369332"/>
          </a:xfrm>
          <a:prstGeom prst="rect">
            <a:avLst/>
          </a:prstGeom>
          <a:noFill/>
        </p:spPr>
        <p:txBody>
          <a:bodyPr wrap="none" rtlCol="0">
            <a:spAutoFit/>
          </a:bodyPr>
          <a:lstStyle/>
          <a:p>
            <a:r>
              <a:rPr lang="en-US" dirty="0" smtClean="0"/>
              <a:t>3</a:t>
            </a:r>
            <a:endParaRPr lang="en-US" dirty="0"/>
          </a:p>
        </p:txBody>
      </p:sp>
      <p:sp>
        <p:nvSpPr>
          <p:cNvPr id="32" name="TextBox 31"/>
          <p:cNvSpPr txBox="1"/>
          <p:nvPr/>
        </p:nvSpPr>
        <p:spPr>
          <a:xfrm>
            <a:off x="2198995" y="2105118"/>
            <a:ext cx="312906" cy="369332"/>
          </a:xfrm>
          <a:prstGeom prst="rect">
            <a:avLst/>
          </a:prstGeom>
          <a:noFill/>
        </p:spPr>
        <p:txBody>
          <a:bodyPr wrap="none" rtlCol="0">
            <a:spAutoFit/>
          </a:bodyPr>
          <a:lstStyle/>
          <a:p>
            <a:r>
              <a:rPr lang="en-US" dirty="0" smtClean="0"/>
              <a:t>3</a:t>
            </a:r>
            <a:endParaRPr lang="en-US" dirty="0"/>
          </a:p>
        </p:txBody>
      </p:sp>
      <p:sp>
        <p:nvSpPr>
          <p:cNvPr id="33" name="TextBox 32"/>
          <p:cNvSpPr txBox="1"/>
          <p:nvPr/>
        </p:nvSpPr>
        <p:spPr>
          <a:xfrm>
            <a:off x="1736397" y="2777720"/>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2916820" y="2696283"/>
            <a:ext cx="312906" cy="369332"/>
          </a:xfrm>
          <a:prstGeom prst="rect">
            <a:avLst/>
          </a:prstGeom>
          <a:noFill/>
        </p:spPr>
        <p:txBody>
          <a:bodyPr wrap="none" rtlCol="0">
            <a:spAutoFit/>
          </a:bodyPr>
          <a:lstStyle/>
          <a:p>
            <a:r>
              <a:rPr lang="en-US" dirty="0" smtClean="0"/>
              <a:t>2</a:t>
            </a:r>
            <a:endParaRPr lang="en-US" dirty="0"/>
          </a:p>
        </p:txBody>
      </p:sp>
      <p:sp>
        <p:nvSpPr>
          <p:cNvPr id="35" name="TextBox 34"/>
          <p:cNvSpPr txBox="1"/>
          <p:nvPr/>
        </p:nvSpPr>
        <p:spPr>
          <a:xfrm>
            <a:off x="3819646" y="3352800"/>
            <a:ext cx="312906" cy="369332"/>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3175799" y="2017686"/>
            <a:ext cx="312906" cy="369332"/>
          </a:xfrm>
          <a:prstGeom prst="rect">
            <a:avLst/>
          </a:prstGeom>
          <a:noFill/>
        </p:spPr>
        <p:txBody>
          <a:bodyPr wrap="none" rtlCol="0">
            <a:spAutoFit/>
          </a:bodyPr>
          <a:lstStyle/>
          <a:p>
            <a:r>
              <a:rPr lang="en-US" dirty="0" smtClean="0"/>
              <a:t>4</a:t>
            </a:r>
            <a:endParaRPr lang="en-US" dirty="0"/>
          </a:p>
        </p:txBody>
      </p:sp>
      <p:sp>
        <p:nvSpPr>
          <p:cNvPr id="37" name="TextBox 36"/>
          <p:cNvSpPr txBox="1"/>
          <p:nvPr/>
        </p:nvSpPr>
        <p:spPr>
          <a:xfrm>
            <a:off x="6152181" y="1945401"/>
            <a:ext cx="312906" cy="369332"/>
          </a:xfrm>
          <a:prstGeom prst="rect">
            <a:avLst/>
          </a:prstGeom>
          <a:noFill/>
        </p:spPr>
        <p:txBody>
          <a:bodyPr wrap="none" rtlCol="0">
            <a:spAutoFit/>
          </a:bodyPr>
          <a:lstStyle/>
          <a:p>
            <a:r>
              <a:rPr lang="en-US" dirty="0" smtClean="0"/>
              <a:t>1</a:t>
            </a:r>
            <a:endParaRPr lang="en-US" dirty="0"/>
          </a:p>
        </p:txBody>
      </p:sp>
      <p:sp>
        <p:nvSpPr>
          <p:cNvPr id="38" name="TextBox 37"/>
          <p:cNvSpPr txBox="1"/>
          <p:nvPr/>
        </p:nvSpPr>
        <p:spPr>
          <a:xfrm>
            <a:off x="6244347" y="3290372"/>
            <a:ext cx="312906" cy="369332"/>
          </a:xfrm>
          <a:prstGeom prst="rect">
            <a:avLst/>
          </a:prstGeom>
          <a:noFill/>
        </p:spPr>
        <p:txBody>
          <a:bodyPr wrap="none" rtlCol="0">
            <a:spAutoFit/>
          </a:bodyPr>
          <a:lstStyle/>
          <a:p>
            <a:r>
              <a:rPr lang="en-US" dirty="0" smtClean="0"/>
              <a:t>3</a:t>
            </a:r>
            <a:endParaRPr lang="en-US" dirty="0"/>
          </a:p>
        </p:txBody>
      </p:sp>
      <p:sp>
        <p:nvSpPr>
          <p:cNvPr id="39" name="TextBox 38"/>
          <p:cNvSpPr txBox="1"/>
          <p:nvPr/>
        </p:nvSpPr>
        <p:spPr>
          <a:xfrm>
            <a:off x="4689287" y="2895874"/>
            <a:ext cx="312906" cy="369332"/>
          </a:xfrm>
          <a:prstGeom prst="rect">
            <a:avLst/>
          </a:prstGeom>
          <a:noFill/>
        </p:spPr>
        <p:txBody>
          <a:bodyPr wrap="none" rtlCol="0">
            <a:spAutoFit/>
          </a:bodyPr>
          <a:lstStyle/>
          <a:p>
            <a:r>
              <a:rPr lang="en-US" dirty="0" smtClean="0"/>
              <a:t>2</a:t>
            </a:r>
            <a:endParaRPr lang="en-US" dirty="0"/>
          </a:p>
        </p:txBody>
      </p:sp>
      <p:sp>
        <p:nvSpPr>
          <p:cNvPr id="40" name="TextBox 39"/>
          <p:cNvSpPr txBox="1"/>
          <p:nvPr/>
        </p:nvSpPr>
        <p:spPr>
          <a:xfrm>
            <a:off x="5232332" y="2681120"/>
            <a:ext cx="312906" cy="369332"/>
          </a:xfrm>
          <a:prstGeom prst="rect">
            <a:avLst/>
          </a:prstGeom>
          <a:noFill/>
        </p:spPr>
        <p:txBody>
          <a:bodyPr wrap="none" rtlCol="0">
            <a:spAutoFit/>
          </a:bodyPr>
          <a:lstStyle/>
          <a:p>
            <a:r>
              <a:rPr lang="en-US" dirty="0" smtClean="0"/>
              <a:t>1</a:t>
            </a:r>
            <a:endParaRPr lang="en-US" dirty="0"/>
          </a:p>
        </p:txBody>
      </p:sp>
      <p:sp>
        <p:nvSpPr>
          <p:cNvPr id="41" name="TextBox 40"/>
          <p:cNvSpPr txBox="1"/>
          <p:nvPr/>
        </p:nvSpPr>
        <p:spPr>
          <a:xfrm>
            <a:off x="937550" y="2593894"/>
            <a:ext cx="312906" cy="369332"/>
          </a:xfrm>
          <a:prstGeom prst="rect">
            <a:avLst/>
          </a:prstGeom>
          <a:noFill/>
        </p:spPr>
        <p:txBody>
          <a:bodyPr wrap="none" rtlCol="0">
            <a:spAutoFit/>
          </a:bodyPr>
          <a:lstStyle/>
          <a:p>
            <a:r>
              <a:rPr lang="en-US" dirty="0" smtClean="0"/>
              <a:t>1</a:t>
            </a:r>
            <a:endParaRPr lang="en-US" dirty="0"/>
          </a:p>
        </p:txBody>
      </p:sp>
      <p:sp>
        <p:nvSpPr>
          <p:cNvPr id="42" name="TextBox 41"/>
          <p:cNvSpPr txBox="1"/>
          <p:nvPr/>
        </p:nvSpPr>
        <p:spPr>
          <a:xfrm>
            <a:off x="2210764" y="2559277"/>
            <a:ext cx="312906" cy="369332"/>
          </a:xfrm>
          <a:prstGeom prst="rect">
            <a:avLst/>
          </a:prstGeom>
          <a:noFill/>
        </p:spPr>
        <p:txBody>
          <a:bodyPr wrap="none" rtlCol="0">
            <a:spAutoFit/>
          </a:bodyPr>
          <a:lstStyle/>
          <a:p>
            <a:r>
              <a:rPr lang="en-US" dirty="0" smtClean="0"/>
              <a:t>1</a:t>
            </a:r>
            <a:endParaRPr lang="en-US" dirty="0"/>
          </a:p>
        </p:txBody>
      </p:sp>
      <p:sp>
        <p:nvSpPr>
          <p:cNvPr id="43" name="TextBox 42"/>
          <p:cNvSpPr txBox="1"/>
          <p:nvPr/>
        </p:nvSpPr>
        <p:spPr>
          <a:xfrm>
            <a:off x="3472405" y="2582967"/>
            <a:ext cx="312906"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4744647" y="2570109"/>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6040436" y="2581683"/>
            <a:ext cx="312906" cy="369332"/>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7314040" y="2558534"/>
            <a:ext cx="31290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935815" y="2974894"/>
            <a:ext cx="312906" cy="369332"/>
          </a:xfrm>
          <a:prstGeom prst="rect">
            <a:avLst/>
          </a:prstGeom>
          <a:solidFill>
            <a:srgbClr val="FFFF00"/>
          </a:solidFill>
        </p:spPr>
        <p:txBody>
          <a:bodyPr wrap="none" rtlCol="0">
            <a:spAutoFit/>
          </a:bodyPr>
          <a:lstStyle/>
          <a:p>
            <a:r>
              <a:rPr lang="en-US" dirty="0" smtClean="0"/>
              <a:t>1</a:t>
            </a:r>
            <a:endParaRPr lang="en-US" dirty="0"/>
          </a:p>
        </p:txBody>
      </p:sp>
      <p:sp>
        <p:nvSpPr>
          <p:cNvPr id="47" name="Content Placeholder 2"/>
          <p:cNvSpPr>
            <a:spLocks noGrp="1"/>
          </p:cNvSpPr>
          <p:nvPr>
            <p:ph idx="1"/>
          </p:nvPr>
        </p:nvSpPr>
        <p:spPr>
          <a:xfrm>
            <a:off x="457200" y="3912262"/>
            <a:ext cx="8229600" cy="2213902"/>
          </a:xfrm>
        </p:spPr>
        <p:txBody>
          <a:bodyPr/>
          <a:lstStyle/>
          <a:p>
            <a:r>
              <a:rPr lang="en-US" dirty="0" smtClean="0"/>
              <a:t>Start from the source node </a:t>
            </a:r>
          </a:p>
          <a:p>
            <a:r>
              <a:rPr lang="en-US" dirty="0" smtClean="0"/>
              <a:t>Going left to right, for each subsequent node, retain the </a:t>
            </a:r>
            <a:r>
              <a:rPr lang="en-US" i="1" dirty="0" smtClean="0"/>
              <a:t>lowest </a:t>
            </a:r>
            <a:r>
              <a:rPr lang="en-US" dirty="0" smtClean="0"/>
              <a:t>incoming cost </a:t>
            </a:r>
            <a:endParaRPr lang="en-US" dirty="0"/>
          </a:p>
        </p:txBody>
      </p:sp>
    </p:spTree>
    <p:extLst>
      <p:ext uri="{BB962C8B-B14F-4D97-AF65-F5344CB8AC3E}">
        <p14:creationId xmlns:p14="http://schemas.microsoft.com/office/powerpoint/2010/main" val="115552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 variation on the problem</a:t>
            </a:r>
            <a:endParaRPr lang="en-US" b="1" dirty="0">
              <a:solidFill>
                <a:srgbClr val="C00000"/>
              </a:solidFill>
            </a:endParaRPr>
          </a:p>
        </p:txBody>
      </p:sp>
      <p:sp>
        <p:nvSpPr>
          <p:cNvPr id="4" name="Oval 3"/>
          <p:cNvSpPr/>
          <p:nvPr/>
        </p:nvSpPr>
        <p:spPr>
          <a:xfrm>
            <a:off x="914400" y="2552700"/>
            <a:ext cx="381000" cy="3810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20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290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7244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1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15200" y="2552700"/>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296365" y="2152891"/>
            <a:ext cx="2118167" cy="590309"/>
          </a:xfrm>
          <a:custGeom>
            <a:avLst/>
            <a:gdLst>
              <a:gd name="connsiteX0" fmla="*/ 0 w 2118167"/>
              <a:gd name="connsiteY0" fmla="*/ 590309 h 590309"/>
              <a:gd name="connsiteX1" fmla="*/ 995422 w 2118167"/>
              <a:gd name="connsiteY1" fmla="*/ 0 h 590309"/>
              <a:gd name="connsiteX2" fmla="*/ 2118167 w 2118167"/>
              <a:gd name="connsiteY2" fmla="*/ 590309 h 590309"/>
            </a:gdLst>
            <a:ahLst/>
            <a:cxnLst>
              <a:cxn ang="0">
                <a:pos x="connsiteX0" y="connsiteY0"/>
              </a:cxn>
              <a:cxn ang="0">
                <a:pos x="connsiteX1" y="connsiteY1"/>
              </a:cxn>
              <a:cxn ang="0">
                <a:pos x="connsiteX2" y="connsiteY2"/>
              </a:cxn>
            </a:cxnLst>
            <a:rect l="l" t="t" r="r" b="b"/>
            <a:pathLst>
              <a:path w="2118167" h="590309">
                <a:moveTo>
                  <a:pt x="0" y="590309"/>
                </a:moveTo>
                <a:cubicBezTo>
                  <a:pt x="321197" y="295154"/>
                  <a:pt x="642394" y="0"/>
                  <a:pt x="995422" y="0"/>
                </a:cubicBezTo>
                <a:cubicBezTo>
                  <a:pt x="1348450" y="0"/>
                  <a:pt x="1733308" y="295154"/>
                  <a:pt x="2118167" y="590309"/>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296365" y="1898223"/>
            <a:ext cx="3437681" cy="879701"/>
          </a:xfrm>
          <a:custGeom>
            <a:avLst/>
            <a:gdLst>
              <a:gd name="connsiteX0" fmla="*/ 0 w 3437681"/>
              <a:gd name="connsiteY0" fmla="*/ 856552 h 879701"/>
              <a:gd name="connsiteX1" fmla="*/ 1400536 w 3437681"/>
              <a:gd name="connsiteY1" fmla="*/ 25 h 879701"/>
              <a:gd name="connsiteX2" fmla="*/ 3437681 w 3437681"/>
              <a:gd name="connsiteY2" fmla="*/ 879701 h 879701"/>
            </a:gdLst>
            <a:ahLst/>
            <a:cxnLst>
              <a:cxn ang="0">
                <a:pos x="connsiteX0" y="connsiteY0"/>
              </a:cxn>
              <a:cxn ang="0">
                <a:pos x="connsiteX1" y="connsiteY1"/>
              </a:cxn>
              <a:cxn ang="0">
                <a:pos x="connsiteX2" y="connsiteY2"/>
              </a:cxn>
            </a:cxnLst>
            <a:rect l="l" t="t" r="r" b="b"/>
            <a:pathLst>
              <a:path w="3437681" h="879701">
                <a:moveTo>
                  <a:pt x="0" y="856552"/>
                </a:moveTo>
                <a:cubicBezTo>
                  <a:pt x="413794" y="426359"/>
                  <a:pt x="827589" y="-3833"/>
                  <a:pt x="1400536" y="25"/>
                </a:cubicBezTo>
                <a:cubicBezTo>
                  <a:pt x="1973483" y="3883"/>
                  <a:pt x="2705582" y="441792"/>
                  <a:pt x="3437681" y="879701"/>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307939" y="1574139"/>
            <a:ext cx="4710896" cy="1203785"/>
          </a:xfrm>
          <a:custGeom>
            <a:avLst/>
            <a:gdLst>
              <a:gd name="connsiteX0" fmla="*/ 0 w 4710896"/>
              <a:gd name="connsiteY0" fmla="*/ 1180636 h 1203785"/>
              <a:gd name="connsiteX1" fmla="*/ 1284790 w 4710896"/>
              <a:gd name="connsiteY1" fmla="*/ 18 h 1203785"/>
              <a:gd name="connsiteX2" fmla="*/ 4710896 w 4710896"/>
              <a:gd name="connsiteY2" fmla="*/ 1203785 h 1203785"/>
            </a:gdLst>
            <a:ahLst/>
            <a:cxnLst>
              <a:cxn ang="0">
                <a:pos x="connsiteX0" y="connsiteY0"/>
              </a:cxn>
              <a:cxn ang="0">
                <a:pos x="connsiteX1" y="connsiteY1"/>
              </a:cxn>
              <a:cxn ang="0">
                <a:pos x="connsiteX2" y="connsiteY2"/>
              </a:cxn>
            </a:cxnLst>
            <a:rect l="l" t="t" r="r" b="b"/>
            <a:pathLst>
              <a:path w="4710896" h="1203785">
                <a:moveTo>
                  <a:pt x="0" y="1180636"/>
                </a:moveTo>
                <a:cubicBezTo>
                  <a:pt x="249820" y="588398"/>
                  <a:pt x="499641" y="-3840"/>
                  <a:pt x="1284790" y="18"/>
                </a:cubicBezTo>
                <a:cubicBezTo>
                  <a:pt x="2069939" y="3876"/>
                  <a:pt x="3390417" y="603830"/>
                  <a:pt x="4710896" y="1203785"/>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5" idx="0"/>
            <a:endCxn id="5" idx="2"/>
          </p:cNvCxnSpPr>
          <p:nvPr/>
        </p:nvCxnSpPr>
        <p:spPr>
          <a:xfrm flipV="1">
            <a:off x="1307939" y="2743200"/>
            <a:ext cx="901861" cy="1157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10" idx="2"/>
          </p:cNvCxnSpPr>
          <p:nvPr/>
        </p:nvCxnSpPr>
        <p:spPr>
          <a:xfrm>
            <a:off x="2590800" y="2743200"/>
            <a:ext cx="82373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6"/>
            <a:endCxn id="15" idx="2"/>
          </p:cNvCxnSpPr>
          <p:nvPr/>
        </p:nvCxnSpPr>
        <p:spPr>
          <a:xfrm>
            <a:off x="5105400" y="2743200"/>
            <a:ext cx="913435" cy="347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604304" y="2349647"/>
            <a:ext cx="2129742" cy="393553"/>
          </a:xfrm>
          <a:custGeom>
            <a:avLst/>
            <a:gdLst>
              <a:gd name="connsiteX0" fmla="*/ 0 w 2129742"/>
              <a:gd name="connsiteY0" fmla="*/ 381978 h 393553"/>
              <a:gd name="connsiteX1" fmla="*/ 868101 w 2129742"/>
              <a:gd name="connsiteY1" fmla="*/ 14 h 393553"/>
              <a:gd name="connsiteX2" fmla="*/ 2129742 w 2129742"/>
              <a:gd name="connsiteY2" fmla="*/ 393553 h 393553"/>
            </a:gdLst>
            <a:ahLst/>
            <a:cxnLst>
              <a:cxn ang="0">
                <a:pos x="connsiteX0" y="connsiteY0"/>
              </a:cxn>
              <a:cxn ang="0">
                <a:pos x="connsiteX1" y="connsiteY1"/>
              </a:cxn>
              <a:cxn ang="0">
                <a:pos x="connsiteX2" y="connsiteY2"/>
              </a:cxn>
            </a:cxnLst>
            <a:rect l="l" t="t" r="r" b="b"/>
            <a:pathLst>
              <a:path w="2129742" h="393553">
                <a:moveTo>
                  <a:pt x="0" y="381978"/>
                </a:moveTo>
                <a:cubicBezTo>
                  <a:pt x="256572" y="190031"/>
                  <a:pt x="513144" y="-1915"/>
                  <a:pt x="868101" y="14"/>
                </a:cubicBezTo>
                <a:cubicBezTo>
                  <a:pt x="1223058" y="1943"/>
                  <a:pt x="1676400" y="197748"/>
                  <a:pt x="2129742" y="393553"/>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627453" y="2766349"/>
            <a:ext cx="3391382" cy="740849"/>
          </a:xfrm>
          <a:custGeom>
            <a:avLst/>
            <a:gdLst>
              <a:gd name="connsiteX0" fmla="*/ 0 w 3391382"/>
              <a:gd name="connsiteY0" fmla="*/ 0 h 740849"/>
              <a:gd name="connsiteX1" fmla="*/ 1863524 w 3391382"/>
              <a:gd name="connsiteY1" fmla="*/ 740780 h 740849"/>
              <a:gd name="connsiteX2" fmla="*/ 3391382 w 3391382"/>
              <a:gd name="connsiteY2" fmla="*/ 34724 h 740849"/>
            </a:gdLst>
            <a:ahLst/>
            <a:cxnLst>
              <a:cxn ang="0">
                <a:pos x="connsiteX0" y="connsiteY0"/>
              </a:cxn>
              <a:cxn ang="0">
                <a:pos x="connsiteX1" y="connsiteY1"/>
              </a:cxn>
              <a:cxn ang="0">
                <a:pos x="connsiteX2" y="connsiteY2"/>
              </a:cxn>
            </a:cxnLst>
            <a:rect l="l" t="t" r="r" b="b"/>
            <a:pathLst>
              <a:path w="3391382" h="740849">
                <a:moveTo>
                  <a:pt x="0" y="0"/>
                </a:moveTo>
                <a:cubicBezTo>
                  <a:pt x="649147" y="367496"/>
                  <a:pt x="1298294" y="734993"/>
                  <a:pt x="1863524" y="740780"/>
                </a:cubicBezTo>
                <a:cubicBezTo>
                  <a:pt x="2428754" y="746567"/>
                  <a:pt x="2910068" y="390645"/>
                  <a:pt x="3391382" y="34724"/>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3831220" y="2743200"/>
            <a:ext cx="2176041" cy="440053"/>
          </a:xfrm>
          <a:custGeom>
            <a:avLst/>
            <a:gdLst>
              <a:gd name="connsiteX0" fmla="*/ 0 w 2176041"/>
              <a:gd name="connsiteY0" fmla="*/ 0 h 440053"/>
              <a:gd name="connsiteX1" fmla="*/ 1053296 w 2176041"/>
              <a:gd name="connsiteY1" fmla="*/ 439838 h 440053"/>
              <a:gd name="connsiteX2" fmla="*/ 2176041 w 2176041"/>
              <a:gd name="connsiteY2" fmla="*/ 46299 h 440053"/>
            </a:gdLst>
            <a:ahLst/>
            <a:cxnLst>
              <a:cxn ang="0">
                <a:pos x="connsiteX0" y="connsiteY0"/>
              </a:cxn>
              <a:cxn ang="0">
                <a:pos x="connsiteX1" y="connsiteY1"/>
              </a:cxn>
              <a:cxn ang="0">
                <a:pos x="connsiteX2" y="connsiteY2"/>
              </a:cxn>
            </a:cxnLst>
            <a:rect l="l" t="t" r="r" b="b"/>
            <a:pathLst>
              <a:path w="2176041" h="440053">
                <a:moveTo>
                  <a:pt x="0" y="0"/>
                </a:moveTo>
                <a:cubicBezTo>
                  <a:pt x="345311" y="216061"/>
                  <a:pt x="690623" y="432122"/>
                  <a:pt x="1053296" y="439838"/>
                </a:cubicBezTo>
                <a:cubicBezTo>
                  <a:pt x="1415969" y="447554"/>
                  <a:pt x="1796005" y="246926"/>
                  <a:pt x="2176041" y="46299"/>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819646" y="2754775"/>
            <a:ext cx="3507129" cy="729205"/>
          </a:xfrm>
          <a:custGeom>
            <a:avLst/>
            <a:gdLst>
              <a:gd name="connsiteX0" fmla="*/ 0 w 3507129"/>
              <a:gd name="connsiteY0" fmla="*/ 0 h 729205"/>
              <a:gd name="connsiteX1" fmla="*/ 1898248 w 3507129"/>
              <a:gd name="connsiteY1" fmla="*/ 729205 h 729205"/>
              <a:gd name="connsiteX2" fmla="*/ 3507129 w 3507129"/>
              <a:gd name="connsiteY2" fmla="*/ 0 h 729205"/>
            </a:gdLst>
            <a:ahLst/>
            <a:cxnLst>
              <a:cxn ang="0">
                <a:pos x="connsiteX0" y="connsiteY0"/>
              </a:cxn>
              <a:cxn ang="0">
                <a:pos x="connsiteX1" y="connsiteY1"/>
              </a:cxn>
              <a:cxn ang="0">
                <a:pos x="connsiteX2" y="connsiteY2"/>
              </a:cxn>
            </a:cxnLst>
            <a:rect l="l" t="t" r="r" b="b"/>
            <a:pathLst>
              <a:path w="3507129" h="729205">
                <a:moveTo>
                  <a:pt x="0" y="0"/>
                </a:moveTo>
                <a:cubicBezTo>
                  <a:pt x="656863" y="364602"/>
                  <a:pt x="1313727" y="729205"/>
                  <a:pt x="1898248" y="729205"/>
                </a:cubicBezTo>
                <a:cubicBezTo>
                  <a:pt x="2482769" y="729205"/>
                  <a:pt x="2994949" y="364602"/>
                  <a:pt x="3507129" y="0"/>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5092861" y="2314733"/>
            <a:ext cx="2187615" cy="463191"/>
          </a:xfrm>
          <a:custGeom>
            <a:avLst/>
            <a:gdLst>
              <a:gd name="connsiteX0" fmla="*/ 0 w 2187615"/>
              <a:gd name="connsiteY0" fmla="*/ 416892 h 463191"/>
              <a:gd name="connsiteX1" fmla="*/ 1157468 w 2187615"/>
              <a:gd name="connsiteY1" fmla="*/ 204 h 463191"/>
              <a:gd name="connsiteX2" fmla="*/ 2187615 w 2187615"/>
              <a:gd name="connsiteY2" fmla="*/ 463191 h 463191"/>
            </a:gdLst>
            <a:ahLst/>
            <a:cxnLst>
              <a:cxn ang="0">
                <a:pos x="connsiteX0" y="connsiteY0"/>
              </a:cxn>
              <a:cxn ang="0">
                <a:pos x="connsiteX1" y="connsiteY1"/>
              </a:cxn>
              <a:cxn ang="0">
                <a:pos x="connsiteX2" y="connsiteY2"/>
              </a:cxn>
            </a:cxnLst>
            <a:rect l="l" t="t" r="r" b="b"/>
            <a:pathLst>
              <a:path w="2187615" h="463191">
                <a:moveTo>
                  <a:pt x="0" y="416892"/>
                </a:moveTo>
                <a:cubicBezTo>
                  <a:pt x="396433" y="204690"/>
                  <a:pt x="792866" y="-7512"/>
                  <a:pt x="1157468" y="204"/>
                </a:cubicBezTo>
                <a:cubicBezTo>
                  <a:pt x="1522070" y="7920"/>
                  <a:pt x="1854842" y="235555"/>
                  <a:pt x="2187615" y="463191"/>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02416" y="1528891"/>
            <a:ext cx="312906" cy="369332"/>
          </a:xfrm>
          <a:prstGeom prst="rect">
            <a:avLst/>
          </a:prstGeom>
          <a:noFill/>
        </p:spPr>
        <p:txBody>
          <a:bodyPr wrap="none" rtlCol="0">
            <a:spAutoFit/>
          </a:bodyPr>
          <a:lstStyle/>
          <a:p>
            <a:r>
              <a:rPr lang="en-US" dirty="0" smtClean="0"/>
              <a:t>1</a:t>
            </a:r>
            <a:endParaRPr lang="en-US" dirty="0"/>
          </a:p>
        </p:txBody>
      </p:sp>
      <p:sp>
        <p:nvSpPr>
          <p:cNvPr id="31" name="TextBox 30"/>
          <p:cNvSpPr txBox="1"/>
          <p:nvPr/>
        </p:nvSpPr>
        <p:spPr>
          <a:xfrm>
            <a:off x="2243847" y="1615837"/>
            <a:ext cx="312906" cy="369332"/>
          </a:xfrm>
          <a:prstGeom prst="rect">
            <a:avLst/>
          </a:prstGeom>
          <a:noFill/>
        </p:spPr>
        <p:txBody>
          <a:bodyPr wrap="none" rtlCol="0">
            <a:spAutoFit/>
          </a:bodyPr>
          <a:lstStyle/>
          <a:p>
            <a:r>
              <a:rPr lang="en-US" dirty="0" smtClean="0"/>
              <a:t>3</a:t>
            </a:r>
            <a:endParaRPr lang="en-US" dirty="0"/>
          </a:p>
        </p:txBody>
      </p:sp>
      <p:sp>
        <p:nvSpPr>
          <p:cNvPr id="32" name="TextBox 31"/>
          <p:cNvSpPr txBox="1"/>
          <p:nvPr/>
        </p:nvSpPr>
        <p:spPr>
          <a:xfrm>
            <a:off x="2198995" y="2105118"/>
            <a:ext cx="312906" cy="369332"/>
          </a:xfrm>
          <a:prstGeom prst="rect">
            <a:avLst/>
          </a:prstGeom>
          <a:noFill/>
        </p:spPr>
        <p:txBody>
          <a:bodyPr wrap="none" rtlCol="0">
            <a:spAutoFit/>
          </a:bodyPr>
          <a:lstStyle/>
          <a:p>
            <a:r>
              <a:rPr lang="en-US" dirty="0" smtClean="0"/>
              <a:t>3</a:t>
            </a:r>
            <a:endParaRPr lang="en-US" dirty="0"/>
          </a:p>
        </p:txBody>
      </p:sp>
      <p:sp>
        <p:nvSpPr>
          <p:cNvPr id="33" name="TextBox 32"/>
          <p:cNvSpPr txBox="1"/>
          <p:nvPr/>
        </p:nvSpPr>
        <p:spPr>
          <a:xfrm>
            <a:off x="1736397" y="2777720"/>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2916820" y="2696283"/>
            <a:ext cx="312906" cy="369332"/>
          </a:xfrm>
          <a:prstGeom prst="rect">
            <a:avLst/>
          </a:prstGeom>
          <a:noFill/>
        </p:spPr>
        <p:txBody>
          <a:bodyPr wrap="none" rtlCol="0">
            <a:spAutoFit/>
          </a:bodyPr>
          <a:lstStyle/>
          <a:p>
            <a:r>
              <a:rPr lang="en-US" dirty="0" smtClean="0"/>
              <a:t>2</a:t>
            </a:r>
            <a:endParaRPr lang="en-US" dirty="0"/>
          </a:p>
        </p:txBody>
      </p:sp>
      <p:sp>
        <p:nvSpPr>
          <p:cNvPr id="35" name="TextBox 34"/>
          <p:cNvSpPr txBox="1"/>
          <p:nvPr/>
        </p:nvSpPr>
        <p:spPr>
          <a:xfrm>
            <a:off x="3819646" y="3352800"/>
            <a:ext cx="312906" cy="369332"/>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3175799" y="2017686"/>
            <a:ext cx="312906" cy="369332"/>
          </a:xfrm>
          <a:prstGeom prst="rect">
            <a:avLst/>
          </a:prstGeom>
          <a:noFill/>
        </p:spPr>
        <p:txBody>
          <a:bodyPr wrap="none" rtlCol="0">
            <a:spAutoFit/>
          </a:bodyPr>
          <a:lstStyle/>
          <a:p>
            <a:r>
              <a:rPr lang="en-US" dirty="0" smtClean="0"/>
              <a:t>4</a:t>
            </a:r>
            <a:endParaRPr lang="en-US" dirty="0"/>
          </a:p>
        </p:txBody>
      </p:sp>
      <p:sp>
        <p:nvSpPr>
          <p:cNvPr id="37" name="TextBox 36"/>
          <p:cNvSpPr txBox="1"/>
          <p:nvPr/>
        </p:nvSpPr>
        <p:spPr>
          <a:xfrm>
            <a:off x="6152181" y="1945401"/>
            <a:ext cx="312906" cy="369332"/>
          </a:xfrm>
          <a:prstGeom prst="rect">
            <a:avLst/>
          </a:prstGeom>
          <a:noFill/>
        </p:spPr>
        <p:txBody>
          <a:bodyPr wrap="none" rtlCol="0">
            <a:spAutoFit/>
          </a:bodyPr>
          <a:lstStyle/>
          <a:p>
            <a:r>
              <a:rPr lang="en-US" dirty="0" smtClean="0"/>
              <a:t>1</a:t>
            </a:r>
            <a:endParaRPr lang="en-US" dirty="0"/>
          </a:p>
        </p:txBody>
      </p:sp>
      <p:sp>
        <p:nvSpPr>
          <p:cNvPr id="38" name="TextBox 37"/>
          <p:cNvSpPr txBox="1"/>
          <p:nvPr/>
        </p:nvSpPr>
        <p:spPr>
          <a:xfrm>
            <a:off x="6244347" y="3290372"/>
            <a:ext cx="312906" cy="369332"/>
          </a:xfrm>
          <a:prstGeom prst="rect">
            <a:avLst/>
          </a:prstGeom>
          <a:noFill/>
        </p:spPr>
        <p:txBody>
          <a:bodyPr wrap="none" rtlCol="0">
            <a:spAutoFit/>
          </a:bodyPr>
          <a:lstStyle/>
          <a:p>
            <a:r>
              <a:rPr lang="en-US" dirty="0" smtClean="0"/>
              <a:t>3</a:t>
            </a:r>
            <a:endParaRPr lang="en-US" dirty="0"/>
          </a:p>
        </p:txBody>
      </p:sp>
      <p:sp>
        <p:nvSpPr>
          <p:cNvPr id="39" name="TextBox 38"/>
          <p:cNvSpPr txBox="1"/>
          <p:nvPr/>
        </p:nvSpPr>
        <p:spPr>
          <a:xfrm>
            <a:off x="4689287" y="2895874"/>
            <a:ext cx="312906" cy="369332"/>
          </a:xfrm>
          <a:prstGeom prst="rect">
            <a:avLst/>
          </a:prstGeom>
          <a:noFill/>
        </p:spPr>
        <p:txBody>
          <a:bodyPr wrap="none" rtlCol="0">
            <a:spAutoFit/>
          </a:bodyPr>
          <a:lstStyle/>
          <a:p>
            <a:r>
              <a:rPr lang="en-US" dirty="0" smtClean="0"/>
              <a:t>2</a:t>
            </a:r>
            <a:endParaRPr lang="en-US" dirty="0"/>
          </a:p>
        </p:txBody>
      </p:sp>
      <p:sp>
        <p:nvSpPr>
          <p:cNvPr id="40" name="TextBox 39"/>
          <p:cNvSpPr txBox="1"/>
          <p:nvPr/>
        </p:nvSpPr>
        <p:spPr>
          <a:xfrm>
            <a:off x="5232332" y="2681120"/>
            <a:ext cx="312906" cy="369332"/>
          </a:xfrm>
          <a:prstGeom prst="rect">
            <a:avLst/>
          </a:prstGeom>
          <a:noFill/>
        </p:spPr>
        <p:txBody>
          <a:bodyPr wrap="none" rtlCol="0">
            <a:spAutoFit/>
          </a:bodyPr>
          <a:lstStyle/>
          <a:p>
            <a:r>
              <a:rPr lang="en-US" dirty="0" smtClean="0"/>
              <a:t>1</a:t>
            </a:r>
            <a:endParaRPr lang="en-US" dirty="0"/>
          </a:p>
        </p:txBody>
      </p:sp>
      <p:sp>
        <p:nvSpPr>
          <p:cNvPr id="41" name="TextBox 40"/>
          <p:cNvSpPr txBox="1"/>
          <p:nvPr/>
        </p:nvSpPr>
        <p:spPr>
          <a:xfrm>
            <a:off x="937550" y="2593894"/>
            <a:ext cx="312906" cy="369332"/>
          </a:xfrm>
          <a:prstGeom prst="rect">
            <a:avLst/>
          </a:prstGeom>
          <a:noFill/>
        </p:spPr>
        <p:txBody>
          <a:bodyPr wrap="none" rtlCol="0">
            <a:spAutoFit/>
          </a:bodyPr>
          <a:lstStyle/>
          <a:p>
            <a:r>
              <a:rPr lang="en-US" dirty="0" smtClean="0"/>
              <a:t>1</a:t>
            </a:r>
            <a:endParaRPr lang="en-US" dirty="0"/>
          </a:p>
        </p:txBody>
      </p:sp>
      <p:sp>
        <p:nvSpPr>
          <p:cNvPr id="42" name="TextBox 41"/>
          <p:cNvSpPr txBox="1"/>
          <p:nvPr/>
        </p:nvSpPr>
        <p:spPr>
          <a:xfrm>
            <a:off x="2210764" y="2559277"/>
            <a:ext cx="312906" cy="369332"/>
          </a:xfrm>
          <a:prstGeom prst="rect">
            <a:avLst/>
          </a:prstGeom>
          <a:noFill/>
        </p:spPr>
        <p:txBody>
          <a:bodyPr wrap="none" rtlCol="0">
            <a:spAutoFit/>
          </a:bodyPr>
          <a:lstStyle/>
          <a:p>
            <a:r>
              <a:rPr lang="en-US" dirty="0" smtClean="0"/>
              <a:t>1</a:t>
            </a:r>
            <a:endParaRPr lang="en-US" dirty="0"/>
          </a:p>
        </p:txBody>
      </p:sp>
      <p:sp>
        <p:nvSpPr>
          <p:cNvPr id="43" name="TextBox 42"/>
          <p:cNvSpPr txBox="1"/>
          <p:nvPr/>
        </p:nvSpPr>
        <p:spPr>
          <a:xfrm>
            <a:off x="3472405" y="2582967"/>
            <a:ext cx="312906"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4744647" y="2570109"/>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6040436" y="2581683"/>
            <a:ext cx="312906" cy="369332"/>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7314040" y="2558534"/>
            <a:ext cx="31290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935815" y="2974894"/>
            <a:ext cx="312906" cy="369332"/>
          </a:xfrm>
          <a:prstGeom prst="rect">
            <a:avLst/>
          </a:prstGeom>
          <a:solidFill>
            <a:srgbClr val="FFFF00"/>
          </a:solidFill>
        </p:spPr>
        <p:txBody>
          <a:bodyPr wrap="none" rtlCol="0">
            <a:spAutoFit/>
          </a:bodyPr>
          <a:lstStyle/>
          <a:p>
            <a:r>
              <a:rPr lang="en-US" dirty="0" smtClean="0"/>
              <a:t>1</a:t>
            </a:r>
            <a:endParaRPr lang="en-US" dirty="0"/>
          </a:p>
        </p:txBody>
      </p:sp>
      <p:sp>
        <p:nvSpPr>
          <p:cNvPr id="47" name="Content Placeholder 2"/>
          <p:cNvSpPr>
            <a:spLocks noGrp="1"/>
          </p:cNvSpPr>
          <p:nvPr>
            <p:ph idx="1"/>
          </p:nvPr>
        </p:nvSpPr>
        <p:spPr>
          <a:xfrm>
            <a:off x="457200" y="3912262"/>
            <a:ext cx="8229600" cy="2213902"/>
          </a:xfrm>
        </p:spPr>
        <p:txBody>
          <a:bodyPr/>
          <a:lstStyle/>
          <a:p>
            <a:r>
              <a:rPr lang="en-US" dirty="0" smtClean="0"/>
              <a:t>Start from the source node </a:t>
            </a:r>
          </a:p>
          <a:p>
            <a:r>
              <a:rPr lang="en-US" dirty="0" smtClean="0"/>
              <a:t>Going left to right, for each subsequent node, retain the </a:t>
            </a:r>
            <a:r>
              <a:rPr lang="en-US" i="1" dirty="0" smtClean="0"/>
              <a:t>lowest </a:t>
            </a:r>
            <a:r>
              <a:rPr lang="en-US" dirty="0" smtClean="0"/>
              <a:t>incoming cost </a:t>
            </a:r>
            <a:endParaRPr lang="en-US" dirty="0"/>
          </a:p>
        </p:txBody>
      </p:sp>
      <p:sp>
        <p:nvSpPr>
          <p:cNvPr id="48" name="TextBox 47"/>
          <p:cNvSpPr txBox="1"/>
          <p:nvPr/>
        </p:nvSpPr>
        <p:spPr>
          <a:xfrm>
            <a:off x="2220994" y="2974894"/>
            <a:ext cx="312906" cy="369332"/>
          </a:xfrm>
          <a:prstGeom prst="rect">
            <a:avLst/>
          </a:prstGeom>
          <a:solidFill>
            <a:srgbClr val="FFFF00"/>
          </a:solidFill>
        </p:spPr>
        <p:txBody>
          <a:bodyPr wrap="none" rtlCol="0">
            <a:spAutoFit/>
          </a:bodyPr>
          <a:lstStyle/>
          <a:p>
            <a:r>
              <a:rPr lang="en-US" dirty="0" smtClean="0"/>
              <a:t>3</a:t>
            </a:r>
            <a:endParaRPr lang="en-US" dirty="0"/>
          </a:p>
        </p:txBody>
      </p:sp>
    </p:spTree>
    <p:extLst>
      <p:ext uri="{BB962C8B-B14F-4D97-AF65-F5344CB8AC3E}">
        <p14:creationId xmlns:p14="http://schemas.microsoft.com/office/powerpoint/2010/main" val="2986690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 variation on the problem</a:t>
            </a:r>
            <a:endParaRPr lang="en-US" b="1" dirty="0">
              <a:solidFill>
                <a:srgbClr val="C00000"/>
              </a:solidFill>
            </a:endParaRPr>
          </a:p>
        </p:txBody>
      </p:sp>
      <p:sp>
        <p:nvSpPr>
          <p:cNvPr id="4" name="Oval 3"/>
          <p:cNvSpPr/>
          <p:nvPr/>
        </p:nvSpPr>
        <p:spPr>
          <a:xfrm>
            <a:off x="914400" y="2552700"/>
            <a:ext cx="381000" cy="3810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20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290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7244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1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15200" y="2552700"/>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296365" y="2152891"/>
            <a:ext cx="2118167" cy="590309"/>
          </a:xfrm>
          <a:custGeom>
            <a:avLst/>
            <a:gdLst>
              <a:gd name="connsiteX0" fmla="*/ 0 w 2118167"/>
              <a:gd name="connsiteY0" fmla="*/ 590309 h 590309"/>
              <a:gd name="connsiteX1" fmla="*/ 995422 w 2118167"/>
              <a:gd name="connsiteY1" fmla="*/ 0 h 590309"/>
              <a:gd name="connsiteX2" fmla="*/ 2118167 w 2118167"/>
              <a:gd name="connsiteY2" fmla="*/ 590309 h 590309"/>
            </a:gdLst>
            <a:ahLst/>
            <a:cxnLst>
              <a:cxn ang="0">
                <a:pos x="connsiteX0" y="connsiteY0"/>
              </a:cxn>
              <a:cxn ang="0">
                <a:pos x="connsiteX1" y="connsiteY1"/>
              </a:cxn>
              <a:cxn ang="0">
                <a:pos x="connsiteX2" y="connsiteY2"/>
              </a:cxn>
            </a:cxnLst>
            <a:rect l="l" t="t" r="r" b="b"/>
            <a:pathLst>
              <a:path w="2118167" h="590309">
                <a:moveTo>
                  <a:pt x="0" y="590309"/>
                </a:moveTo>
                <a:cubicBezTo>
                  <a:pt x="321197" y="295154"/>
                  <a:pt x="642394" y="0"/>
                  <a:pt x="995422" y="0"/>
                </a:cubicBezTo>
                <a:cubicBezTo>
                  <a:pt x="1348450" y="0"/>
                  <a:pt x="1733308" y="295154"/>
                  <a:pt x="2118167" y="590309"/>
                </a:cubicBezTo>
              </a:path>
            </a:pathLst>
          </a:custGeom>
          <a:noFill/>
          <a:ln w="28575">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296365" y="1898223"/>
            <a:ext cx="3437681" cy="879701"/>
          </a:xfrm>
          <a:custGeom>
            <a:avLst/>
            <a:gdLst>
              <a:gd name="connsiteX0" fmla="*/ 0 w 3437681"/>
              <a:gd name="connsiteY0" fmla="*/ 856552 h 879701"/>
              <a:gd name="connsiteX1" fmla="*/ 1400536 w 3437681"/>
              <a:gd name="connsiteY1" fmla="*/ 25 h 879701"/>
              <a:gd name="connsiteX2" fmla="*/ 3437681 w 3437681"/>
              <a:gd name="connsiteY2" fmla="*/ 879701 h 879701"/>
            </a:gdLst>
            <a:ahLst/>
            <a:cxnLst>
              <a:cxn ang="0">
                <a:pos x="connsiteX0" y="connsiteY0"/>
              </a:cxn>
              <a:cxn ang="0">
                <a:pos x="connsiteX1" y="connsiteY1"/>
              </a:cxn>
              <a:cxn ang="0">
                <a:pos x="connsiteX2" y="connsiteY2"/>
              </a:cxn>
            </a:cxnLst>
            <a:rect l="l" t="t" r="r" b="b"/>
            <a:pathLst>
              <a:path w="3437681" h="879701">
                <a:moveTo>
                  <a:pt x="0" y="856552"/>
                </a:moveTo>
                <a:cubicBezTo>
                  <a:pt x="413794" y="426359"/>
                  <a:pt x="827589" y="-3833"/>
                  <a:pt x="1400536" y="25"/>
                </a:cubicBezTo>
                <a:cubicBezTo>
                  <a:pt x="1973483" y="3883"/>
                  <a:pt x="2705582" y="441792"/>
                  <a:pt x="3437681" y="879701"/>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307939" y="1574139"/>
            <a:ext cx="4710896" cy="1203785"/>
          </a:xfrm>
          <a:custGeom>
            <a:avLst/>
            <a:gdLst>
              <a:gd name="connsiteX0" fmla="*/ 0 w 4710896"/>
              <a:gd name="connsiteY0" fmla="*/ 1180636 h 1203785"/>
              <a:gd name="connsiteX1" fmla="*/ 1284790 w 4710896"/>
              <a:gd name="connsiteY1" fmla="*/ 18 h 1203785"/>
              <a:gd name="connsiteX2" fmla="*/ 4710896 w 4710896"/>
              <a:gd name="connsiteY2" fmla="*/ 1203785 h 1203785"/>
            </a:gdLst>
            <a:ahLst/>
            <a:cxnLst>
              <a:cxn ang="0">
                <a:pos x="connsiteX0" y="connsiteY0"/>
              </a:cxn>
              <a:cxn ang="0">
                <a:pos x="connsiteX1" y="connsiteY1"/>
              </a:cxn>
              <a:cxn ang="0">
                <a:pos x="connsiteX2" y="connsiteY2"/>
              </a:cxn>
            </a:cxnLst>
            <a:rect l="l" t="t" r="r" b="b"/>
            <a:pathLst>
              <a:path w="4710896" h="1203785">
                <a:moveTo>
                  <a:pt x="0" y="1180636"/>
                </a:moveTo>
                <a:cubicBezTo>
                  <a:pt x="249820" y="588398"/>
                  <a:pt x="499641" y="-3840"/>
                  <a:pt x="1284790" y="18"/>
                </a:cubicBezTo>
                <a:cubicBezTo>
                  <a:pt x="2069939" y="3876"/>
                  <a:pt x="3390417" y="603830"/>
                  <a:pt x="4710896" y="1203785"/>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5" idx="0"/>
            <a:endCxn id="5" idx="2"/>
          </p:cNvCxnSpPr>
          <p:nvPr/>
        </p:nvCxnSpPr>
        <p:spPr>
          <a:xfrm flipV="1">
            <a:off x="1307939" y="2743200"/>
            <a:ext cx="901861" cy="1157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10" idx="2"/>
          </p:cNvCxnSpPr>
          <p:nvPr/>
        </p:nvCxnSpPr>
        <p:spPr>
          <a:xfrm>
            <a:off x="2590800" y="2743200"/>
            <a:ext cx="82373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6"/>
            <a:endCxn id="15" idx="2"/>
          </p:cNvCxnSpPr>
          <p:nvPr/>
        </p:nvCxnSpPr>
        <p:spPr>
          <a:xfrm>
            <a:off x="5105400" y="2743200"/>
            <a:ext cx="913435" cy="347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604304" y="2349647"/>
            <a:ext cx="2129742" cy="393553"/>
          </a:xfrm>
          <a:custGeom>
            <a:avLst/>
            <a:gdLst>
              <a:gd name="connsiteX0" fmla="*/ 0 w 2129742"/>
              <a:gd name="connsiteY0" fmla="*/ 381978 h 393553"/>
              <a:gd name="connsiteX1" fmla="*/ 868101 w 2129742"/>
              <a:gd name="connsiteY1" fmla="*/ 14 h 393553"/>
              <a:gd name="connsiteX2" fmla="*/ 2129742 w 2129742"/>
              <a:gd name="connsiteY2" fmla="*/ 393553 h 393553"/>
            </a:gdLst>
            <a:ahLst/>
            <a:cxnLst>
              <a:cxn ang="0">
                <a:pos x="connsiteX0" y="connsiteY0"/>
              </a:cxn>
              <a:cxn ang="0">
                <a:pos x="connsiteX1" y="connsiteY1"/>
              </a:cxn>
              <a:cxn ang="0">
                <a:pos x="connsiteX2" y="connsiteY2"/>
              </a:cxn>
            </a:cxnLst>
            <a:rect l="l" t="t" r="r" b="b"/>
            <a:pathLst>
              <a:path w="2129742" h="393553">
                <a:moveTo>
                  <a:pt x="0" y="381978"/>
                </a:moveTo>
                <a:cubicBezTo>
                  <a:pt x="256572" y="190031"/>
                  <a:pt x="513144" y="-1915"/>
                  <a:pt x="868101" y="14"/>
                </a:cubicBezTo>
                <a:cubicBezTo>
                  <a:pt x="1223058" y="1943"/>
                  <a:pt x="1676400" y="197748"/>
                  <a:pt x="2129742" y="393553"/>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627453" y="2766349"/>
            <a:ext cx="3391382" cy="740849"/>
          </a:xfrm>
          <a:custGeom>
            <a:avLst/>
            <a:gdLst>
              <a:gd name="connsiteX0" fmla="*/ 0 w 3391382"/>
              <a:gd name="connsiteY0" fmla="*/ 0 h 740849"/>
              <a:gd name="connsiteX1" fmla="*/ 1863524 w 3391382"/>
              <a:gd name="connsiteY1" fmla="*/ 740780 h 740849"/>
              <a:gd name="connsiteX2" fmla="*/ 3391382 w 3391382"/>
              <a:gd name="connsiteY2" fmla="*/ 34724 h 740849"/>
            </a:gdLst>
            <a:ahLst/>
            <a:cxnLst>
              <a:cxn ang="0">
                <a:pos x="connsiteX0" y="connsiteY0"/>
              </a:cxn>
              <a:cxn ang="0">
                <a:pos x="connsiteX1" y="connsiteY1"/>
              </a:cxn>
              <a:cxn ang="0">
                <a:pos x="connsiteX2" y="connsiteY2"/>
              </a:cxn>
            </a:cxnLst>
            <a:rect l="l" t="t" r="r" b="b"/>
            <a:pathLst>
              <a:path w="3391382" h="740849">
                <a:moveTo>
                  <a:pt x="0" y="0"/>
                </a:moveTo>
                <a:cubicBezTo>
                  <a:pt x="649147" y="367496"/>
                  <a:pt x="1298294" y="734993"/>
                  <a:pt x="1863524" y="740780"/>
                </a:cubicBezTo>
                <a:cubicBezTo>
                  <a:pt x="2428754" y="746567"/>
                  <a:pt x="2910068" y="390645"/>
                  <a:pt x="3391382" y="34724"/>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3831220" y="2743200"/>
            <a:ext cx="2176041" cy="440053"/>
          </a:xfrm>
          <a:custGeom>
            <a:avLst/>
            <a:gdLst>
              <a:gd name="connsiteX0" fmla="*/ 0 w 2176041"/>
              <a:gd name="connsiteY0" fmla="*/ 0 h 440053"/>
              <a:gd name="connsiteX1" fmla="*/ 1053296 w 2176041"/>
              <a:gd name="connsiteY1" fmla="*/ 439838 h 440053"/>
              <a:gd name="connsiteX2" fmla="*/ 2176041 w 2176041"/>
              <a:gd name="connsiteY2" fmla="*/ 46299 h 440053"/>
            </a:gdLst>
            <a:ahLst/>
            <a:cxnLst>
              <a:cxn ang="0">
                <a:pos x="connsiteX0" y="connsiteY0"/>
              </a:cxn>
              <a:cxn ang="0">
                <a:pos x="connsiteX1" y="connsiteY1"/>
              </a:cxn>
              <a:cxn ang="0">
                <a:pos x="connsiteX2" y="connsiteY2"/>
              </a:cxn>
            </a:cxnLst>
            <a:rect l="l" t="t" r="r" b="b"/>
            <a:pathLst>
              <a:path w="2176041" h="440053">
                <a:moveTo>
                  <a:pt x="0" y="0"/>
                </a:moveTo>
                <a:cubicBezTo>
                  <a:pt x="345311" y="216061"/>
                  <a:pt x="690623" y="432122"/>
                  <a:pt x="1053296" y="439838"/>
                </a:cubicBezTo>
                <a:cubicBezTo>
                  <a:pt x="1415969" y="447554"/>
                  <a:pt x="1796005" y="246926"/>
                  <a:pt x="2176041" y="46299"/>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819646" y="2754775"/>
            <a:ext cx="3507129" cy="729205"/>
          </a:xfrm>
          <a:custGeom>
            <a:avLst/>
            <a:gdLst>
              <a:gd name="connsiteX0" fmla="*/ 0 w 3507129"/>
              <a:gd name="connsiteY0" fmla="*/ 0 h 729205"/>
              <a:gd name="connsiteX1" fmla="*/ 1898248 w 3507129"/>
              <a:gd name="connsiteY1" fmla="*/ 729205 h 729205"/>
              <a:gd name="connsiteX2" fmla="*/ 3507129 w 3507129"/>
              <a:gd name="connsiteY2" fmla="*/ 0 h 729205"/>
            </a:gdLst>
            <a:ahLst/>
            <a:cxnLst>
              <a:cxn ang="0">
                <a:pos x="connsiteX0" y="connsiteY0"/>
              </a:cxn>
              <a:cxn ang="0">
                <a:pos x="connsiteX1" y="connsiteY1"/>
              </a:cxn>
              <a:cxn ang="0">
                <a:pos x="connsiteX2" y="connsiteY2"/>
              </a:cxn>
            </a:cxnLst>
            <a:rect l="l" t="t" r="r" b="b"/>
            <a:pathLst>
              <a:path w="3507129" h="729205">
                <a:moveTo>
                  <a:pt x="0" y="0"/>
                </a:moveTo>
                <a:cubicBezTo>
                  <a:pt x="656863" y="364602"/>
                  <a:pt x="1313727" y="729205"/>
                  <a:pt x="1898248" y="729205"/>
                </a:cubicBezTo>
                <a:cubicBezTo>
                  <a:pt x="2482769" y="729205"/>
                  <a:pt x="2994949" y="364602"/>
                  <a:pt x="3507129" y="0"/>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5092861" y="2314733"/>
            <a:ext cx="2187615" cy="463191"/>
          </a:xfrm>
          <a:custGeom>
            <a:avLst/>
            <a:gdLst>
              <a:gd name="connsiteX0" fmla="*/ 0 w 2187615"/>
              <a:gd name="connsiteY0" fmla="*/ 416892 h 463191"/>
              <a:gd name="connsiteX1" fmla="*/ 1157468 w 2187615"/>
              <a:gd name="connsiteY1" fmla="*/ 204 h 463191"/>
              <a:gd name="connsiteX2" fmla="*/ 2187615 w 2187615"/>
              <a:gd name="connsiteY2" fmla="*/ 463191 h 463191"/>
            </a:gdLst>
            <a:ahLst/>
            <a:cxnLst>
              <a:cxn ang="0">
                <a:pos x="connsiteX0" y="connsiteY0"/>
              </a:cxn>
              <a:cxn ang="0">
                <a:pos x="connsiteX1" y="connsiteY1"/>
              </a:cxn>
              <a:cxn ang="0">
                <a:pos x="connsiteX2" y="connsiteY2"/>
              </a:cxn>
            </a:cxnLst>
            <a:rect l="l" t="t" r="r" b="b"/>
            <a:pathLst>
              <a:path w="2187615" h="463191">
                <a:moveTo>
                  <a:pt x="0" y="416892"/>
                </a:moveTo>
                <a:cubicBezTo>
                  <a:pt x="396433" y="204690"/>
                  <a:pt x="792866" y="-7512"/>
                  <a:pt x="1157468" y="204"/>
                </a:cubicBezTo>
                <a:cubicBezTo>
                  <a:pt x="1522070" y="7920"/>
                  <a:pt x="1854842" y="235555"/>
                  <a:pt x="2187615" y="463191"/>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02416" y="1528891"/>
            <a:ext cx="312906" cy="369332"/>
          </a:xfrm>
          <a:prstGeom prst="rect">
            <a:avLst/>
          </a:prstGeom>
          <a:noFill/>
        </p:spPr>
        <p:txBody>
          <a:bodyPr wrap="none" rtlCol="0">
            <a:spAutoFit/>
          </a:bodyPr>
          <a:lstStyle/>
          <a:p>
            <a:r>
              <a:rPr lang="en-US" dirty="0" smtClean="0"/>
              <a:t>1</a:t>
            </a:r>
            <a:endParaRPr lang="en-US" dirty="0"/>
          </a:p>
        </p:txBody>
      </p:sp>
      <p:sp>
        <p:nvSpPr>
          <p:cNvPr id="31" name="TextBox 30"/>
          <p:cNvSpPr txBox="1"/>
          <p:nvPr/>
        </p:nvSpPr>
        <p:spPr>
          <a:xfrm>
            <a:off x="2243847" y="1615837"/>
            <a:ext cx="312906" cy="369332"/>
          </a:xfrm>
          <a:prstGeom prst="rect">
            <a:avLst/>
          </a:prstGeom>
          <a:noFill/>
        </p:spPr>
        <p:txBody>
          <a:bodyPr wrap="none" rtlCol="0">
            <a:spAutoFit/>
          </a:bodyPr>
          <a:lstStyle/>
          <a:p>
            <a:r>
              <a:rPr lang="en-US" dirty="0" smtClean="0"/>
              <a:t>3</a:t>
            </a:r>
            <a:endParaRPr lang="en-US" dirty="0"/>
          </a:p>
        </p:txBody>
      </p:sp>
      <p:sp>
        <p:nvSpPr>
          <p:cNvPr id="32" name="TextBox 31"/>
          <p:cNvSpPr txBox="1"/>
          <p:nvPr/>
        </p:nvSpPr>
        <p:spPr>
          <a:xfrm>
            <a:off x="2198995" y="2105118"/>
            <a:ext cx="312906" cy="369332"/>
          </a:xfrm>
          <a:prstGeom prst="rect">
            <a:avLst/>
          </a:prstGeom>
          <a:noFill/>
        </p:spPr>
        <p:txBody>
          <a:bodyPr wrap="none" rtlCol="0">
            <a:spAutoFit/>
          </a:bodyPr>
          <a:lstStyle/>
          <a:p>
            <a:r>
              <a:rPr lang="en-US" dirty="0" smtClean="0"/>
              <a:t>3</a:t>
            </a:r>
            <a:endParaRPr lang="en-US" dirty="0"/>
          </a:p>
        </p:txBody>
      </p:sp>
      <p:sp>
        <p:nvSpPr>
          <p:cNvPr id="33" name="TextBox 32"/>
          <p:cNvSpPr txBox="1"/>
          <p:nvPr/>
        </p:nvSpPr>
        <p:spPr>
          <a:xfrm>
            <a:off x="1736397" y="2777720"/>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2916820" y="2696283"/>
            <a:ext cx="312906" cy="369332"/>
          </a:xfrm>
          <a:prstGeom prst="rect">
            <a:avLst/>
          </a:prstGeom>
          <a:noFill/>
        </p:spPr>
        <p:txBody>
          <a:bodyPr wrap="none" rtlCol="0">
            <a:spAutoFit/>
          </a:bodyPr>
          <a:lstStyle/>
          <a:p>
            <a:r>
              <a:rPr lang="en-US" dirty="0" smtClean="0"/>
              <a:t>2</a:t>
            </a:r>
            <a:endParaRPr lang="en-US" dirty="0"/>
          </a:p>
        </p:txBody>
      </p:sp>
      <p:sp>
        <p:nvSpPr>
          <p:cNvPr id="35" name="TextBox 34"/>
          <p:cNvSpPr txBox="1"/>
          <p:nvPr/>
        </p:nvSpPr>
        <p:spPr>
          <a:xfrm>
            <a:off x="3819646" y="3352800"/>
            <a:ext cx="312906" cy="369332"/>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3175799" y="2017686"/>
            <a:ext cx="312906" cy="369332"/>
          </a:xfrm>
          <a:prstGeom prst="rect">
            <a:avLst/>
          </a:prstGeom>
          <a:noFill/>
        </p:spPr>
        <p:txBody>
          <a:bodyPr wrap="none" rtlCol="0">
            <a:spAutoFit/>
          </a:bodyPr>
          <a:lstStyle/>
          <a:p>
            <a:r>
              <a:rPr lang="en-US" dirty="0" smtClean="0"/>
              <a:t>4</a:t>
            </a:r>
            <a:endParaRPr lang="en-US" dirty="0"/>
          </a:p>
        </p:txBody>
      </p:sp>
      <p:sp>
        <p:nvSpPr>
          <p:cNvPr id="37" name="TextBox 36"/>
          <p:cNvSpPr txBox="1"/>
          <p:nvPr/>
        </p:nvSpPr>
        <p:spPr>
          <a:xfrm>
            <a:off x="6152181" y="1945401"/>
            <a:ext cx="312906" cy="369332"/>
          </a:xfrm>
          <a:prstGeom prst="rect">
            <a:avLst/>
          </a:prstGeom>
          <a:noFill/>
        </p:spPr>
        <p:txBody>
          <a:bodyPr wrap="none" rtlCol="0">
            <a:spAutoFit/>
          </a:bodyPr>
          <a:lstStyle/>
          <a:p>
            <a:r>
              <a:rPr lang="en-US" dirty="0" smtClean="0"/>
              <a:t>1</a:t>
            </a:r>
            <a:endParaRPr lang="en-US" dirty="0"/>
          </a:p>
        </p:txBody>
      </p:sp>
      <p:sp>
        <p:nvSpPr>
          <p:cNvPr id="38" name="TextBox 37"/>
          <p:cNvSpPr txBox="1"/>
          <p:nvPr/>
        </p:nvSpPr>
        <p:spPr>
          <a:xfrm>
            <a:off x="6244347" y="3290372"/>
            <a:ext cx="312906" cy="369332"/>
          </a:xfrm>
          <a:prstGeom prst="rect">
            <a:avLst/>
          </a:prstGeom>
          <a:noFill/>
        </p:spPr>
        <p:txBody>
          <a:bodyPr wrap="none" rtlCol="0">
            <a:spAutoFit/>
          </a:bodyPr>
          <a:lstStyle/>
          <a:p>
            <a:r>
              <a:rPr lang="en-US" dirty="0" smtClean="0"/>
              <a:t>3</a:t>
            </a:r>
            <a:endParaRPr lang="en-US" dirty="0"/>
          </a:p>
        </p:txBody>
      </p:sp>
      <p:sp>
        <p:nvSpPr>
          <p:cNvPr id="39" name="TextBox 38"/>
          <p:cNvSpPr txBox="1"/>
          <p:nvPr/>
        </p:nvSpPr>
        <p:spPr>
          <a:xfrm>
            <a:off x="4689287" y="2895874"/>
            <a:ext cx="312906" cy="369332"/>
          </a:xfrm>
          <a:prstGeom prst="rect">
            <a:avLst/>
          </a:prstGeom>
          <a:noFill/>
        </p:spPr>
        <p:txBody>
          <a:bodyPr wrap="none" rtlCol="0">
            <a:spAutoFit/>
          </a:bodyPr>
          <a:lstStyle/>
          <a:p>
            <a:r>
              <a:rPr lang="en-US" dirty="0" smtClean="0"/>
              <a:t>2</a:t>
            </a:r>
            <a:endParaRPr lang="en-US" dirty="0"/>
          </a:p>
        </p:txBody>
      </p:sp>
      <p:sp>
        <p:nvSpPr>
          <p:cNvPr id="40" name="TextBox 39"/>
          <p:cNvSpPr txBox="1"/>
          <p:nvPr/>
        </p:nvSpPr>
        <p:spPr>
          <a:xfrm>
            <a:off x="5232332" y="2681120"/>
            <a:ext cx="312906" cy="369332"/>
          </a:xfrm>
          <a:prstGeom prst="rect">
            <a:avLst/>
          </a:prstGeom>
          <a:noFill/>
        </p:spPr>
        <p:txBody>
          <a:bodyPr wrap="none" rtlCol="0">
            <a:spAutoFit/>
          </a:bodyPr>
          <a:lstStyle/>
          <a:p>
            <a:r>
              <a:rPr lang="en-US" dirty="0" smtClean="0"/>
              <a:t>1</a:t>
            </a:r>
            <a:endParaRPr lang="en-US" dirty="0"/>
          </a:p>
        </p:txBody>
      </p:sp>
      <p:sp>
        <p:nvSpPr>
          <p:cNvPr id="41" name="TextBox 40"/>
          <p:cNvSpPr txBox="1"/>
          <p:nvPr/>
        </p:nvSpPr>
        <p:spPr>
          <a:xfrm>
            <a:off x="937550" y="2593894"/>
            <a:ext cx="312906" cy="369332"/>
          </a:xfrm>
          <a:prstGeom prst="rect">
            <a:avLst/>
          </a:prstGeom>
          <a:noFill/>
        </p:spPr>
        <p:txBody>
          <a:bodyPr wrap="none" rtlCol="0">
            <a:spAutoFit/>
          </a:bodyPr>
          <a:lstStyle/>
          <a:p>
            <a:r>
              <a:rPr lang="en-US" dirty="0" smtClean="0"/>
              <a:t>1</a:t>
            </a:r>
            <a:endParaRPr lang="en-US" dirty="0"/>
          </a:p>
        </p:txBody>
      </p:sp>
      <p:sp>
        <p:nvSpPr>
          <p:cNvPr id="42" name="TextBox 41"/>
          <p:cNvSpPr txBox="1"/>
          <p:nvPr/>
        </p:nvSpPr>
        <p:spPr>
          <a:xfrm>
            <a:off x="2210764" y="2559277"/>
            <a:ext cx="312906" cy="369332"/>
          </a:xfrm>
          <a:prstGeom prst="rect">
            <a:avLst/>
          </a:prstGeom>
          <a:noFill/>
        </p:spPr>
        <p:txBody>
          <a:bodyPr wrap="none" rtlCol="0">
            <a:spAutoFit/>
          </a:bodyPr>
          <a:lstStyle/>
          <a:p>
            <a:r>
              <a:rPr lang="en-US" dirty="0" smtClean="0"/>
              <a:t>1</a:t>
            </a:r>
            <a:endParaRPr lang="en-US" dirty="0"/>
          </a:p>
        </p:txBody>
      </p:sp>
      <p:sp>
        <p:nvSpPr>
          <p:cNvPr id="43" name="TextBox 42"/>
          <p:cNvSpPr txBox="1"/>
          <p:nvPr/>
        </p:nvSpPr>
        <p:spPr>
          <a:xfrm>
            <a:off x="3472405" y="2582967"/>
            <a:ext cx="312906"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4744647" y="2570109"/>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6040436" y="2581683"/>
            <a:ext cx="312906" cy="369332"/>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7314040" y="2558534"/>
            <a:ext cx="31290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935815" y="2974894"/>
            <a:ext cx="312906" cy="369332"/>
          </a:xfrm>
          <a:prstGeom prst="rect">
            <a:avLst/>
          </a:prstGeom>
          <a:solidFill>
            <a:srgbClr val="FFFF00"/>
          </a:solidFill>
        </p:spPr>
        <p:txBody>
          <a:bodyPr wrap="none" rtlCol="0">
            <a:spAutoFit/>
          </a:bodyPr>
          <a:lstStyle/>
          <a:p>
            <a:r>
              <a:rPr lang="en-US" dirty="0" smtClean="0"/>
              <a:t>1</a:t>
            </a:r>
            <a:endParaRPr lang="en-US" dirty="0"/>
          </a:p>
        </p:txBody>
      </p:sp>
      <p:sp>
        <p:nvSpPr>
          <p:cNvPr id="47" name="Content Placeholder 2"/>
          <p:cNvSpPr>
            <a:spLocks noGrp="1"/>
          </p:cNvSpPr>
          <p:nvPr>
            <p:ph idx="1"/>
          </p:nvPr>
        </p:nvSpPr>
        <p:spPr>
          <a:xfrm>
            <a:off x="457200" y="3912262"/>
            <a:ext cx="8229600" cy="2213902"/>
          </a:xfrm>
        </p:spPr>
        <p:txBody>
          <a:bodyPr/>
          <a:lstStyle/>
          <a:p>
            <a:r>
              <a:rPr lang="en-US" dirty="0" smtClean="0"/>
              <a:t>Start from the source node </a:t>
            </a:r>
          </a:p>
          <a:p>
            <a:r>
              <a:rPr lang="en-US" dirty="0" smtClean="0"/>
              <a:t>Going left to right, for each subsequent node, retain the </a:t>
            </a:r>
            <a:r>
              <a:rPr lang="en-US" i="1" dirty="0" smtClean="0"/>
              <a:t>lowest </a:t>
            </a:r>
            <a:r>
              <a:rPr lang="en-US" dirty="0" smtClean="0"/>
              <a:t>incoming cost </a:t>
            </a:r>
            <a:endParaRPr lang="en-US" dirty="0"/>
          </a:p>
        </p:txBody>
      </p:sp>
      <p:sp>
        <p:nvSpPr>
          <p:cNvPr id="48" name="TextBox 47"/>
          <p:cNvSpPr txBox="1"/>
          <p:nvPr/>
        </p:nvSpPr>
        <p:spPr>
          <a:xfrm>
            <a:off x="2220994" y="2974894"/>
            <a:ext cx="312906" cy="369332"/>
          </a:xfrm>
          <a:prstGeom prst="rect">
            <a:avLst/>
          </a:prstGeom>
          <a:solidFill>
            <a:srgbClr val="FFFF00"/>
          </a:solidFill>
        </p:spPr>
        <p:txBody>
          <a:bodyPr wrap="none" rtlCol="0">
            <a:spAutoFit/>
          </a:bodyPr>
          <a:lstStyle/>
          <a:p>
            <a:r>
              <a:rPr lang="en-US" dirty="0" smtClean="0"/>
              <a:t>3</a:t>
            </a:r>
            <a:endParaRPr lang="en-US" dirty="0"/>
          </a:p>
        </p:txBody>
      </p:sp>
      <p:sp>
        <p:nvSpPr>
          <p:cNvPr id="49" name="TextBox 48"/>
          <p:cNvSpPr txBox="1"/>
          <p:nvPr/>
        </p:nvSpPr>
        <p:spPr>
          <a:xfrm>
            <a:off x="3592344" y="2834962"/>
            <a:ext cx="312906" cy="369332"/>
          </a:xfrm>
          <a:prstGeom prst="rect">
            <a:avLst/>
          </a:prstGeom>
          <a:solidFill>
            <a:srgbClr val="FFFF00"/>
          </a:solidFill>
        </p:spPr>
        <p:txBody>
          <a:bodyPr wrap="none" rtlCol="0">
            <a:spAutoFit/>
          </a:bodyPr>
          <a:lstStyle/>
          <a:p>
            <a:r>
              <a:rPr lang="en-US"/>
              <a:t>5</a:t>
            </a:r>
            <a:endParaRPr lang="en-US" dirty="0"/>
          </a:p>
        </p:txBody>
      </p:sp>
    </p:spTree>
    <p:extLst>
      <p:ext uri="{BB962C8B-B14F-4D97-AF65-F5344CB8AC3E}">
        <p14:creationId xmlns:p14="http://schemas.microsoft.com/office/powerpoint/2010/main" val="1414593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 variation on the problem</a:t>
            </a:r>
            <a:endParaRPr lang="en-US" b="1" dirty="0">
              <a:solidFill>
                <a:srgbClr val="C00000"/>
              </a:solidFill>
            </a:endParaRPr>
          </a:p>
        </p:txBody>
      </p:sp>
      <p:sp>
        <p:nvSpPr>
          <p:cNvPr id="4" name="Oval 3"/>
          <p:cNvSpPr/>
          <p:nvPr/>
        </p:nvSpPr>
        <p:spPr>
          <a:xfrm>
            <a:off x="914400" y="2552700"/>
            <a:ext cx="381000" cy="3810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20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290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7244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1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15200" y="2552700"/>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296365" y="2152891"/>
            <a:ext cx="2118167" cy="590309"/>
          </a:xfrm>
          <a:custGeom>
            <a:avLst/>
            <a:gdLst>
              <a:gd name="connsiteX0" fmla="*/ 0 w 2118167"/>
              <a:gd name="connsiteY0" fmla="*/ 590309 h 590309"/>
              <a:gd name="connsiteX1" fmla="*/ 995422 w 2118167"/>
              <a:gd name="connsiteY1" fmla="*/ 0 h 590309"/>
              <a:gd name="connsiteX2" fmla="*/ 2118167 w 2118167"/>
              <a:gd name="connsiteY2" fmla="*/ 590309 h 590309"/>
            </a:gdLst>
            <a:ahLst/>
            <a:cxnLst>
              <a:cxn ang="0">
                <a:pos x="connsiteX0" y="connsiteY0"/>
              </a:cxn>
              <a:cxn ang="0">
                <a:pos x="connsiteX1" y="connsiteY1"/>
              </a:cxn>
              <a:cxn ang="0">
                <a:pos x="connsiteX2" y="connsiteY2"/>
              </a:cxn>
            </a:cxnLst>
            <a:rect l="l" t="t" r="r" b="b"/>
            <a:pathLst>
              <a:path w="2118167" h="590309">
                <a:moveTo>
                  <a:pt x="0" y="590309"/>
                </a:moveTo>
                <a:cubicBezTo>
                  <a:pt x="321197" y="295154"/>
                  <a:pt x="642394" y="0"/>
                  <a:pt x="995422" y="0"/>
                </a:cubicBezTo>
                <a:cubicBezTo>
                  <a:pt x="1348450" y="0"/>
                  <a:pt x="1733308" y="295154"/>
                  <a:pt x="2118167" y="590309"/>
                </a:cubicBezTo>
              </a:path>
            </a:pathLst>
          </a:custGeom>
          <a:noFill/>
          <a:ln w="28575">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296365" y="1898223"/>
            <a:ext cx="3437681" cy="879701"/>
          </a:xfrm>
          <a:custGeom>
            <a:avLst/>
            <a:gdLst>
              <a:gd name="connsiteX0" fmla="*/ 0 w 3437681"/>
              <a:gd name="connsiteY0" fmla="*/ 856552 h 879701"/>
              <a:gd name="connsiteX1" fmla="*/ 1400536 w 3437681"/>
              <a:gd name="connsiteY1" fmla="*/ 25 h 879701"/>
              <a:gd name="connsiteX2" fmla="*/ 3437681 w 3437681"/>
              <a:gd name="connsiteY2" fmla="*/ 879701 h 879701"/>
            </a:gdLst>
            <a:ahLst/>
            <a:cxnLst>
              <a:cxn ang="0">
                <a:pos x="connsiteX0" y="connsiteY0"/>
              </a:cxn>
              <a:cxn ang="0">
                <a:pos x="connsiteX1" y="connsiteY1"/>
              </a:cxn>
              <a:cxn ang="0">
                <a:pos x="connsiteX2" y="connsiteY2"/>
              </a:cxn>
            </a:cxnLst>
            <a:rect l="l" t="t" r="r" b="b"/>
            <a:pathLst>
              <a:path w="3437681" h="879701">
                <a:moveTo>
                  <a:pt x="0" y="856552"/>
                </a:moveTo>
                <a:cubicBezTo>
                  <a:pt x="413794" y="426359"/>
                  <a:pt x="827589" y="-3833"/>
                  <a:pt x="1400536" y="25"/>
                </a:cubicBezTo>
                <a:cubicBezTo>
                  <a:pt x="1973483" y="3883"/>
                  <a:pt x="2705582" y="441792"/>
                  <a:pt x="3437681" y="879701"/>
                </a:cubicBezTo>
              </a:path>
            </a:pathLst>
          </a:custGeom>
          <a:noFill/>
          <a:ln w="28575">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307939" y="1574139"/>
            <a:ext cx="4710896" cy="1203785"/>
          </a:xfrm>
          <a:custGeom>
            <a:avLst/>
            <a:gdLst>
              <a:gd name="connsiteX0" fmla="*/ 0 w 4710896"/>
              <a:gd name="connsiteY0" fmla="*/ 1180636 h 1203785"/>
              <a:gd name="connsiteX1" fmla="*/ 1284790 w 4710896"/>
              <a:gd name="connsiteY1" fmla="*/ 18 h 1203785"/>
              <a:gd name="connsiteX2" fmla="*/ 4710896 w 4710896"/>
              <a:gd name="connsiteY2" fmla="*/ 1203785 h 1203785"/>
            </a:gdLst>
            <a:ahLst/>
            <a:cxnLst>
              <a:cxn ang="0">
                <a:pos x="connsiteX0" y="connsiteY0"/>
              </a:cxn>
              <a:cxn ang="0">
                <a:pos x="connsiteX1" y="connsiteY1"/>
              </a:cxn>
              <a:cxn ang="0">
                <a:pos x="connsiteX2" y="connsiteY2"/>
              </a:cxn>
            </a:cxnLst>
            <a:rect l="l" t="t" r="r" b="b"/>
            <a:pathLst>
              <a:path w="4710896" h="1203785">
                <a:moveTo>
                  <a:pt x="0" y="1180636"/>
                </a:moveTo>
                <a:cubicBezTo>
                  <a:pt x="249820" y="588398"/>
                  <a:pt x="499641" y="-3840"/>
                  <a:pt x="1284790" y="18"/>
                </a:cubicBezTo>
                <a:cubicBezTo>
                  <a:pt x="2069939" y="3876"/>
                  <a:pt x="3390417" y="603830"/>
                  <a:pt x="4710896" y="1203785"/>
                </a:cubicBezTo>
              </a:path>
            </a:pathLst>
          </a:custGeom>
          <a:noFill/>
          <a:ln w="28575">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5" idx="0"/>
            <a:endCxn id="5" idx="2"/>
          </p:cNvCxnSpPr>
          <p:nvPr/>
        </p:nvCxnSpPr>
        <p:spPr>
          <a:xfrm flipV="1">
            <a:off x="1307939" y="2743200"/>
            <a:ext cx="901861" cy="1157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10" idx="2"/>
          </p:cNvCxnSpPr>
          <p:nvPr/>
        </p:nvCxnSpPr>
        <p:spPr>
          <a:xfrm>
            <a:off x="2590800" y="2743200"/>
            <a:ext cx="82373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6"/>
            <a:endCxn id="15" idx="2"/>
          </p:cNvCxnSpPr>
          <p:nvPr/>
        </p:nvCxnSpPr>
        <p:spPr>
          <a:xfrm>
            <a:off x="5105400" y="2743200"/>
            <a:ext cx="913435" cy="347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604304" y="2349647"/>
            <a:ext cx="2129742" cy="393553"/>
          </a:xfrm>
          <a:custGeom>
            <a:avLst/>
            <a:gdLst>
              <a:gd name="connsiteX0" fmla="*/ 0 w 2129742"/>
              <a:gd name="connsiteY0" fmla="*/ 381978 h 393553"/>
              <a:gd name="connsiteX1" fmla="*/ 868101 w 2129742"/>
              <a:gd name="connsiteY1" fmla="*/ 14 h 393553"/>
              <a:gd name="connsiteX2" fmla="*/ 2129742 w 2129742"/>
              <a:gd name="connsiteY2" fmla="*/ 393553 h 393553"/>
            </a:gdLst>
            <a:ahLst/>
            <a:cxnLst>
              <a:cxn ang="0">
                <a:pos x="connsiteX0" y="connsiteY0"/>
              </a:cxn>
              <a:cxn ang="0">
                <a:pos x="connsiteX1" y="connsiteY1"/>
              </a:cxn>
              <a:cxn ang="0">
                <a:pos x="connsiteX2" y="connsiteY2"/>
              </a:cxn>
            </a:cxnLst>
            <a:rect l="l" t="t" r="r" b="b"/>
            <a:pathLst>
              <a:path w="2129742" h="393553">
                <a:moveTo>
                  <a:pt x="0" y="381978"/>
                </a:moveTo>
                <a:cubicBezTo>
                  <a:pt x="256572" y="190031"/>
                  <a:pt x="513144" y="-1915"/>
                  <a:pt x="868101" y="14"/>
                </a:cubicBezTo>
                <a:cubicBezTo>
                  <a:pt x="1223058" y="1943"/>
                  <a:pt x="1676400" y="197748"/>
                  <a:pt x="2129742" y="393553"/>
                </a:cubicBezTo>
              </a:path>
            </a:pathLst>
          </a:custGeom>
          <a:noFill/>
          <a:ln w="1905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627453" y="2766349"/>
            <a:ext cx="3391382" cy="740849"/>
          </a:xfrm>
          <a:custGeom>
            <a:avLst/>
            <a:gdLst>
              <a:gd name="connsiteX0" fmla="*/ 0 w 3391382"/>
              <a:gd name="connsiteY0" fmla="*/ 0 h 740849"/>
              <a:gd name="connsiteX1" fmla="*/ 1863524 w 3391382"/>
              <a:gd name="connsiteY1" fmla="*/ 740780 h 740849"/>
              <a:gd name="connsiteX2" fmla="*/ 3391382 w 3391382"/>
              <a:gd name="connsiteY2" fmla="*/ 34724 h 740849"/>
            </a:gdLst>
            <a:ahLst/>
            <a:cxnLst>
              <a:cxn ang="0">
                <a:pos x="connsiteX0" y="connsiteY0"/>
              </a:cxn>
              <a:cxn ang="0">
                <a:pos x="connsiteX1" y="connsiteY1"/>
              </a:cxn>
              <a:cxn ang="0">
                <a:pos x="connsiteX2" y="connsiteY2"/>
              </a:cxn>
            </a:cxnLst>
            <a:rect l="l" t="t" r="r" b="b"/>
            <a:pathLst>
              <a:path w="3391382" h="740849">
                <a:moveTo>
                  <a:pt x="0" y="0"/>
                </a:moveTo>
                <a:cubicBezTo>
                  <a:pt x="649147" y="367496"/>
                  <a:pt x="1298294" y="734993"/>
                  <a:pt x="1863524" y="740780"/>
                </a:cubicBezTo>
                <a:cubicBezTo>
                  <a:pt x="2428754" y="746567"/>
                  <a:pt x="2910068" y="390645"/>
                  <a:pt x="3391382" y="34724"/>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3831220" y="2743200"/>
            <a:ext cx="2176041" cy="440053"/>
          </a:xfrm>
          <a:custGeom>
            <a:avLst/>
            <a:gdLst>
              <a:gd name="connsiteX0" fmla="*/ 0 w 2176041"/>
              <a:gd name="connsiteY0" fmla="*/ 0 h 440053"/>
              <a:gd name="connsiteX1" fmla="*/ 1053296 w 2176041"/>
              <a:gd name="connsiteY1" fmla="*/ 439838 h 440053"/>
              <a:gd name="connsiteX2" fmla="*/ 2176041 w 2176041"/>
              <a:gd name="connsiteY2" fmla="*/ 46299 h 440053"/>
            </a:gdLst>
            <a:ahLst/>
            <a:cxnLst>
              <a:cxn ang="0">
                <a:pos x="connsiteX0" y="connsiteY0"/>
              </a:cxn>
              <a:cxn ang="0">
                <a:pos x="connsiteX1" y="connsiteY1"/>
              </a:cxn>
              <a:cxn ang="0">
                <a:pos x="connsiteX2" y="connsiteY2"/>
              </a:cxn>
            </a:cxnLst>
            <a:rect l="l" t="t" r="r" b="b"/>
            <a:pathLst>
              <a:path w="2176041" h="440053">
                <a:moveTo>
                  <a:pt x="0" y="0"/>
                </a:moveTo>
                <a:cubicBezTo>
                  <a:pt x="345311" y="216061"/>
                  <a:pt x="690623" y="432122"/>
                  <a:pt x="1053296" y="439838"/>
                </a:cubicBezTo>
                <a:cubicBezTo>
                  <a:pt x="1415969" y="447554"/>
                  <a:pt x="1796005" y="246926"/>
                  <a:pt x="2176041" y="46299"/>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819646" y="2754775"/>
            <a:ext cx="3507129" cy="729205"/>
          </a:xfrm>
          <a:custGeom>
            <a:avLst/>
            <a:gdLst>
              <a:gd name="connsiteX0" fmla="*/ 0 w 3507129"/>
              <a:gd name="connsiteY0" fmla="*/ 0 h 729205"/>
              <a:gd name="connsiteX1" fmla="*/ 1898248 w 3507129"/>
              <a:gd name="connsiteY1" fmla="*/ 729205 h 729205"/>
              <a:gd name="connsiteX2" fmla="*/ 3507129 w 3507129"/>
              <a:gd name="connsiteY2" fmla="*/ 0 h 729205"/>
            </a:gdLst>
            <a:ahLst/>
            <a:cxnLst>
              <a:cxn ang="0">
                <a:pos x="connsiteX0" y="connsiteY0"/>
              </a:cxn>
              <a:cxn ang="0">
                <a:pos x="connsiteX1" y="connsiteY1"/>
              </a:cxn>
              <a:cxn ang="0">
                <a:pos x="connsiteX2" y="connsiteY2"/>
              </a:cxn>
            </a:cxnLst>
            <a:rect l="l" t="t" r="r" b="b"/>
            <a:pathLst>
              <a:path w="3507129" h="729205">
                <a:moveTo>
                  <a:pt x="0" y="0"/>
                </a:moveTo>
                <a:cubicBezTo>
                  <a:pt x="656863" y="364602"/>
                  <a:pt x="1313727" y="729205"/>
                  <a:pt x="1898248" y="729205"/>
                </a:cubicBezTo>
                <a:cubicBezTo>
                  <a:pt x="2482769" y="729205"/>
                  <a:pt x="2994949" y="364602"/>
                  <a:pt x="3507129" y="0"/>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5092861" y="2314733"/>
            <a:ext cx="2187615" cy="463191"/>
          </a:xfrm>
          <a:custGeom>
            <a:avLst/>
            <a:gdLst>
              <a:gd name="connsiteX0" fmla="*/ 0 w 2187615"/>
              <a:gd name="connsiteY0" fmla="*/ 416892 h 463191"/>
              <a:gd name="connsiteX1" fmla="*/ 1157468 w 2187615"/>
              <a:gd name="connsiteY1" fmla="*/ 204 h 463191"/>
              <a:gd name="connsiteX2" fmla="*/ 2187615 w 2187615"/>
              <a:gd name="connsiteY2" fmla="*/ 463191 h 463191"/>
            </a:gdLst>
            <a:ahLst/>
            <a:cxnLst>
              <a:cxn ang="0">
                <a:pos x="connsiteX0" y="connsiteY0"/>
              </a:cxn>
              <a:cxn ang="0">
                <a:pos x="connsiteX1" y="connsiteY1"/>
              </a:cxn>
              <a:cxn ang="0">
                <a:pos x="connsiteX2" y="connsiteY2"/>
              </a:cxn>
            </a:cxnLst>
            <a:rect l="l" t="t" r="r" b="b"/>
            <a:pathLst>
              <a:path w="2187615" h="463191">
                <a:moveTo>
                  <a:pt x="0" y="416892"/>
                </a:moveTo>
                <a:cubicBezTo>
                  <a:pt x="396433" y="204690"/>
                  <a:pt x="792866" y="-7512"/>
                  <a:pt x="1157468" y="204"/>
                </a:cubicBezTo>
                <a:cubicBezTo>
                  <a:pt x="1522070" y="7920"/>
                  <a:pt x="1854842" y="235555"/>
                  <a:pt x="2187615" y="463191"/>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02416" y="1528891"/>
            <a:ext cx="312906" cy="369332"/>
          </a:xfrm>
          <a:prstGeom prst="rect">
            <a:avLst/>
          </a:prstGeom>
          <a:noFill/>
        </p:spPr>
        <p:txBody>
          <a:bodyPr wrap="none" rtlCol="0">
            <a:spAutoFit/>
          </a:bodyPr>
          <a:lstStyle/>
          <a:p>
            <a:r>
              <a:rPr lang="en-US" dirty="0" smtClean="0"/>
              <a:t>1</a:t>
            </a:r>
            <a:endParaRPr lang="en-US" dirty="0"/>
          </a:p>
        </p:txBody>
      </p:sp>
      <p:sp>
        <p:nvSpPr>
          <p:cNvPr id="31" name="TextBox 30"/>
          <p:cNvSpPr txBox="1"/>
          <p:nvPr/>
        </p:nvSpPr>
        <p:spPr>
          <a:xfrm>
            <a:off x="2243847" y="1615837"/>
            <a:ext cx="312906" cy="369332"/>
          </a:xfrm>
          <a:prstGeom prst="rect">
            <a:avLst/>
          </a:prstGeom>
          <a:noFill/>
        </p:spPr>
        <p:txBody>
          <a:bodyPr wrap="none" rtlCol="0">
            <a:spAutoFit/>
          </a:bodyPr>
          <a:lstStyle/>
          <a:p>
            <a:r>
              <a:rPr lang="en-US" dirty="0" smtClean="0"/>
              <a:t>3</a:t>
            </a:r>
            <a:endParaRPr lang="en-US" dirty="0"/>
          </a:p>
        </p:txBody>
      </p:sp>
      <p:sp>
        <p:nvSpPr>
          <p:cNvPr id="32" name="TextBox 31"/>
          <p:cNvSpPr txBox="1"/>
          <p:nvPr/>
        </p:nvSpPr>
        <p:spPr>
          <a:xfrm>
            <a:off x="2198995" y="2105118"/>
            <a:ext cx="312906" cy="369332"/>
          </a:xfrm>
          <a:prstGeom prst="rect">
            <a:avLst/>
          </a:prstGeom>
          <a:noFill/>
        </p:spPr>
        <p:txBody>
          <a:bodyPr wrap="none" rtlCol="0">
            <a:spAutoFit/>
          </a:bodyPr>
          <a:lstStyle/>
          <a:p>
            <a:r>
              <a:rPr lang="en-US" dirty="0" smtClean="0"/>
              <a:t>3</a:t>
            </a:r>
            <a:endParaRPr lang="en-US" dirty="0"/>
          </a:p>
        </p:txBody>
      </p:sp>
      <p:sp>
        <p:nvSpPr>
          <p:cNvPr id="33" name="TextBox 32"/>
          <p:cNvSpPr txBox="1"/>
          <p:nvPr/>
        </p:nvSpPr>
        <p:spPr>
          <a:xfrm>
            <a:off x="1736397" y="2777720"/>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2916820" y="2696283"/>
            <a:ext cx="312906" cy="369332"/>
          </a:xfrm>
          <a:prstGeom prst="rect">
            <a:avLst/>
          </a:prstGeom>
          <a:noFill/>
        </p:spPr>
        <p:txBody>
          <a:bodyPr wrap="none" rtlCol="0">
            <a:spAutoFit/>
          </a:bodyPr>
          <a:lstStyle/>
          <a:p>
            <a:r>
              <a:rPr lang="en-US" dirty="0" smtClean="0"/>
              <a:t>2</a:t>
            </a:r>
            <a:endParaRPr lang="en-US" dirty="0"/>
          </a:p>
        </p:txBody>
      </p:sp>
      <p:sp>
        <p:nvSpPr>
          <p:cNvPr id="35" name="TextBox 34"/>
          <p:cNvSpPr txBox="1"/>
          <p:nvPr/>
        </p:nvSpPr>
        <p:spPr>
          <a:xfrm>
            <a:off x="3819646" y="3352800"/>
            <a:ext cx="312906" cy="369332"/>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3175799" y="2017686"/>
            <a:ext cx="312906" cy="369332"/>
          </a:xfrm>
          <a:prstGeom prst="rect">
            <a:avLst/>
          </a:prstGeom>
          <a:noFill/>
        </p:spPr>
        <p:txBody>
          <a:bodyPr wrap="none" rtlCol="0">
            <a:spAutoFit/>
          </a:bodyPr>
          <a:lstStyle/>
          <a:p>
            <a:r>
              <a:rPr lang="en-US" dirty="0" smtClean="0"/>
              <a:t>4</a:t>
            </a:r>
            <a:endParaRPr lang="en-US" dirty="0"/>
          </a:p>
        </p:txBody>
      </p:sp>
      <p:sp>
        <p:nvSpPr>
          <p:cNvPr id="37" name="TextBox 36"/>
          <p:cNvSpPr txBox="1"/>
          <p:nvPr/>
        </p:nvSpPr>
        <p:spPr>
          <a:xfrm>
            <a:off x="6152181" y="1945401"/>
            <a:ext cx="312906" cy="369332"/>
          </a:xfrm>
          <a:prstGeom prst="rect">
            <a:avLst/>
          </a:prstGeom>
          <a:noFill/>
        </p:spPr>
        <p:txBody>
          <a:bodyPr wrap="none" rtlCol="0">
            <a:spAutoFit/>
          </a:bodyPr>
          <a:lstStyle/>
          <a:p>
            <a:r>
              <a:rPr lang="en-US" dirty="0" smtClean="0"/>
              <a:t>1</a:t>
            </a:r>
            <a:endParaRPr lang="en-US" dirty="0"/>
          </a:p>
        </p:txBody>
      </p:sp>
      <p:sp>
        <p:nvSpPr>
          <p:cNvPr id="38" name="TextBox 37"/>
          <p:cNvSpPr txBox="1"/>
          <p:nvPr/>
        </p:nvSpPr>
        <p:spPr>
          <a:xfrm>
            <a:off x="6244347" y="3290372"/>
            <a:ext cx="312906" cy="369332"/>
          </a:xfrm>
          <a:prstGeom prst="rect">
            <a:avLst/>
          </a:prstGeom>
          <a:noFill/>
        </p:spPr>
        <p:txBody>
          <a:bodyPr wrap="none" rtlCol="0">
            <a:spAutoFit/>
          </a:bodyPr>
          <a:lstStyle/>
          <a:p>
            <a:r>
              <a:rPr lang="en-US" dirty="0" smtClean="0"/>
              <a:t>3</a:t>
            </a:r>
            <a:endParaRPr lang="en-US" dirty="0"/>
          </a:p>
        </p:txBody>
      </p:sp>
      <p:sp>
        <p:nvSpPr>
          <p:cNvPr id="39" name="TextBox 38"/>
          <p:cNvSpPr txBox="1"/>
          <p:nvPr/>
        </p:nvSpPr>
        <p:spPr>
          <a:xfrm>
            <a:off x="4689287" y="2895874"/>
            <a:ext cx="312906" cy="369332"/>
          </a:xfrm>
          <a:prstGeom prst="rect">
            <a:avLst/>
          </a:prstGeom>
          <a:noFill/>
        </p:spPr>
        <p:txBody>
          <a:bodyPr wrap="none" rtlCol="0">
            <a:spAutoFit/>
          </a:bodyPr>
          <a:lstStyle/>
          <a:p>
            <a:r>
              <a:rPr lang="en-US" dirty="0" smtClean="0"/>
              <a:t>2</a:t>
            </a:r>
            <a:endParaRPr lang="en-US" dirty="0"/>
          </a:p>
        </p:txBody>
      </p:sp>
      <p:sp>
        <p:nvSpPr>
          <p:cNvPr id="40" name="TextBox 39"/>
          <p:cNvSpPr txBox="1"/>
          <p:nvPr/>
        </p:nvSpPr>
        <p:spPr>
          <a:xfrm>
            <a:off x="5232332" y="2681120"/>
            <a:ext cx="312906" cy="369332"/>
          </a:xfrm>
          <a:prstGeom prst="rect">
            <a:avLst/>
          </a:prstGeom>
          <a:noFill/>
        </p:spPr>
        <p:txBody>
          <a:bodyPr wrap="none" rtlCol="0">
            <a:spAutoFit/>
          </a:bodyPr>
          <a:lstStyle/>
          <a:p>
            <a:r>
              <a:rPr lang="en-US" dirty="0" smtClean="0"/>
              <a:t>1</a:t>
            </a:r>
            <a:endParaRPr lang="en-US" dirty="0"/>
          </a:p>
        </p:txBody>
      </p:sp>
      <p:sp>
        <p:nvSpPr>
          <p:cNvPr id="41" name="TextBox 40"/>
          <p:cNvSpPr txBox="1"/>
          <p:nvPr/>
        </p:nvSpPr>
        <p:spPr>
          <a:xfrm>
            <a:off x="937550" y="2593894"/>
            <a:ext cx="312906" cy="369332"/>
          </a:xfrm>
          <a:prstGeom prst="rect">
            <a:avLst/>
          </a:prstGeom>
          <a:noFill/>
        </p:spPr>
        <p:txBody>
          <a:bodyPr wrap="none" rtlCol="0">
            <a:spAutoFit/>
          </a:bodyPr>
          <a:lstStyle/>
          <a:p>
            <a:r>
              <a:rPr lang="en-US" dirty="0" smtClean="0"/>
              <a:t>1</a:t>
            </a:r>
            <a:endParaRPr lang="en-US" dirty="0"/>
          </a:p>
        </p:txBody>
      </p:sp>
      <p:sp>
        <p:nvSpPr>
          <p:cNvPr id="42" name="TextBox 41"/>
          <p:cNvSpPr txBox="1"/>
          <p:nvPr/>
        </p:nvSpPr>
        <p:spPr>
          <a:xfrm>
            <a:off x="2210764" y="2559277"/>
            <a:ext cx="312906" cy="369332"/>
          </a:xfrm>
          <a:prstGeom prst="rect">
            <a:avLst/>
          </a:prstGeom>
          <a:noFill/>
        </p:spPr>
        <p:txBody>
          <a:bodyPr wrap="none" rtlCol="0">
            <a:spAutoFit/>
          </a:bodyPr>
          <a:lstStyle/>
          <a:p>
            <a:r>
              <a:rPr lang="en-US" dirty="0" smtClean="0"/>
              <a:t>1</a:t>
            </a:r>
            <a:endParaRPr lang="en-US" dirty="0"/>
          </a:p>
        </p:txBody>
      </p:sp>
      <p:sp>
        <p:nvSpPr>
          <p:cNvPr id="43" name="TextBox 42"/>
          <p:cNvSpPr txBox="1"/>
          <p:nvPr/>
        </p:nvSpPr>
        <p:spPr>
          <a:xfrm>
            <a:off x="3472405" y="2582967"/>
            <a:ext cx="312906"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4744647" y="2570109"/>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6040436" y="2581683"/>
            <a:ext cx="312906" cy="369332"/>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7314040" y="2558534"/>
            <a:ext cx="31290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935815" y="2974894"/>
            <a:ext cx="312906" cy="369332"/>
          </a:xfrm>
          <a:prstGeom prst="rect">
            <a:avLst/>
          </a:prstGeom>
          <a:solidFill>
            <a:srgbClr val="FFFF00"/>
          </a:solidFill>
        </p:spPr>
        <p:txBody>
          <a:bodyPr wrap="none" rtlCol="0">
            <a:spAutoFit/>
          </a:bodyPr>
          <a:lstStyle/>
          <a:p>
            <a:r>
              <a:rPr lang="en-US" dirty="0" smtClean="0"/>
              <a:t>1</a:t>
            </a:r>
            <a:endParaRPr lang="en-US" dirty="0"/>
          </a:p>
        </p:txBody>
      </p:sp>
      <p:sp>
        <p:nvSpPr>
          <p:cNvPr id="47" name="Content Placeholder 2"/>
          <p:cNvSpPr>
            <a:spLocks noGrp="1"/>
          </p:cNvSpPr>
          <p:nvPr>
            <p:ph idx="1"/>
          </p:nvPr>
        </p:nvSpPr>
        <p:spPr>
          <a:xfrm>
            <a:off x="457200" y="3912262"/>
            <a:ext cx="8229600" cy="2213902"/>
          </a:xfrm>
        </p:spPr>
        <p:txBody>
          <a:bodyPr/>
          <a:lstStyle/>
          <a:p>
            <a:r>
              <a:rPr lang="en-US" dirty="0" smtClean="0"/>
              <a:t>Start from the source node </a:t>
            </a:r>
          </a:p>
          <a:p>
            <a:r>
              <a:rPr lang="en-US" dirty="0" smtClean="0"/>
              <a:t>Going left to right, for each subsequent node, retain the </a:t>
            </a:r>
            <a:r>
              <a:rPr lang="en-US" i="1" dirty="0" smtClean="0"/>
              <a:t>lowest </a:t>
            </a:r>
            <a:r>
              <a:rPr lang="en-US" dirty="0" smtClean="0"/>
              <a:t>incoming cost </a:t>
            </a:r>
            <a:endParaRPr lang="en-US" dirty="0"/>
          </a:p>
        </p:txBody>
      </p:sp>
      <p:sp>
        <p:nvSpPr>
          <p:cNvPr id="48" name="TextBox 47"/>
          <p:cNvSpPr txBox="1"/>
          <p:nvPr/>
        </p:nvSpPr>
        <p:spPr>
          <a:xfrm>
            <a:off x="2220994" y="2974894"/>
            <a:ext cx="312906" cy="369332"/>
          </a:xfrm>
          <a:prstGeom prst="rect">
            <a:avLst/>
          </a:prstGeom>
          <a:solidFill>
            <a:srgbClr val="FFFF00"/>
          </a:solidFill>
        </p:spPr>
        <p:txBody>
          <a:bodyPr wrap="none" rtlCol="0">
            <a:spAutoFit/>
          </a:bodyPr>
          <a:lstStyle/>
          <a:p>
            <a:r>
              <a:rPr lang="en-US" dirty="0" smtClean="0"/>
              <a:t>3</a:t>
            </a:r>
            <a:endParaRPr lang="en-US" dirty="0"/>
          </a:p>
        </p:txBody>
      </p:sp>
      <p:sp>
        <p:nvSpPr>
          <p:cNvPr id="49" name="TextBox 48"/>
          <p:cNvSpPr txBox="1"/>
          <p:nvPr/>
        </p:nvSpPr>
        <p:spPr>
          <a:xfrm>
            <a:off x="3592344" y="2834962"/>
            <a:ext cx="312906" cy="369332"/>
          </a:xfrm>
          <a:prstGeom prst="rect">
            <a:avLst/>
          </a:prstGeom>
          <a:solidFill>
            <a:srgbClr val="FFFF00"/>
          </a:solidFill>
        </p:spPr>
        <p:txBody>
          <a:bodyPr wrap="none" rtlCol="0">
            <a:spAutoFit/>
          </a:bodyPr>
          <a:lstStyle/>
          <a:p>
            <a:r>
              <a:rPr lang="en-US"/>
              <a:t>5</a:t>
            </a:r>
            <a:endParaRPr lang="en-US" dirty="0"/>
          </a:p>
        </p:txBody>
      </p:sp>
      <p:sp>
        <p:nvSpPr>
          <p:cNvPr id="50" name="TextBox 49"/>
          <p:cNvSpPr txBox="1"/>
          <p:nvPr/>
        </p:nvSpPr>
        <p:spPr>
          <a:xfrm>
            <a:off x="4722852" y="2211533"/>
            <a:ext cx="312906" cy="369332"/>
          </a:xfrm>
          <a:prstGeom prst="rect">
            <a:avLst/>
          </a:prstGeom>
          <a:solidFill>
            <a:srgbClr val="FFFF00"/>
          </a:solidFill>
        </p:spPr>
        <p:txBody>
          <a:bodyPr wrap="none" rtlCol="0">
            <a:spAutoFit/>
          </a:bodyPr>
          <a:lstStyle/>
          <a:p>
            <a:r>
              <a:rPr lang="en-US"/>
              <a:t>5</a:t>
            </a:r>
            <a:endParaRPr lang="en-US" dirty="0"/>
          </a:p>
        </p:txBody>
      </p:sp>
    </p:spTree>
    <p:extLst>
      <p:ext uri="{BB962C8B-B14F-4D97-AF65-F5344CB8AC3E}">
        <p14:creationId xmlns:p14="http://schemas.microsoft.com/office/powerpoint/2010/main" val="482251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 variation on the problem</a:t>
            </a:r>
            <a:endParaRPr lang="en-US" b="1" dirty="0">
              <a:solidFill>
                <a:srgbClr val="C00000"/>
              </a:solidFill>
            </a:endParaRPr>
          </a:p>
        </p:txBody>
      </p:sp>
      <p:sp>
        <p:nvSpPr>
          <p:cNvPr id="4" name="Oval 3"/>
          <p:cNvSpPr/>
          <p:nvPr/>
        </p:nvSpPr>
        <p:spPr>
          <a:xfrm>
            <a:off x="914400" y="2552700"/>
            <a:ext cx="381000" cy="3810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20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290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7244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1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15200" y="2552700"/>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296365" y="2152891"/>
            <a:ext cx="2118167" cy="590309"/>
          </a:xfrm>
          <a:custGeom>
            <a:avLst/>
            <a:gdLst>
              <a:gd name="connsiteX0" fmla="*/ 0 w 2118167"/>
              <a:gd name="connsiteY0" fmla="*/ 590309 h 590309"/>
              <a:gd name="connsiteX1" fmla="*/ 995422 w 2118167"/>
              <a:gd name="connsiteY1" fmla="*/ 0 h 590309"/>
              <a:gd name="connsiteX2" fmla="*/ 2118167 w 2118167"/>
              <a:gd name="connsiteY2" fmla="*/ 590309 h 590309"/>
            </a:gdLst>
            <a:ahLst/>
            <a:cxnLst>
              <a:cxn ang="0">
                <a:pos x="connsiteX0" y="connsiteY0"/>
              </a:cxn>
              <a:cxn ang="0">
                <a:pos x="connsiteX1" y="connsiteY1"/>
              </a:cxn>
              <a:cxn ang="0">
                <a:pos x="connsiteX2" y="connsiteY2"/>
              </a:cxn>
            </a:cxnLst>
            <a:rect l="l" t="t" r="r" b="b"/>
            <a:pathLst>
              <a:path w="2118167" h="590309">
                <a:moveTo>
                  <a:pt x="0" y="590309"/>
                </a:moveTo>
                <a:cubicBezTo>
                  <a:pt x="321197" y="295154"/>
                  <a:pt x="642394" y="0"/>
                  <a:pt x="995422" y="0"/>
                </a:cubicBezTo>
                <a:cubicBezTo>
                  <a:pt x="1348450" y="0"/>
                  <a:pt x="1733308" y="295154"/>
                  <a:pt x="2118167" y="590309"/>
                </a:cubicBezTo>
              </a:path>
            </a:pathLst>
          </a:custGeom>
          <a:noFill/>
          <a:ln w="28575">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296365" y="1898223"/>
            <a:ext cx="3437681" cy="879701"/>
          </a:xfrm>
          <a:custGeom>
            <a:avLst/>
            <a:gdLst>
              <a:gd name="connsiteX0" fmla="*/ 0 w 3437681"/>
              <a:gd name="connsiteY0" fmla="*/ 856552 h 879701"/>
              <a:gd name="connsiteX1" fmla="*/ 1400536 w 3437681"/>
              <a:gd name="connsiteY1" fmla="*/ 25 h 879701"/>
              <a:gd name="connsiteX2" fmla="*/ 3437681 w 3437681"/>
              <a:gd name="connsiteY2" fmla="*/ 879701 h 879701"/>
            </a:gdLst>
            <a:ahLst/>
            <a:cxnLst>
              <a:cxn ang="0">
                <a:pos x="connsiteX0" y="connsiteY0"/>
              </a:cxn>
              <a:cxn ang="0">
                <a:pos x="connsiteX1" y="connsiteY1"/>
              </a:cxn>
              <a:cxn ang="0">
                <a:pos x="connsiteX2" y="connsiteY2"/>
              </a:cxn>
            </a:cxnLst>
            <a:rect l="l" t="t" r="r" b="b"/>
            <a:pathLst>
              <a:path w="3437681" h="879701">
                <a:moveTo>
                  <a:pt x="0" y="856552"/>
                </a:moveTo>
                <a:cubicBezTo>
                  <a:pt x="413794" y="426359"/>
                  <a:pt x="827589" y="-3833"/>
                  <a:pt x="1400536" y="25"/>
                </a:cubicBezTo>
                <a:cubicBezTo>
                  <a:pt x="1973483" y="3883"/>
                  <a:pt x="2705582" y="441792"/>
                  <a:pt x="3437681" y="879701"/>
                </a:cubicBezTo>
              </a:path>
            </a:pathLst>
          </a:custGeom>
          <a:noFill/>
          <a:ln w="28575">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307939" y="1574139"/>
            <a:ext cx="4710896" cy="1203785"/>
          </a:xfrm>
          <a:custGeom>
            <a:avLst/>
            <a:gdLst>
              <a:gd name="connsiteX0" fmla="*/ 0 w 4710896"/>
              <a:gd name="connsiteY0" fmla="*/ 1180636 h 1203785"/>
              <a:gd name="connsiteX1" fmla="*/ 1284790 w 4710896"/>
              <a:gd name="connsiteY1" fmla="*/ 18 h 1203785"/>
              <a:gd name="connsiteX2" fmla="*/ 4710896 w 4710896"/>
              <a:gd name="connsiteY2" fmla="*/ 1203785 h 1203785"/>
            </a:gdLst>
            <a:ahLst/>
            <a:cxnLst>
              <a:cxn ang="0">
                <a:pos x="connsiteX0" y="connsiteY0"/>
              </a:cxn>
              <a:cxn ang="0">
                <a:pos x="connsiteX1" y="connsiteY1"/>
              </a:cxn>
              <a:cxn ang="0">
                <a:pos x="connsiteX2" y="connsiteY2"/>
              </a:cxn>
            </a:cxnLst>
            <a:rect l="l" t="t" r="r" b="b"/>
            <a:pathLst>
              <a:path w="4710896" h="1203785">
                <a:moveTo>
                  <a:pt x="0" y="1180636"/>
                </a:moveTo>
                <a:cubicBezTo>
                  <a:pt x="249820" y="588398"/>
                  <a:pt x="499641" y="-3840"/>
                  <a:pt x="1284790" y="18"/>
                </a:cubicBezTo>
                <a:cubicBezTo>
                  <a:pt x="2069939" y="3876"/>
                  <a:pt x="3390417" y="603830"/>
                  <a:pt x="4710896" y="1203785"/>
                </a:cubicBezTo>
              </a:path>
            </a:pathLst>
          </a:custGeom>
          <a:noFill/>
          <a:ln w="28575">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5" idx="0"/>
            <a:endCxn id="5" idx="2"/>
          </p:cNvCxnSpPr>
          <p:nvPr/>
        </p:nvCxnSpPr>
        <p:spPr>
          <a:xfrm flipV="1">
            <a:off x="1307939" y="2743200"/>
            <a:ext cx="901861" cy="1157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10" idx="2"/>
          </p:cNvCxnSpPr>
          <p:nvPr/>
        </p:nvCxnSpPr>
        <p:spPr>
          <a:xfrm>
            <a:off x="2590800" y="2743200"/>
            <a:ext cx="82373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6"/>
            <a:endCxn id="15" idx="2"/>
          </p:cNvCxnSpPr>
          <p:nvPr/>
        </p:nvCxnSpPr>
        <p:spPr>
          <a:xfrm>
            <a:off x="5105400" y="2743200"/>
            <a:ext cx="913435" cy="3472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604304" y="2349647"/>
            <a:ext cx="2129742" cy="393553"/>
          </a:xfrm>
          <a:custGeom>
            <a:avLst/>
            <a:gdLst>
              <a:gd name="connsiteX0" fmla="*/ 0 w 2129742"/>
              <a:gd name="connsiteY0" fmla="*/ 381978 h 393553"/>
              <a:gd name="connsiteX1" fmla="*/ 868101 w 2129742"/>
              <a:gd name="connsiteY1" fmla="*/ 14 h 393553"/>
              <a:gd name="connsiteX2" fmla="*/ 2129742 w 2129742"/>
              <a:gd name="connsiteY2" fmla="*/ 393553 h 393553"/>
            </a:gdLst>
            <a:ahLst/>
            <a:cxnLst>
              <a:cxn ang="0">
                <a:pos x="connsiteX0" y="connsiteY0"/>
              </a:cxn>
              <a:cxn ang="0">
                <a:pos x="connsiteX1" y="connsiteY1"/>
              </a:cxn>
              <a:cxn ang="0">
                <a:pos x="connsiteX2" y="connsiteY2"/>
              </a:cxn>
            </a:cxnLst>
            <a:rect l="l" t="t" r="r" b="b"/>
            <a:pathLst>
              <a:path w="2129742" h="393553">
                <a:moveTo>
                  <a:pt x="0" y="381978"/>
                </a:moveTo>
                <a:cubicBezTo>
                  <a:pt x="256572" y="190031"/>
                  <a:pt x="513144" y="-1915"/>
                  <a:pt x="868101" y="14"/>
                </a:cubicBezTo>
                <a:cubicBezTo>
                  <a:pt x="1223058" y="1943"/>
                  <a:pt x="1676400" y="197748"/>
                  <a:pt x="2129742" y="393553"/>
                </a:cubicBezTo>
              </a:path>
            </a:pathLst>
          </a:custGeom>
          <a:noFill/>
          <a:ln w="1905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627453" y="2766349"/>
            <a:ext cx="3391382" cy="740849"/>
          </a:xfrm>
          <a:custGeom>
            <a:avLst/>
            <a:gdLst>
              <a:gd name="connsiteX0" fmla="*/ 0 w 3391382"/>
              <a:gd name="connsiteY0" fmla="*/ 0 h 740849"/>
              <a:gd name="connsiteX1" fmla="*/ 1863524 w 3391382"/>
              <a:gd name="connsiteY1" fmla="*/ 740780 h 740849"/>
              <a:gd name="connsiteX2" fmla="*/ 3391382 w 3391382"/>
              <a:gd name="connsiteY2" fmla="*/ 34724 h 740849"/>
            </a:gdLst>
            <a:ahLst/>
            <a:cxnLst>
              <a:cxn ang="0">
                <a:pos x="connsiteX0" y="connsiteY0"/>
              </a:cxn>
              <a:cxn ang="0">
                <a:pos x="connsiteX1" y="connsiteY1"/>
              </a:cxn>
              <a:cxn ang="0">
                <a:pos x="connsiteX2" y="connsiteY2"/>
              </a:cxn>
            </a:cxnLst>
            <a:rect l="l" t="t" r="r" b="b"/>
            <a:pathLst>
              <a:path w="3391382" h="740849">
                <a:moveTo>
                  <a:pt x="0" y="0"/>
                </a:moveTo>
                <a:cubicBezTo>
                  <a:pt x="649147" y="367496"/>
                  <a:pt x="1298294" y="734993"/>
                  <a:pt x="1863524" y="740780"/>
                </a:cubicBezTo>
                <a:cubicBezTo>
                  <a:pt x="2428754" y="746567"/>
                  <a:pt x="2910068" y="390645"/>
                  <a:pt x="3391382" y="34724"/>
                </a:cubicBezTo>
              </a:path>
            </a:pathLst>
          </a:custGeom>
          <a:noFill/>
          <a:ln w="1905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3831220" y="2743200"/>
            <a:ext cx="2176041" cy="440053"/>
          </a:xfrm>
          <a:custGeom>
            <a:avLst/>
            <a:gdLst>
              <a:gd name="connsiteX0" fmla="*/ 0 w 2176041"/>
              <a:gd name="connsiteY0" fmla="*/ 0 h 440053"/>
              <a:gd name="connsiteX1" fmla="*/ 1053296 w 2176041"/>
              <a:gd name="connsiteY1" fmla="*/ 439838 h 440053"/>
              <a:gd name="connsiteX2" fmla="*/ 2176041 w 2176041"/>
              <a:gd name="connsiteY2" fmla="*/ 46299 h 440053"/>
            </a:gdLst>
            <a:ahLst/>
            <a:cxnLst>
              <a:cxn ang="0">
                <a:pos x="connsiteX0" y="connsiteY0"/>
              </a:cxn>
              <a:cxn ang="0">
                <a:pos x="connsiteX1" y="connsiteY1"/>
              </a:cxn>
              <a:cxn ang="0">
                <a:pos x="connsiteX2" y="connsiteY2"/>
              </a:cxn>
            </a:cxnLst>
            <a:rect l="l" t="t" r="r" b="b"/>
            <a:pathLst>
              <a:path w="2176041" h="440053">
                <a:moveTo>
                  <a:pt x="0" y="0"/>
                </a:moveTo>
                <a:cubicBezTo>
                  <a:pt x="345311" y="216061"/>
                  <a:pt x="690623" y="432122"/>
                  <a:pt x="1053296" y="439838"/>
                </a:cubicBezTo>
                <a:cubicBezTo>
                  <a:pt x="1415969" y="447554"/>
                  <a:pt x="1796005" y="246926"/>
                  <a:pt x="2176041" y="46299"/>
                </a:cubicBezTo>
              </a:path>
            </a:pathLst>
          </a:custGeom>
          <a:noFill/>
          <a:ln w="1905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819646" y="2754775"/>
            <a:ext cx="3507129" cy="729205"/>
          </a:xfrm>
          <a:custGeom>
            <a:avLst/>
            <a:gdLst>
              <a:gd name="connsiteX0" fmla="*/ 0 w 3507129"/>
              <a:gd name="connsiteY0" fmla="*/ 0 h 729205"/>
              <a:gd name="connsiteX1" fmla="*/ 1898248 w 3507129"/>
              <a:gd name="connsiteY1" fmla="*/ 729205 h 729205"/>
              <a:gd name="connsiteX2" fmla="*/ 3507129 w 3507129"/>
              <a:gd name="connsiteY2" fmla="*/ 0 h 729205"/>
            </a:gdLst>
            <a:ahLst/>
            <a:cxnLst>
              <a:cxn ang="0">
                <a:pos x="connsiteX0" y="connsiteY0"/>
              </a:cxn>
              <a:cxn ang="0">
                <a:pos x="connsiteX1" y="connsiteY1"/>
              </a:cxn>
              <a:cxn ang="0">
                <a:pos x="connsiteX2" y="connsiteY2"/>
              </a:cxn>
            </a:cxnLst>
            <a:rect l="l" t="t" r="r" b="b"/>
            <a:pathLst>
              <a:path w="3507129" h="729205">
                <a:moveTo>
                  <a:pt x="0" y="0"/>
                </a:moveTo>
                <a:cubicBezTo>
                  <a:pt x="656863" y="364602"/>
                  <a:pt x="1313727" y="729205"/>
                  <a:pt x="1898248" y="729205"/>
                </a:cubicBezTo>
                <a:cubicBezTo>
                  <a:pt x="2482769" y="729205"/>
                  <a:pt x="2994949" y="364602"/>
                  <a:pt x="3507129" y="0"/>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5092861" y="2314733"/>
            <a:ext cx="2187615" cy="463191"/>
          </a:xfrm>
          <a:custGeom>
            <a:avLst/>
            <a:gdLst>
              <a:gd name="connsiteX0" fmla="*/ 0 w 2187615"/>
              <a:gd name="connsiteY0" fmla="*/ 416892 h 463191"/>
              <a:gd name="connsiteX1" fmla="*/ 1157468 w 2187615"/>
              <a:gd name="connsiteY1" fmla="*/ 204 h 463191"/>
              <a:gd name="connsiteX2" fmla="*/ 2187615 w 2187615"/>
              <a:gd name="connsiteY2" fmla="*/ 463191 h 463191"/>
            </a:gdLst>
            <a:ahLst/>
            <a:cxnLst>
              <a:cxn ang="0">
                <a:pos x="connsiteX0" y="connsiteY0"/>
              </a:cxn>
              <a:cxn ang="0">
                <a:pos x="connsiteX1" y="connsiteY1"/>
              </a:cxn>
              <a:cxn ang="0">
                <a:pos x="connsiteX2" y="connsiteY2"/>
              </a:cxn>
            </a:cxnLst>
            <a:rect l="l" t="t" r="r" b="b"/>
            <a:pathLst>
              <a:path w="2187615" h="463191">
                <a:moveTo>
                  <a:pt x="0" y="416892"/>
                </a:moveTo>
                <a:cubicBezTo>
                  <a:pt x="396433" y="204690"/>
                  <a:pt x="792866" y="-7512"/>
                  <a:pt x="1157468" y="204"/>
                </a:cubicBezTo>
                <a:cubicBezTo>
                  <a:pt x="1522070" y="7920"/>
                  <a:pt x="1854842" y="235555"/>
                  <a:pt x="2187615" y="463191"/>
                </a:cubicBezTo>
              </a:path>
            </a:pathLst>
          </a:custGeom>
          <a:noFill/>
          <a:ln w="19050">
            <a:solidFill>
              <a:schemeClr val="tx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02416" y="1528891"/>
            <a:ext cx="312906" cy="369332"/>
          </a:xfrm>
          <a:prstGeom prst="rect">
            <a:avLst/>
          </a:prstGeom>
          <a:noFill/>
        </p:spPr>
        <p:txBody>
          <a:bodyPr wrap="none" rtlCol="0">
            <a:spAutoFit/>
          </a:bodyPr>
          <a:lstStyle/>
          <a:p>
            <a:r>
              <a:rPr lang="en-US" dirty="0" smtClean="0"/>
              <a:t>1</a:t>
            </a:r>
            <a:endParaRPr lang="en-US" dirty="0"/>
          </a:p>
        </p:txBody>
      </p:sp>
      <p:sp>
        <p:nvSpPr>
          <p:cNvPr id="31" name="TextBox 30"/>
          <p:cNvSpPr txBox="1"/>
          <p:nvPr/>
        </p:nvSpPr>
        <p:spPr>
          <a:xfrm>
            <a:off x="2243847" y="1615837"/>
            <a:ext cx="312906" cy="369332"/>
          </a:xfrm>
          <a:prstGeom prst="rect">
            <a:avLst/>
          </a:prstGeom>
          <a:noFill/>
        </p:spPr>
        <p:txBody>
          <a:bodyPr wrap="none" rtlCol="0">
            <a:spAutoFit/>
          </a:bodyPr>
          <a:lstStyle/>
          <a:p>
            <a:r>
              <a:rPr lang="en-US" dirty="0" smtClean="0"/>
              <a:t>3</a:t>
            </a:r>
            <a:endParaRPr lang="en-US" dirty="0"/>
          </a:p>
        </p:txBody>
      </p:sp>
      <p:sp>
        <p:nvSpPr>
          <p:cNvPr id="32" name="TextBox 31"/>
          <p:cNvSpPr txBox="1"/>
          <p:nvPr/>
        </p:nvSpPr>
        <p:spPr>
          <a:xfrm>
            <a:off x="2198995" y="2105118"/>
            <a:ext cx="312906" cy="369332"/>
          </a:xfrm>
          <a:prstGeom prst="rect">
            <a:avLst/>
          </a:prstGeom>
          <a:noFill/>
        </p:spPr>
        <p:txBody>
          <a:bodyPr wrap="none" rtlCol="0">
            <a:spAutoFit/>
          </a:bodyPr>
          <a:lstStyle/>
          <a:p>
            <a:r>
              <a:rPr lang="en-US" dirty="0" smtClean="0"/>
              <a:t>3</a:t>
            </a:r>
            <a:endParaRPr lang="en-US" dirty="0"/>
          </a:p>
        </p:txBody>
      </p:sp>
      <p:sp>
        <p:nvSpPr>
          <p:cNvPr id="33" name="TextBox 32"/>
          <p:cNvSpPr txBox="1"/>
          <p:nvPr/>
        </p:nvSpPr>
        <p:spPr>
          <a:xfrm>
            <a:off x="1736397" y="2777720"/>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2916820" y="2696283"/>
            <a:ext cx="312906" cy="369332"/>
          </a:xfrm>
          <a:prstGeom prst="rect">
            <a:avLst/>
          </a:prstGeom>
          <a:noFill/>
        </p:spPr>
        <p:txBody>
          <a:bodyPr wrap="none" rtlCol="0">
            <a:spAutoFit/>
          </a:bodyPr>
          <a:lstStyle/>
          <a:p>
            <a:r>
              <a:rPr lang="en-US" dirty="0" smtClean="0"/>
              <a:t>2</a:t>
            </a:r>
            <a:endParaRPr lang="en-US" dirty="0"/>
          </a:p>
        </p:txBody>
      </p:sp>
      <p:sp>
        <p:nvSpPr>
          <p:cNvPr id="35" name="TextBox 34"/>
          <p:cNvSpPr txBox="1"/>
          <p:nvPr/>
        </p:nvSpPr>
        <p:spPr>
          <a:xfrm>
            <a:off x="3819646" y="3352800"/>
            <a:ext cx="312906" cy="369332"/>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3175799" y="2017686"/>
            <a:ext cx="312906" cy="369332"/>
          </a:xfrm>
          <a:prstGeom prst="rect">
            <a:avLst/>
          </a:prstGeom>
          <a:noFill/>
        </p:spPr>
        <p:txBody>
          <a:bodyPr wrap="none" rtlCol="0">
            <a:spAutoFit/>
          </a:bodyPr>
          <a:lstStyle/>
          <a:p>
            <a:r>
              <a:rPr lang="en-US" dirty="0" smtClean="0"/>
              <a:t>4</a:t>
            </a:r>
            <a:endParaRPr lang="en-US" dirty="0"/>
          </a:p>
        </p:txBody>
      </p:sp>
      <p:sp>
        <p:nvSpPr>
          <p:cNvPr id="37" name="TextBox 36"/>
          <p:cNvSpPr txBox="1"/>
          <p:nvPr/>
        </p:nvSpPr>
        <p:spPr>
          <a:xfrm>
            <a:off x="6152181" y="1945401"/>
            <a:ext cx="312906" cy="369332"/>
          </a:xfrm>
          <a:prstGeom prst="rect">
            <a:avLst/>
          </a:prstGeom>
          <a:noFill/>
        </p:spPr>
        <p:txBody>
          <a:bodyPr wrap="none" rtlCol="0">
            <a:spAutoFit/>
          </a:bodyPr>
          <a:lstStyle/>
          <a:p>
            <a:r>
              <a:rPr lang="en-US" dirty="0" smtClean="0"/>
              <a:t>1</a:t>
            </a:r>
            <a:endParaRPr lang="en-US" dirty="0"/>
          </a:p>
        </p:txBody>
      </p:sp>
      <p:sp>
        <p:nvSpPr>
          <p:cNvPr id="38" name="TextBox 37"/>
          <p:cNvSpPr txBox="1"/>
          <p:nvPr/>
        </p:nvSpPr>
        <p:spPr>
          <a:xfrm>
            <a:off x="6244347" y="3290372"/>
            <a:ext cx="312906" cy="369332"/>
          </a:xfrm>
          <a:prstGeom prst="rect">
            <a:avLst/>
          </a:prstGeom>
          <a:noFill/>
        </p:spPr>
        <p:txBody>
          <a:bodyPr wrap="none" rtlCol="0">
            <a:spAutoFit/>
          </a:bodyPr>
          <a:lstStyle/>
          <a:p>
            <a:r>
              <a:rPr lang="en-US" dirty="0" smtClean="0"/>
              <a:t>3</a:t>
            </a:r>
            <a:endParaRPr lang="en-US" dirty="0"/>
          </a:p>
        </p:txBody>
      </p:sp>
      <p:sp>
        <p:nvSpPr>
          <p:cNvPr id="39" name="TextBox 38"/>
          <p:cNvSpPr txBox="1"/>
          <p:nvPr/>
        </p:nvSpPr>
        <p:spPr>
          <a:xfrm>
            <a:off x="4689287" y="2895874"/>
            <a:ext cx="312906" cy="369332"/>
          </a:xfrm>
          <a:prstGeom prst="rect">
            <a:avLst/>
          </a:prstGeom>
          <a:noFill/>
        </p:spPr>
        <p:txBody>
          <a:bodyPr wrap="none" rtlCol="0">
            <a:spAutoFit/>
          </a:bodyPr>
          <a:lstStyle/>
          <a:p>
            <a:r>
              <a:rPr lang="en-US" dirty="0" smtClean="0"/>
              <a:t>2</a:t>
            </a:r>
            <a:endParaRPr lang="en-US" dirty="0"/>
          </a:p>
        </p:txBody>
      </p:sp>
      <p:sp>
        <p:nvSpPr>
          <p:cNvPr id="40" name="TextBox 39"/>
          <p:cNvSpPr txBox="1"/>
          <p:nvPr/>
        </p:nvSpPr>
        <p:spPr>
          <a:xfrm>
            <a:off x="5232332" y="2681120"/>
            <a:ext cx="312906" cy="369332"/>
          </a:xfrm>
          <a:prstGeom prst="rect">
            <a:avLst/>
          </a:prstGeom>
          <a:noFill/>
        </p:spPr>
        <p:txBody>
          <a:bodyPr wrap="none" rtlCol="0">
            <a:spAutoFit/>
          </a:bodyPr>
          <a:lstStyle/>
          <a:p>
            <a:r>
              <a:rPr lang="en-US" dirty="0" smtClean="0"/>
              <a:t>1</a:t>
            </a:r>
            <a:endParaRPr lang="en-US" dirty="0"/>
          </a:p>
        </p:txBody>
      </p:sp>
      <p:sp>
        <p:nvSpPr>
          <p:cNvPr id="41" name="TextBox 40"/>
          <p:cNvSpPr txBox="1"/>
          <p:nvPr/>
        </p:nvSpPr>
        <p:spPr>
          <a:xfrm>
            <a:off x="937550" y="2593894"/>
            <a:ext cx="312906" cy="369332"/>
          </a:xfrm>
          <a:prstGeom prst="rect">
            <a:avLst/>
          </a:prstGeom>
          <a:noFill/>
        </p:spPr>
        <p:txBody>
          <a:bodyPr wrap="none" rtlCol="0">
            <a:spAutoFit/>
          </a:bodyPr>
          <a:lstStyle/>
          <a:p>
            <a:r>
              <a:rPr lang="en-US" dirty="0" smtClean="0"/>
              <a:t>1</a:t>
            </a:r>
            <a:endParaRPr lang="en-US" dirty="0"/>
          </a:p>
        </p:txBody>
      </p:sp>
      <p:sp>
        <p:nvSpPr>
          <p:cNvPr id="42" name="TextBox 41"/>
          <p:cNvSpPr txBox="1"/>
          <p:nvPr/>
        </p:nvSpPr>
        <p:spPr>
          <a:xfrm>
            <a:off x="2210764" y="2559277"/>
            <a:ext cx="312906" cy="369332"/>
          </a:xfrm>
          <a:prstGeom prst="rect">
            <a:avLst/>
          </a:prstGeom>
          <a:noFill/>
        </p:spPr>
        <p:txBody>
          <a:bodyPr wrap="none" rtlCol="0">
            <a:spAutoFit/>
          </a:bodyPr>
          <a:lstStyle/>
          <a:p>
            <a:r>
              <a:rPr lang="en-US" dirty="0" smtClean="0"/>
              <a:t>1</a:t>
            </a:r>
            <a:endParaRPr lang="en-US" dirty="0"/>
          </a:p>
        </p:txBody>
      </p:sp>
      <p:sp>
        <p:nvSpPr>
          <p:cNvPr id="43" name="TextBox 42"/>
          <p:cNvSpPr txBox="1"/>
          <p:nvPr/>
        </p:nvSpPr>
        <p:spPr>
          <a:xfrm>
            <a:off x="3472405" y="2582967"/>
            <a:ext cx="312906"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4744647" y="2570109"/>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6040436" y="2581683"/>
            <a:ext cx="312906" cy="369332"/>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7314040" y="2558534"/>
            <a:ext cx="31290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935815" y="2974894"/>
            <a:ext cx="312906" cy="369332"/>
          </a:xfrm>
          <a:prstGeom prst="rect">
            <a:avLst/>
          </a:prstGeom>
          <a:solidFill>
            <a:srgbClr val="FFFF00"/>
          </a:solidFill>
        </p:spPr>
        <p:txBody>
          <a:bodyPr wrap="none" rtlCol="0">
            <a:spAutoFit/>
          </a:bodyPr>
          <a:lstStyle/>
          <a:p>
            <a:r>
              <a:rPr lang="en-US" dirty="0" smtClean="0"/>
              <a:t>1</a:t>
            </a:r>
            <a:endParaRPr lang="en-US" dirty="0"/>
          </a:p>
        </p:txBody>
      </p:sp>
      <p:sp>
        <p:nvSpPr>
          <p:cNvPr id="47" name="Content Placeholder 2"/>
          <p:cNvSpPr>
            <a:spLocks noGrp="1"/>
          </p:cNvSpPr>
          <p:nvPr>
            <p:ph idx="1"/>
          </p:nvPr>
        </p:nvSpPr>
        <p:spPr>
          <a:xfrm>
            <a:off x="457200" y="3912262"/>
            <a:ext cx="8229600" cy="2213902"/>
          </a:xfrm>
        </p:spPr>
        <p:txBody>
          <a:bodyPr/>
          <a:lstStyle/>
          <a:p>
            <a:r>
              <a:rPr lang="en-US" dirty="0" smtClean="0"/>
              <a:t>Start from the source node </a:t>
            </a:r>
          </a:p>
          <a:p>
            <a:r>
              <a:rPr lang="en-US" dirty="0" smtClean="0"/>
              <a:t>Going left to right, for each subsequent node, retain the </a:t>
            </a:r>
            <a:r>
              <a:rPr lang="en-US" i="1" dirty="0" smtClean="0"/>
              <a:t>lowest </a:t>
            </a:r>
            <a:r>
              <a:rPr lang="en-US" dirty="0" smtClean="0"/>
              <a:t>incoming cost </a:t>
            </a:r>
            <a:endParaRPr lang="en-US" dirty="0"/>
          </a:p>
        </p:txBody>
      </p:sp>
      <p:sp>
        <p:nvSpPr>
          <p:cNvPr id="48" name="TextBox 47"/>
          <p:cNvSpPr txBox="1"/>
          <p:nvPr/>
        </p:nvSpPr>
        <p:spPr>
          <a:xfrm>
            <a:off x="2220994" y="2974894"/>
            <a:ext cx="312906" cy="369332"/>
          </a:xfrm>
          <a:prstGeom prst="rect">
            <a:avLst/>
          </a:prstGeom>
          <a:solidFill>
            <a:srgbClr val="FFFF00"/>
          </a:solidFill>
        </p:spPr>
        <p:txBody>
          <a:bodyPr wrap="none" rtlCol="0">
            <a:spAutoFit/>
          </a:bodyPr>
          <a:lstStyle/>
          <a:p>
            <a:r>
              <a:rPr lang="en-US" dirty="0" smtClean="0"/>
              <a:t>3</a:t>
            </a:r>
            <a:endParaRPr lang="en-US" dirty="0"/>
          </a:p>
        </p:txBody>
      </p:sp>
      <p:sp>
        <p:nvSpPr>
          <p:cNvPr id="49" name="TextBox 48"/>
          <p:cNvSpPr txBox="1"/>
          <p:nvPr/>
        </p:nvSpPr>
        <p:spPr>
          <a:xfrm>
            <a:off x="3592344" y="2834962"/>
            <a:ext cx="312906" cy="369332"/>
          </a:xfrm>
          <a:prstGeom prst="rect">
            <a:avLst/>
          </a:prstGeom>
          <a:solidFill>
            <a:srgbClr val="FFFF00"/>
          </a:solidFill>
        </p:spPr>
        <p:txBody>
          <a:bodyPr wrap="none" rtlCol="0">
            <a:spAutoFit/>
          </a:bodyPr>
          <a:lstStyle/>
          <a:p>
            <a:r>
              <a:rPr lang="en-US"/>
              <a:t>5</a:t>
            </a:r>
            <a:endParaRPr lang="en-US" dirty="0"/>
          </a:p>
        </p:txBody>
      </p:sp>
      <p:sp>
        <p:nvSpPr>
          <p:cNvPr id="50" name="TextBox 49"/>
          <p:cNvSpPr txBox="1"/>
          <p:nvPr/>
        </p:nvSpPr>
        <p:spPr>
          <a:xfrm>
            <a:off x="4722852" y="2211533"/>
            <a:ext cx="312906" cy="369332"/>
          </a:xfrm>
          <a:prstGeom prst="rect">
            <a:avLst/>
          </a:prstGeom>
          <a:solidFill>
            <a:srgbClr val="FFFF00"/>
          </a:solidFill>
        </p:spPr>
        <p:txBody>
          <a:bodyPr wrap="none" rtlCol="0">
            <a:spAutoFit/>
          </a:bodyPr>
          <a:lstStyle/>
          <a:p>
            <a:r>
              <a:rPr lang="en-US"/>
              <a:t>5</a:t>
            </a:r>
            <a:endParaRPr lang="en-US" dirty="0"/>
          </a:p>
        </p:txBody>
      </p:sp>
      <p:sp>
        <p:nvSpPr>
          <p:cNvPr id="51" name="TextBox 50"/>
          <p:cNvSpPr txBox="1"/>
          <p:nvPr/>
        </p:nvSpPr>
        <p:spPr>
          <a:xfrm>
            <a:off x="6053847" y="2915253"/>
            <a:ext cx="312906" cy="369332"/>
          </a:xfrm>
          <a:prstGeom prst="rect">
            <a:avLst/>
          </a:prstGeom>
          <a:solidFill>
            <a:srgbClr val="FFFF00"/>
          </a:solidFill>
        </p:spPr>
        <p:txBody>
          <a:bodyPr wrap="none" rtlCol="0">
            <a:spAutoFit/>
          </a:bodyPr>
          <a:lstStyle/>
          <a:p>
            <a:r>
              <a:rPr lang="en-US" dirty="0" smtClean="0"/>
              <a:t>3</a:t>
            </a:r>
            <a:endParaRPr lang="en-US" dirty="0"/>
          </a:p>
        </p:txBody>
      </p:sp>
    </p:spTree>
    <p:extLst>
      <p:ext uri="{BB962C8B-B14F-4D97-AF65-F5344CB8AC3E}">
        <p14:creationId xmlns:p14="http://schemas.microsoft.com/office/powerpoint/2010/main" val="2077547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 variation on the problem</a:t>
            </a:r>
            <a:endParaRPr lang="en-US" b="1" dirty="0">
              <a:solidFill>
                <a:srgbClr val="C00000"/>
              </a:solidFill>
            </a:endParaRPr>
          </a:p>
        </p:txBody>
      </p:sp>
      <p:sp>
        <p:nvSpPr>
          <p:cNvPr id="4" name="Oval 3"/>
          <p:cNvSpPr/>
          <p:nvPr/>
        </p:nvSpPr>
        <p:spPr>
          <a:xfrm>
            <a:off x="914400" y="2552700"/>
            <a:ext cx="381000" cy="3810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20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290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7244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19800" y="25527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15200" y="2552700"/>
            <a:ext cx="381000" cy="381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296365" y="2152891"/>
            <a:ext cx="2118167" cy="590309"/>
          </a:xfrm>
          <a:custGeom>
            <a:avLst/>
            <a:gdLst>
              <a:gd name="connsiteX0" fmla="*/ 0 w 2118167"/>
              <a:gd name="connsiteY0" fmla="*/ 590309 h 590309"/>
              <a:gd name="connsiteX1" fmla="*/ 995422 w 2118167"/>
              <a:gd name="connsiteY1" fmla="*/ 0 h 590309"/>
              <a:gd name="connsiteX2" fmla="*/ 2118167 w 2118167"/>
              <a:gd name="connsiteY2" fmla="*/ 590309 h 590309"/>
            </a:gdLst>
            <a:ahLst/>
            <a:cxnLst>
              <a:cxn ang="0">
                <a:pos x="connsiteX0" y="connsiteY0"/>
              </a:cxn>
              <a:cxn ang="0">
                <a:pos x="connsiteX1" y="connsiteY1"/>
              </a:cxn>
              <a:cxn ang="0">
                <a:pos x="connsiteX2" y="connsiteY2"/>
              </a:cxn>
            </a:cxnLst>
            <a:rect l="l" t="t" r="r" b="b"/>
            <a:pathLst>
              <a:path w="2118167" h="590309">
                <a:moveTo>
                  <a:pt x="0" y="590309"/>
                </a:moveTo>
                <a:cubicBezTo>
                  <a:pt x="321197" y="295154"/>
                  <a:pt x="642394" y="0"/>
                  <a:pt x="995422" y="0"/>
                </a:cubicBezTo>
                <a:cubicBezTo>
                  <a:pt x="1348450" y="0"/>
                  <a:pt x="1733308" y="295154"/>
                  <a:pt x="2118167" y="590309"/>
                </a:cubicBezTo>
              </a:path>
            </a:pathLst>
          </a:custGeom>
          <a:noFill/>
          <a:ln w="28575">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296365" y="1898223"/>
            <a:ext cx="3437681" cy="879701"/>
          </a:xfrm>
          <a:custGeom>
            <a:avLst/>
            <a:gdLst>
              <a:gd name="connsiteX0" fmla="*/ 0 w 3437681"/>
              <a:gd name="connsiteY0" fmla="*/ 856552 h 879701"/>
              <a:gd name="connsiteX1" fmla="*/ 1400536 w 3437681"/>
              <a:gd name="connsiteY1" fmla="*/ 25 h 879701"/>
              <a:gd name="connsiteX2" fmla="*/ 3437681 w 3437681"/>
              <a:gd name="connsiteY2" fmla="*/ 879701 h 879701"/>
            </a:gdLst>
            <a:ahLst/>
            <a:cxnLst>
              <a:cxn ang="0">
                <a:pos x="connsiteX0" y="connsiteY0"/>
              </a:cxn>
              <a:cxn ang="0">
                <a:pos x="connsiteX1" y="connsiteY1"/>
              </a:cxn>
              <a:cxn ang="0">
                <a:pos x="connsiteX2" y="connsiteY2"/>
              </a:cxn>
            </a:cxnLst>
            <a:rect l="l" t="t" r="r" b="b"/>
            <a:pathLst>
              <a:path w="3437681" h="879701">
                <a:moveTo>
                  <a:pt x="0" y="856552"/>
                </a:moveTo>
                <a:cubicBezTo>
                  <a:pt x="413794" y="426359"/>
                  <a:pt x="827589" y="-3833"/>
                  <a:pt x="1400536" y="25"/>
                </a:cubicBezTo>
                <a:cubicBezTo>
                  <a:pt x="1973483" y="3883"/>
                  <a:pt x="2705582" y="441792"/>
                  <a:pt x="3437681" y="879701"/>
                </a:cubicBezTo>
              </a:path>
            </a:pathLst>
          </a:custGeom>
          <a:noFill/>
          <a:ln w="28575">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307939" y="1574139"/>
            <a:ext cx="4710896" cy="1203785"/>
          </a:xfrm>
          <a:custGeom>
            <a:avLst/>
            <a:gdLst>
              <a:gd name="connsiteX0" fmla="*/ 0 w 4710896"/>
              <a:gd name="connsiteY0" fmla="*/ 1180636 h 1203785"/>
              <a:gd name="connsiteX1" fmla="*/ 1284790 w 4710896"/>
              <a:gd name="connsiteY1" fmla="*/ 18 h 1203785"/>
              <a:gd name="connsiteX2" fmla="*/ 4710896 w 4710896"/>
              <a:gd name="connsiteY2" fmla="*/ 1203785 h 1203785"/>
            </a:gdLst>
            <a:ahLst/>
            <a:cxnLst>
              <a:cxn ang="0">
                <a:pos x="connsiteX0" y="connsiteY0"/>
              </a:cxn>
              <a:cxn ang="0">
                <a:pos x="connsiteX1" y="connsiteY1"/>
              </a:cxn>
              <a:cxn ang="0">
                <a:pos x="connsiteX2" y="connsiteY2"/>
              </a:cxn>
            </a:cxnLst>
            <a:rect l="l" t="t" r="r" b="b"/>
            <a:pathLst>
              <a:path w="4710896" h="1203785">
                <a:moveTo>
                  <a:pt x="0" y="1180636"/>
                </a:moveTo>
                <a:cubicBezTo>
                  <a:pt x="249820" y="588398"/>
                  <a:pt x="499641" y="-3840"/>
                  <a:pt x="1284790" y="18"/>
                </a:cubicBezTo>
                <a:cubicBezTo>
                  <a:pt x="2069939" y="3876"/>
                  <a:pt x="3390417" y="603830"/>
                  <a:pt x="4710896" y="1203785"/>
                </a:cubicBezTo>
              </a:path>
            </a:pathLst>
          </a:custGeom>
          <a:noFill/>
          <a:ln w="28575">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5" idx="0"/>
            <a:endCxn id="5" idx="2"/>
          </p:cNvCxnSpPr>
          <p:nvPr/>
        </p:nvCxnSpPr>
        <p:spPr>
          <a:xfrm flipV="1">
            <a:off x="1307939" y="2743200"/>
            <a:ext cx="901861" cy="1157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10" idx="2"/>
          </p:cNvCxnSpPr>
          <p:nvPr/>
        </p:nvCxnSpPr>
        <p:spPr>
          <a:xfrm>
            <a:off x="2590800" y="2743200"/>
            <a:ext cx="82373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6"/>
            <a:endCxn id="15" idx="2"/>
          </p:cNvCxnSpPr>
          <p:nvPr/>
        </p:nvCxnSpPr>
        <p:spPr>
          <a:xfrm>
            <a:off x="5105400" y="2743200"/>
            <a:ext cx="913435" cy="3472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2604304" y="2349647"/>
            <a:ext cx="2129742" cy="393553"/>
          </a:xfrm>
          <a:custGeom>
            <a:avLst/>
            <a:gdLst>
              <a:gd name="connsiteX0" fmla="*/ 0 w 2129742"/>
              <a:gd name="connsiteY0" fmla="*/ 381978 h 393553"/>
              <a:gd name="connsiteX1" fmla="*/ 868101 w 2129742"/>
              <a:gd name="connsiteY1" fmla="*/ 14 h 393553"/>
              <a:gd name="connsiteX2" fmla="*/ 2129742 w 2129742"/>
              <a:gd name="connsiteY2" fmla="*/ 393553 h 393553"/>
            </a:gdLst>
            <a:ahLst/>
            <a:cxnLst>
              <a:cxn ang="0">
                <a:pos x="connsiteX0" y="connsiteY0"/>
              </a:cxn>
              <a:cxn ang="0">
                <a:pos x="connsiteX1" y="connsiteY1"/>
              </a:cxn>
              <a:cxn ang="0">
                <a:pos x="connsiteX2" y="connsiteY2"/>
              </a:cxn>
            </a:cxnLst>
            <a:rect l="l" t="t" r="r" b="b"/>
            <a:pathLst>
              <a:path w="2129742" h="393553">
                <a:moveTo>
                  <a:pt x="0" y="381978"/>
                </a:moveTo>
                <a:cubicBezTo>
                  <a:pt x="256572" y="190031"/>
                  <a:pt x="513144" y="-1915"/>
                  <a:pt x="868101" y="14"/>
                </a:cubicBezTo>
                <a:cubicBezTo>
                  <a:pt x="1223058" y="1943"/>
                  <a:pt x="1676400" y="197748"/>
                  <a:pt x="2129742" y="393553"/>
                </a:cubicBezTo>
              </a:path>
            </a:pathLst>
          </a:custGeom>
          <a:noFill/>
          <a:ln w="1905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627453" y="2766349"/>
            <a:ext cx="3391382" cy="740849"/>
          </a:xfrm>
          <a:custGeom>
            <a:avLst/>
            <a:gdLst>
              <a:gd name="connsiteX0" fmla="*/ 0 w 3391382"/>
              <a:gd name="connsiteY0" fmla="*/ 0 h 740849"/>
              <a:gd name="connsiteX1" fmla="*/ 1863524 w 3391382"/>
              <a:gd name="connsiteY1" fmla="*/ 740780 h 740849"/>
              <a:gd name="connsiteX2" fmla="*/ 3391382 w 3391382"/>
              <a:gd name="connsiteY2" fmla="*/ 34724 h 740849"/>
            </a:gdLst>
            <a:ahLst/>
            <a:cxnLst>
              <a:cxn ang="0">
                <a:pos x="connsiteX0" y="connsiteY0"/>
              </a:cxn>
              <a:cxn ang="0">
                <a:pos x="connsiteX1" y="connsiteY1"/>
              </a:cxn>
              <a:cxn ang="0">
                <a:pos x="connsiteX2" y="connsiteY2"/>
              </a:cxn>
            </a:cxnLst>
            <a:rect l="l" t="t" r="r" b="b"/>
            <a:pathLst>
              <a:path w="3391382" h="740849">
                <a:moveTo>
                  <a:pt x="0" y="0"/>
                </a:moveTo>
                <a:cubicBezTo>
                  <a:pt x="649147" y="367496"/>
                  <a:pt x="1298294" y="734993"/>
                  <a:pt x="1863524" y="740780"/>
                </a:cubicBezTo>
                <a:cubicBezTo>
                  <a:pt x="2428754" y="746567"/>
                  <a:pt x="2910068" y="390645"/>
                  <a:pt x="3391382" y="34724"/>
                </a:cubicBezTo>
              </a:path>
            </a:pathLst>
          </a:custGeom>
          <a:noFill/>
          <a:ln w="1905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3831220" y="2743200"/>
            <a:ext cx="2176041" cy="440053"/>
          </a:xfrm>
          <a:custGeom>
            <a:avLst/>
            <a:gdLst>
              <a:gd name="connsiteX0" fmla="*/ 0 w 2176041"/>
              <a:gd name="connsiteY0" fmla="*/ 0 h 440053"/>
              <a:gd name="connsiteX1" fmla="*/ 1053296 w 2176041"/>
              <a:gd name="connsiteY1" fmla="*/ 439838 h 440053"/>
              <a:gd name="connsiteX2" fmla="*/ 2176041 w 2176041"/>
              <a:gd name="connsiteY2" fmla="*/ 46299 h 440053"/>
            </a:gdLst>
            <a:ahLst/>
            <a:cxnLst>
              <a:cxn ang="0">
                <a:pos x="connsiteX0" y="connsiteY0"/>
              </a:cxn>
              <a:cxn ang="0">
                <a:pos x="connsiteX1" y="connsiteY1"/>
              </a:cxn>
              <a:cxn ang="0">
                <a:pos x="connsiteX2" y="connsiteY2"/>
              </a:cxn>
            </a:cxnLst>
            <a:rect l="l" t="t" r="r" b="b"/>
            <a:pathLst>
              <a:path w="2176041" h="440053">
                <a:moveTo>
                  <a:pt x="0" y="0"/>
                </a:moveTo>
                <a:cubicBezTo>
                  <a:pt x="345311" y="216061"/>
                  <a:pt x="690623" y="432122"/>
                  <a:pt x="1053296" y="439838"/>
                </a:cubicBezTo>
                <a:cubicBezTo>
                  <a:pt x="1415969" y="447554"/>
                  <a:pt x="1796005" y="246926"/>
                  <a:pt x="2176041" y="46299"/>
                </a:cubicBezTo>
              </a:path>
            </a:pathLst>
          </a:custGeom>
          <a:noFill/>
          <a:ln w="1905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819646" y="2754775"/>
            <a:ext cx="3507129" cy="729205"/>
          </a:xfrm>
          <a:custGeom>
            <a:avLst/>
            <a:gdLst>
              <a:gd name="connsiteX0" fmla="*/ 0 w 3507129"/>
              <a:gd name="connsiteY0" fmla="*/ 0 h 729205"/>
              <a:gd name="connsiteX1" fmla="*/ 1898248 w 3507129"/>
              <a:gd name="connsiteY1" fmla="*/ 729205 h 729205"/>
              <a:gd name="connsiteX2" fmla="*/ 3507129 w 3507129"/>
              <a:gd name="connsiteY2" fmla="*/ 0 h 729205"/>
            </a:gdLst>
            <a:ahLst/>
            <a:cxnLst>
              <a:cxn ang="0">
                <a:pos x="connsiteX0" y="connsiteY0"/>
              </a:cxn>
              <a:cxn ang="0">
                <a:pos x="connsiteX1" y="connsiteY1"/>
              </a:cxn>
              <a:cxn ang="0">
                <a:pos x="connsiteX2" y="connsiteY2"/>
              </a:cxn>
            </a:cxnLst>
            <a:rect l="l" t="t" r="r" b="b"/>
            <a:pathLst>
              <a:path w="3507129" h="729205">
                <a:moveTo>
                  <a:pt x="0" y="0"/>
                </a:moveTo>
                <a:cubicBezTo>
                  <a:pt x="656863" y="364602"/>
                  <a:pt x="1313727" y="729205"/>
                  <a:pt x="1898248" y="729205"/>
                </a:cubicBezTo>
                <a:cubicBezTo>
                  <a:pt x="2482769" y="729205"/>
                  <a:pt x="2994949" y="364602"/>
                  <a:pt x="3507129" y="0"/>
                </a:cubicBezTo>
              </a:path>
            </a:pathLst>
          </a:custGeom>
          <a:noFill/>
          <a:ln w="1905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5092861" y="2314733"/>
            <a:ext cx="2187615" cy="463191"/>
          </a:xfrm>
          <a:custGeom>
            <a:avLst/>
            <a:gdLst>
              <a:gd name="connsiteX0" fmla="*/ 0 w 2187615"/>
              <a:gd name="connsiteY0" fmla="*/ 416892 h 463191"/>
              <a:gd name="connsiteX1" fmla="*/ 1157468 w 2187615"/>
              <a:gd name="connsiteY1" fmla="*/ 204 h 463191"/>
              <a:gd name="connsiteX2" fmla="*/ 2187615 w 2187615"/>
              <a:gd name="connsiteY2" fmla="*/ 463191 h 463191"/>
            </a:gdLst>
            <a:ahLst/>
            <a:cxnLst>
              <a:cxn ang="0">
                <a:pos x="connsiteX0" y="connsiteY0"/>
              </a:cxn>
              <a:cxn ang="0">
                <a:pos x="connsiteX1" y="connsiteY1"/>
              </a:cxn>
              <a:cxn ang="0">
                <a:pos x="connsiteX2" y="connsiteY2"/>
              </a:cxn>
            </a:cxnLst>
            <a:rect l="l" t="t" r="r" b="b"/>
            <a:pathLst>
              <a:path w="2187615" h="463191">
                <a:moveTo>
                  <a:pt x="0" y="416892"/>
                </a:moveTo>
                <a:cubicBezTo>
                  <a:pt x="396433" y="204690"/>
                  <a:pt x="792866" y="-7512"/>
                  <a:pt x="1157468" y="204"/>
                </a:cubicBezTo>
                <a:cubicBezTo>
                  <a:pt x="1522070" y="7920"/>
                  <a:pt x="1854842" y="235555"/>
                  <a:pt x="2187615" y="463191"/>
                </a:cubicBezTo>
              </a:path>
            </a:pathLst>
          </a:custGeom>
          <a:noFill/>
          <a:ln w="19050">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602416" y="1528891"/>
            <a:ext cx="312906" cy="369332"/>
          </a:xfrm>
          <a:prstGeom prst="rect">
            <a:avLst/>
          </a:prstGeom>
          <a:noFill/>
        </p:spPr>
        <p:txBody>
          <a:bodyPr wrap="none" rtlCol="0">
            <a:spAutoFit/>
          </a:bodyPr>
          <a:lstStyle/>
          <a:p>
            <a:r>
              <a:rPr lang="en-US" dirty="0" smtClean="0"/>
              <a:t>1</a:t>
            </a:r>
            <a:endParaRPr lang="en-US" dirty="0"/>
          </a:p>
        </p:txBody>
      </p:sp>
      <p:sp>
        <p:nvSpPr>
          <p:cNvPr id="31" name="TextBox 30"/>
          <p:cNvSpPr txBox="1"/>
          <p:nvPr/>
        </p:nvSpPr>
        <p:spPr>
          <a:xfrm>
            <a:off x="2243847" y="1615837"/>
            <a:ext cx="312906" cy="369332"/>
          </a:xfrm>
          <a:prstGeom prst="rect">
            <a:avLst/>
          </a:prstGeom>
          <a:noFill/>
        </p:spPr>
        <p:txBody>
          <a:bodyPr wrap="none" rtlCol="0">
            <a:spAutoFit/>
          </a:bodyPr>
          <a:lstStyle/>
          <a:p>
            <a:r>
              <a:rPr lang="en-US" dirty="0" smtClean="0"/>
              <a:t>3</a:t>
            </a:r>
            <a:endParaRPr lang="en-US" dirty="0"/>
          </a:p>
        </p:txBody>
      </p:sp>
      <p:sp>
        <p:nvSpPr>
          <p:cNvPr id="32" name="TextBox 31"/>
          <p:cNvSpPr txBox="1"/>
          <p:nvPr/>
        </p:nvSpPr>
        <p:spPr>
          <a:xfrm>
            <a:off x="2198995" y="2105118"/>
            <a:ext cx="312906" cy="369332"/>
          </a:xfrm>
          <a:prstGeom prst="rect">
            <a:avLst/>
          </a:prstGeom>
          <a:noFill/>
        </p:spPr>
        <p:txBody>
          <a:bodyPr wrap="none" rtlCol="0">
            <a:spAutoFit/>
          </a:bodyPr>
          <a:lstStyle/>
          <a:p>
            <a:r>
              <a:rPr lang="en-US" dirty="0" smtClean="0"/>
              <a:t>3</a:t>
            </a:r>
            <a:endParaRPr lang="en-US" dirty="0"/>
          </a:p>
        </p:txBody>
      </p:sp>
      <p:sp>
        <p:nvSpPr>
          <p:cNvPr id="33" name="TextBox 32"/>
          <p:cNvSpPr txBox="1"/>
          <p:nvPr/>
        </p:nvSpPr>
        <p:spPr>
          <a:xfrm>
            <a:off x="1736397" y="2777720"/>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2916820" y="2696283"/>
            <a:ext cx="312906" cy="369332"/>
          </a:xfrm>
          <a:prstGeom prst="rect">
            <a:avLst/>
          </a:prstGeom>
          <a:noFill/>
        </p:spPr>
        <p:txBody>
          <a:bodyPr wrap="none" rtlCol="0">
            <a:spAutoFit/>
          </a:bodyPr>
          <a:lstStyle/>
          <a:p>
            <a:r>
              <a:rPr lang="en-US" dirty="0" smtClean="0"/>
              <a:t>2</a:t>
            </a:r>
            <a:endParaRPr lang="en-US" dirty="0"/>
          </a:p>
        </p:txBody>
      </p:sp>
      <p:sp>
        <p:nvSpPr>
          <p:cNvPr id="35" name="TextBox 34"/>
          <p:cNvSpPr txBox="1"/>
          <p:nvPr/>
        </p:nvSpPr>
        <p:spPr>
          <a:xfrm>
            <a:off x="3819646" y="3352800"/>
            <a:ext cx="312906" cy="369332"/>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3175799" y="2017686"/>
            <a:ext cx="312906" cy="369332"/>
          </a:xfrm>
          <a:prstGeom prst="rect">
            <a:avLst/>
          </a:prstGeom>
          <a:noFill/>
        </p:spPr>
        <p:txBody>
          <a:bodyPr wrap="none" rtlCol="0">
            <a:spAutoFit/>
          </a:bodyPr>
          <a:lstStyle/>
          <a:p>
            <a:r>
              <a:rPr lang="en-US" dirty="0" smtClean="0"/>
              <a:t>4</a:t>
            </a:r>
            <a:endParaRPr lang="en-US" dirty="0"/>
          </a:p>
        </p:txBody>
      </p:sp>
      <p:sp>
        <p:nvSpPr>
          <p:cNvPr id="37" name="TextBox 36"/>
          <p:cNvSpPr txBox="1"/>
          <p:nvPr/>
        </p:nvSpPr>
        <p:spPr>
          <a:xfrm>
            <a:off x="6152181" y="1945401"/>
            <a:ext cx="312906" cy="369332"/>
          </a:xfrm>
          <a:prstGeom prst="rect">
            <a:avLst/>
          </a:prstGeom>
          <a:noFill/>
        </p:spPr>
        <p:txBody>
          <a:bodyPr wrap="none" rtlCol="0">
            <a:spAutoFit/>
          </a:bodyPr>
          <a:lstStyle/>
          <a:p>
            <a:r>
              <a:rPr lang="en-US" dirty="0" smtClean="0"/>
              <a:t>1</a:t>
            </a:r>
            <a:endParaRPr lang="en-US" dirty="0"/>
          </a:p>
        </p:txBody>
      </p:sp>
      <p:sp>
        <p:nvSpPr>
          <p:cNvPr id="38" name="TextBox 37"/>
          <p:cNvSpPr txBox="1"/>
          <p:nvPr/>
        </p:nvSpPr>
        <p:spPr>
          <a:xfrm>
            <a:off x="6244347" y="3290372"/>
            <a:ext cx="312906" cy="369332"/>
          </a:xfrm>
          <a:prstGeom prst="rect">
            <a:avLst/>
          </a:prstGeom>
          <a:noFill/>
        </p:spPr>
        <p:txBody>
          <a:bodyPr wrap="none" rtlCol="0">
            <a:spAutoFit/>
          </a:bodyPr>
          <a:lstStyle/>
          <a:p>
            <a:r>
              <a:rPr lang="en-US" dirty="0" smtClean="0"/>
              <a:t>3</a:t>
            </a:r>
            <a:endParaRPr lang="en-US" dirty="0"/>
          </a:p>
        </p:txBody>
      </p:sp>
      <p:sp>
        <p:nvSpPr>
          <p:cNvPr id="39" name="TextBox 38"/>
          <p:cNvSpPr txBox="1"/>
          <p:nvPr/>
        </p:nvSpPr>
        <p:spPr>
          <a:xfrm>
            <a:off x="4689287" y="2895874"/>
            <a:ext cx="312906" cy="369332"/>
          </a:xfrm>
          <a:prstGeom prst="rect">
            <a:avLst/>
          </a:prstGeom>
          <a:noFill/>
        </p:spPr>
        <p:txBody>
          <a:bodyPr wrap="none" rtlCol="0">
            <a:spAutoFit/>
          </a:bodyPr>
          <a:lstStyle/>
          <a:p>
            <a:r>
              <a:rPr lang="en-US" dirty="0" smtClean="0"/>
              <a:t>2</a:t>
            </a:r>
            <a:endParaRPr lang="en-US" dirty="0"/>
          </a:p>
        </p:txBody>
      </p:sp>
      <p:sp>
        <p:nvSpPr>
          <p:cNvPr id="40" name="TextBox 39"/>
          <p:cNvSpPr txBox="1"/>
          <p:nvPr/>
        </p:nvSpPr>
        <p:spPr>
          <a:xfrm>
            <a:off x="5232332" y="2681120"/>
            <a:ext cx="312906" cy="369332"/>
          </a:xfrm>
          <a:prstGeom prst="rect">
            <a:avLst/>
          </a:prstGeom>
          <a:noFill/>
        </p:spPr>
        <p:txBody>
          <a:bodyPr wrap="none" rtlCol="0">
            <a:spAutoFit/>
          </a:bodyPr>
          <a:lstStyle/>
          <a:p>
            <a:r>
              <a:rPr lang="en-US" dirty="0" smtClean="0"/>
              <a:t>1</a:t>
            </a:r>
            <a:endParaRPr lang="en-US" dirty="0"/>
          </a:p>
        </p:txBody>
      </p:sp>
      <p:sp>
        <p:nvSpPr>
          <p:cNvPr id="41" name="TextBox 40"/>
          <p:cNvSpPr txBox="1"/>
          <p:nvPr/>
        </p:nvSpPr>
        <p:spPr>
          <a:xfrm>
            <a:off x="937550" y="2593894"/>
            <a:ext cx="312906" cy="369332"/>
          </a:xfrm>
          <a:prstGeom prst="rect">
            <a:avLst/>
          </a:prstGeom>
          <a:noFill/>
        </p:spPr>
        <p:txBody>
          <a:bodyPr wrap="none" rtlCol="0">
            <a:spAutoFit/>
          </a:bodyPr>
          <a:lstStyle/>
          <a:p>
            <a:r>
              <a:rPr lang="en-US" dirty="0" smtClean="0"/>
              <a:t>1</a:t>
            </a:r>
            <a:endParaRPr lang="en-US" dirty="0"/>
          </a:p>
        </p:txBody>
      </p:sp>
      <p:sp>
        <p:nvSpPr>
          <p:cNvPr id="42" name="TextBox 41"/>
          <p:cNvSpPr txBox="1"/>
          <p:nvPr/>
        </p:nvSpPr>
        <p:spPr>
          <a:xfrm>
            <a:off x="2210764" y="2559277"/>
            <a:ext cx="312906" cy="369332"/>
          </a:xfrm>
          <a:prstGeom prst="rect">
            <a:avLst/>
          </a:prstGeom>
          <a:noFill/>
        </p:spPr>
        <p:txBody>
          <a:bodyPr wrap="none" rtlCol="0">
            <a:spAutoFit/>
          </a:bodyPr>
          <a:lstStyle/>
          <a:p>
            <a:r>
              <a:rPr lang="en-US" dirty="0" smtClean="0"/>
              <a:t>1</a:t>
            </a:r>
            <a:endParaRPr lang="en-US" dirty="0"/>
          </a:p>
        </p:txBody>
      </p:sp>
      <p:sp>
        <p:nvSpPr>
          <p:cNvPr id="43" name="TextBox 42"/>
          <p:cNvSpPr txBox="1"/>
          <p:nvPr/>
        </p:nvSpPr>
        <p:spPr>
          <a:xfrm>
            <a:off x="3472405" y="2582967"/>
            <a:ext cx="312906"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4744647" y="2570109"/>
            <a:ext cx="312906" cy="369332"/>
          </a:xfrm>
          <a:prstGeom prst="rect">
            <a:avLst/>
          </a:prstGeom>
          <a:noFill/>
        </p:spPr>
        <p:txBody>
          <a:bodyPr wrap="none" rtlCol="0">
            <a:spAutoFit/>
          </a:bodyPr>
          <a:lstStyle/>
          <a:p>
            <a:r>
              <a:rPr lang="en-US" dirty="0" smtClean="0"/>
              <a:t>1</a:t>
            </a:r>
            <a:endParaRPr lang="en-US" dirty="0"/>
          </a:p>
        </p:txBody>
      </p:sp>
      <p:sp>
        <p:nvSpPr>
          <p:cNvPr id="45" name="TextBox 44"/>
          <p:cNvSpPr txBox="1"/>
          <p:nvPr/>
        </p:nvSpPr>
        <p:spPr>
          <a:xfrm>
            <a:off x="6040436" y="2581683"/>
            <a:ext cx="312906" cy="369332"/>
          </a:xfrm>
          <a:prstGeom prst="rect">
            <a:avLst/>
          </a:prstGeom>
          <a:noFill/>
        </p:spPr>
        <p:txBody>
          <a:bodyPr wrap="none" rtlCol="0">
            <a:spAutoFit/>
          </a:bodyPr>
          <a:lstStyle/>
          <a:p>
            <a:r>
              <a:rPr lang="en-US" dirty="0" smtClean="0"/>
              <a:t>1</a:t>
            </a:r>
            <a:endParaRPr lang="en-US" dirty="0"/>
          </a:p>
        </p:txBody>
      </p:sp>
      <p:sp>
        <p:nvSpPr>
          <p:cNvPr id="46" name="TextBox 45"/>
          <p:cNvSpPr txBox="1"/>
          <p:nvPr/>
        </p:nvSpPr>
        <p:spPr>
          <a:xfrm>
            <a:off x="7314040" y="2558534"/>
            <a:ext cx="31290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935815" y="2974894"/>
            <a:ext cx="312906" cy="369332"/>
          </a:xfrm>
          <a:prstGeom prst="rect">
            <a:avLst/>
          </a:prstGeom>
          <a:solidFill>
            <a:srgbClr val="FFFF00"/>
          </a:solidFill>
        </p:spPr>
        <p:txBody>
          <a:bodyPr wrap="none" rtlCol="0">
            <a:spAutoFit/>
          </a:bodyPr>
          <a:lstStyle/>
          <a:p>
            <a:r>
              <a:rPr lang="en-US" dirty="0" smtClean="0"/>
              <a:t>1</a:t>
            </a:r>
            <a:endParaRPr lang="en-US" dirty="0"/>
          </a:p>
        </p:txBody>
      </p:sp>
      <p:sp>
        <p:nvSpPr>
          <p:cNvPr id="47" name="Content Placeholder 2"/>
          <p:cNvSpPr>
            <a:spLocks noGrp="1"/>
          </p:cNvSpPr>
          <p:nvPr>
            <p:ph idx="1"/>
          </p:nvPr>
        </p:nvSpPr>
        <p:spPr>
          <a:xfrm>
            <a:off x="457200" y="3912262"/>
            <a:ext cx="8229600" cy="2213902"/>
          </a:xfrm>
        </p:spPr>
        <p:txBody>
          <a:bodyPr/>
          <a:lstStyle/>
          <a:p>
            <a:r>
              <a:rPr lang="en-US" dirty="0" smtClean="0"/>
              <a:t>Start from the source node </a:t>
            </a:r>
          </a:p>
          <a:p>
            <a:r>
              <a:rPr lang="en-US" dirty="0" smtClean="0"/>
              <a:t>Going left to right, for each subsequent node, retain the </a:t>
            </a:r>
            <a:r>
              <a:rPr lang="en-US" i="1" dirty="0" smtClean="0"/>
              <a:t>lowest </a:t>
            </a:r>
            <a:r>
              <a:rPr lang="en-US" dirty="0" smtClean="0"/>
              <a:t>incoming cost </a:t>
            </a:r>
            <a:endParaRPr lang="en-US" dirty="0"/>
          </a:p>
        </p:txBody>
      </p:sp>
      <p:sp>
        <p:nvSpPr>
          <p:cNvPr id="48" name="TextBox 47"/>
          <p:cNvSpPr txBox="1"/>
          <p:nvPr/>
        </p:nvSpPr>
        <p:spPr>
          <a:xfrm>
            <a:off x="2220994" y="2974894"/>
            <a:ext cx="312906" cy="369332"/>
          </a:xfrm>
          <a:prstGeom prst="rect">
            <a:avLst/>
          </a:prstGeom>
          <a:solidFill>
            <a:srgbClr val="FFFF00"/>
          </a:solidFill>
        </p:spPr>
        <p:txBody>
          <a:bodyPr wrap="none" rtlCol="0">
            <a:spAutoFit/>
          </a:bodyPr>
          <a:lstStyle/>
          <a:p>
            <a:r>
              <a:rPr lang="en-US" dirty="0" smtClean="0"/>
              <a:t>3</a:t>
            </a:r>
            <a:endParaRPr lang="en-US" dirty="0"/>
          </a:p>
        </p:txBody>
      </p:sp>
      <p:sp>
        <p:nvSpPr>
          <p:cNvPr id="49" name="TextBox 48"/>
          <p:cNvSpPr txBox="1"/>
          <p:nvPr/>
        </p:nvSpPr>
        <p:spPr>
          <a:xfrm>
            <a:off x="3592344" y="2834962"/>
            <a:ext cx="312906" cy="369332"/>
          </a:xfrm>
          <a:prstGeom prst="rect">
            <a:avLst/>
          </a:prstGeom>
          <a:solidFill>
            <a:srgbClr val="FFFF00"/>
          </a:solidFill>
        </p:spPr>
        <p:txBody>
          <a:bodyPr wrap="none" rtlCol="0">
            <a:spAutoFit/>
          </a:bodyPr>
          <a:lstStyle/>
          <a:p>
            <a:r>
              <a:rPr lang="en-US"/>
              <a:t>5</a:t>
            </a:r>
            <a:endParaRPr lang="en-US" dirty="0"/>
          </a:p>
        </p:txBody>
      </p:sp>
      <p:sp>
        <p:nvSpPr>
          <p:cNvPr id="50" name="TextBox 49"/>
          <p:cNvSpPr txBox="1"/>
          <p:nvPr/>
        </p:nvSpPr>
        <p:spPr>
          <a:xfrm>
            <a:off x="4722852" y="2211533"/>
            <a:ext cx="312906" cy="369332"/>
          </a:xfrm>
          <a:prstGeom prst="rect">
            <a:avLst/>
          </a:prstGeom>
          <a:solidFill>
            <a:srgbClr val="FFFF00"/>
          </a:solidFill>
        </p:spPr>
        <p:txBody>
          <a:bodyPr wrap="none" rtlCol="0">
            <a:spAutoFit/>
          </a:bodyPr>
          <a:lstStyle/>
          <a:p>
            <a:r>
              <a:rPr lang="en-US"/>
              <a:t>5</a:t>
            </a:r>
            <a:endParaRPr lang="en-US" dirty="0"/>
          </a:p>
        </p:txBody>
      </p:sp>
      <p:sp>
        <p:nvSpPr>
          <p:cNvPr id="51" name="TextBox 50"/>
          <p:cNvSpPr txBox="1"/>
          <p:nvPr/>
        </p:nvSpPr>
        <p:spPr>
          <a:xfrm>
            <a:off x="6053847" y="2915253"/>
            <a:ext cx="312906" cy="369332"/>
          </a:xfrm>
          <a:prstGeom prst="rect">
            <a:avLst/>
          </a:prstGeom>
          <a:solidFill>
            <a:srgbClr val="FFFF00"/>
          </a:solidFill>
        </p:spPr>
        <p:txBody>
          <a:bodyPr wrap="none" rtlCol="0">
            <a:spAutoFit/>
          </a:bodyPr>
          <a:lstStyle/>
          <a:p>
            <a:r>
              <a:rPr lang="en-US" dirty="0" smtClean="0"/>
              <a:t>3</a:t>
            </a:r>
            <a:endParaRPr lang="en-US" dirty="0"/>
          </a:p>
        </p:txBody>
      </p:sp>
      <p:sp>
        <p:nvSpPr>
          <p:cNvPr id="52" name="TextBox 51"/>
          <p:cNvSpPr txBox="1"/>
          <p:nvPr/>
        </p:nvSpPr>
        <p:spPr>
          <a:xfrm>
            <a:off x="7360627" y="2995758"/>
            <a:ext cx="312906" cy="369332"/>
          </a:xfrm>
          <a:prstGeom prst="rect">
            <a:avLst/>
          </a:prstGeom>
          <a:solidFill>
            <a:srgbClr val="FFFF00"/>
          </a:solidFill>
        </p:spPr>
        <p:txBody>
          <a:bodyPr wrap="none" rtlCol="0">
            <a:spAutoFit/>
          </a:bodyPr>
          <a:lstStyle/>
          <a:p>
            <a:r>
              <a:rPr lang="en-US" dirty="0" smtClean="0"/>
              <a:t>6</a:t>
            </a:r>
            <a:endParaRPr lang="en-US" dirty="0"/>
          </a:p>
        </p:txBody>
      </p:sp>
    </p:spTree>
    <p:extLst>
      <p:ext uri="{BB962C8B-B14F-4D97-AF65-F5344CB8AC3E}">
        <p14:creationId xmlns:p14="http://schemas.microsoft.com/office/powerpoint/2010/main" val="1811472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Is this graph topologically sorted?</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Nodes on each column only connect to the nodes in the previous column(s) </a:t>
            </a:r>
            <a:endParaRPr lang="en-US" dirty="0"/>
          </a:p>
        </p:txBody>
      </p:sp>
      <p:sp>
        <p:nvSpPr>
          <p:cNvPr id="2" name="Oval 1"/>
          <p:cNvSpPr/>
          <p:nvPr/>
        </p:nvSpPr>
        <p:spPr>
          <a:xfrm>
            <a:off x="16002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8" idx="6"/>
            <a:endCxn id="12" idx="2"/>
          </p:cNvCxnSpPr>
          <p:nvPr/>
        </p:nvCxnSpPr>
        <p:spPr>
          <a:xfrm>
            <a:off x="182880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6"/>
            <a:endCxn id="11" idx="2"/>
          </p:cNvCxnSpPr>
          <p:nvPr/>
        </p:nvCxnSpPr>
        <p:spPr>
          <a:xfrm flipV="1">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6"/>
            <a:endCxn id="12" idx="2"/>
          </p:cNvCxnSpPr>
          <p:nvPr/>
        </p:nvCxnSpPr>
        <p:spPr>
          <a:xfrm>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91353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Is this graph topologically sorted?</a:t>
            </a:r>
            <a:endParaRPr lang="en-US" b="1" dirty="0">
              <a:solidFill>
                <a:srgbClr val="C00000"/>
              </a:solidFill>
            </a:endParaRPr>
          </a:p>
        </p:txBody>
      </p:sp>
      <p:sp>
        <p:nvSpPr>
          <p:cNvPr id="5" name="Content Placeholder 4"/>
          <p:cNvSpPr>
            <a:spLocks noGrp="1"/>
          </p:cNvSpPr>
          <p:nvPr>
            <p:ph idx="1"/>
          </p:nvPr>
        </p:nvSpPr>
        <p:spPr>
          <a:xfrm>
            <a:off x="457200" y="5036977"/>
            <a:ext cx="8229600" cy="1020763"/>
          </a:xfrm>
        </p:spPr>
        <p:txBody>
          <a:bodyPr/>
          <a:lstStyle/>
          <a:p>
            <a:r>
              <a:rPr lang="en-US" dirty="0" smtClean="0"/>
              <a:t>Nodes on each column only connect to the nodes in the previous column(s) </a:t>
            </a:r>
          </a:p>
          <a:p>
            <a:r>
              <a:rPr lang="en-US" dirty="0" smtClean="0"/>
              <a:t>The sorted best path algorithm applies!</a:t>
            </a:r>
            <a:endParaRPr lang="en-US" dirty="0"/>
          </a:p>
        </p:txBody>
      </p:sp>
      <p:sp>
        <p:nvSpPr>
          <p:cNvPr id="2" name="Oval 1"/>
          <p:cNvSpPr/>
          <p:nvPr/>
        </p:nvSpPr>
        <p:spPr>
          <a:xfrm>
            <a:off x="16002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8" idx="6"/>
            <a:endCxn id="12" idx="2"/>
          </p:cNvCxnSpPr>
          <p:nvPr/>
        </p:nvCxnSpPr>
        <p:spPr>
          <a:xfrm>
            <a:off x="182880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6"/>
            <a:endCxn id="11" idx="2"/>
          </p:cNvCxnSpPr>
          <p:nvPr/>
        </p:nvCxnSpPr>
        <p:spPr>
          <a:xfrm flipV="1">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6"/>
            <a:endCxn id="12" idx="2"/>
          </p:cNvCxnSpPr>
          <p:nvPr/>
        </p:nvCxnSpPr>
        <p:spPr>
          <a:xfrm>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1524000" y="4313981"/>
            <a:ext cx="312906" cy="369332"/>
          </a:xfrm>
          <a:prstGeom prst="rect">
            <a:avLst/>
          </a:prstGeom>
          <a:solidFill>
            <a:schemeClr val="accent2"/>
          </a:solidFill>
        </p:spPr>
        <p:txBody>
          <a:bodyPr wrap="none" rtlCol="0">
            <a:spAutoFit/>
          </a:bodyPr>
          <a:lstStyle/>
          <a:p>
            <a:r>
              <a:rPr lang="en-US" dirty="0" smtClean="0"/>
              <a:t>1</a:t>
            </a:r>
            <a:endParaRPr lang="en-US" dirty="0"/>
          </a:p>
        </p:txBody>
      </p:sp>
      <p:sp>
        <p:nvSpPr>
          <p:cNvPr id="163" name="TextBox 162"/>
          <p:cNvSpPr txBox="1"/>
          <p:nvPr/>
        </p:nvSpPr>
        <p:spPr>
          <a:xfrm>
            <a:off x="1524000" y="3522702"/>
            <a:ext cx="312906" cy="369332"/>
          </a:xfrm>
          <a:prstGeom prst="rect">
            <a:avLst/>
          </a:prstGeom>
          <a:solidFill>
            <a:schemeClr val="accent2"/>
          </a:solidFill>
        </p:spPr>
        <p:txBody>
          <a:bodyPr wrap="none" rtlCol="0">
            <a:spAutoFit/>
          </a:bodyPr>
          <a:lstStyle/>
          <a:p>
            <a:r>
              <a:rPr lang="en-US" dirty="0" smtClean="0"/>
              <a:t>2</a:t>
            </a:r>
            <a:endParaRPr lang="en-US" dirty="0"/>
          </a:p>
        </p:txBody>
      </p:sp>
      <p:sp>
        <p:nvSpPr>
          <p:cNvPr id="164" name="TextBox 163"/>
          <p:cNvSpPr txBox="1"/>
          <p:nvPr/>
        </p:nvSpPr>
        <p:spPr>
          <a:xfrm>
            <a:off x="1524000" y="2769048"/>
            <a:ext cx="312906" cy="369332"/>
          </a:xfrm>
          <a:prstGeom prst="rect">
            <a:avLst/>
          </a:prstGeom>
          <a:solidFill>
            <a:schemeClr val="accent2"/>
          </a:solidFill>
        </p:spPr>
        <p:txBody>
          <a:bodyPr wrap="none" rtlCol="0">
            <a:spAutoFit/>
          </a:bodyPr>
          <a:lstStyle/>
          <a:p>
            <a:r>
              <a:rPr lang="en-US" dirty="0" smtClean="0"/>
              <a:t>3</a:t>
            </a:r>
            <a:endParaRPr lang="en-US" dirty="0"/>
          </a:p>
        </p:txBody>
      </p:sp>
      <p:sp>
        <p:nvSpPr>
          <p:cNvPr id="165" name="TextBox 164"/>
          <p:cNvSpPr txBox="1"/>
          <p:nvPr/>
        </p:nvSpPr>
        <p:spPr>
          <a:xfrm>
            <a:off x="1524000" y="2100768"/>
            <a:ext cx="312906" cy="369332"/>
          </a:xfrm>
          <a:prstGeom prst="rect">
            <a:avLst/>
          </a:prstGeom>
          <a:solidFill>
            <a:schemeClr val="accent2"/>
          </a:solidFill>
        </p:spPr>
        <p:txBody>
          <a:bodyPr wrap="none" rtlCol="0">
            <a:spAutoFit/>
          </a:bodyPr>
          <a:lstStyle/>
          <a:p>
            <a:r>
              <a:rPr lang="en-US" dirty="0" smtClean="0"/>
              <a:t>4</a:t>
            </a:r>
            <a:endParaRPr lang="en-US" dirty="0"/>
          </a:p>
        </p:txBody>
      </p:sp>
      <p:sp>
        <p:nvSpPr>
          <p:cNvPr id="166" name="TextBox 165"/>
          <p:cNvSpPr txBox="1"/>
          <p:nvPr/>
        </p:nvSpPr>
        <p:spPr>
          <a:xfrm>
            <a:off x="2626776" y="4313981"/>
            <a:ext cx="312906" cy="369332"/>
          </a:xfrm>
          <a:prstGeom prst="rect">
            <a:avLst/>
          </a:prstGeom>
          <a:solidFill>
            <a:schemeClr val="accent2"/>
          </a:solidFill>
        </p:spPr>
        <p:txBody>
          <a:bodyPr wrap="none" rtlCol="0">
            <a:spAutoFit/>
          </a:bodyPr>
          <a:lstStyle/>
          <a:p>
            <a:r>
              <a:rPr lang="en-US" dirty="0" smtClean="0"/>
              <a:t>5</a:t>
            </a:r>
            <a:endParaRPr lang="en-US" dirty="0"/>
          </a:p>
        </p:txBody>
      </p:sp>
      <p:sp>
        <p:nvSpPr>
          <p:cNvPr id="167" name="TextBox 166"/>
          <p:cNvSpPr txBox="1"/>
          <p:nvPr/>
        </p:nvSpPr>
        <p:spPr>
          <a:xfrm>
            <a:off x="2626776" y="3522702"/>
            <a:ext cx="312906" cy="369332"/>
          </a:xfrm>
          <a:prstGeom prst="rect">
            <a:avLst/>
          </a:prstGeom>
          <a:solidFill>
            <a:schemeClr val="accent2"/>
          </a:solidFill>
        </p:spPr>
        <p:txBody>
          <a:bodyPr wrap="none" rtlCol="0">
            <a:spAutoFit/>
          </a:bodyPr>
          <a:lstStyle/>
          <a:p>
            <a:r>
              <a:rPr lang="en-US" dirty="0" smtClean="0"/>
              <a:t>6</a:t>
            </a:r>
            <a:endParaRPr lang="en-US" dirty="0"/>
          </a:p>
        </p:txBody>
      </p:sp>
      <p:sp>
        <p:nvSpPr>
          <p:cNvPr id="168" name="TextBox 167"/>
          <p:cNvSpPr txBox="1"/>
          <p:nvPr/>
        </p:nvSpPr>
        <p:spPr>
          <a:xfrm>
            <a:off x="2626776" y="2769048"/>
            <a:ext cx="312906" cy="369332"/>
          </a:xfrm>
          <a:prstGeom prst="rect">
            <a:avLst/>
          </a:prstGeom>
          <a:solidFill>
            <a:schemeClr val="accent2"/>
          </a:solidFill>
        </p:spPr>
        <p:txBody>
          <a:bodyPr wrap="none" rtlCol="0">
            <a:spAutoFit/>
          </a:bodyPr>
          <a:lstStyle/>
          <a:p>
            <a:r>
              <a:rPr lang="en-US" dirty="0" smtClean="0"/>
              <a:t>7</a:t>
            </a:r>
            <a:endParaRPr lang="en-US" dirty="0"/>
          </a:p>
        </p:txBody>
      </p:sp>
      <p:sp>
        <p:nvSpPr>
          <p:cNvPr id="169" name="TextBox 168"/>
          <p:cNvSpPr txBox="1"/>
          <p:nvPr/>
        </p:nvSpPr>
        <p:spPr>
          <a:xfrm>
            <a:off x="2626776" y="2100768"/>
            <a:ext cx="312906" cy="369332"/>
          </a:xfrm>
          <a:prstGeom prst="rect">
            <a:avLst/>
          </a:prstGeom>
          <a:solidFill>
            <a:schemeClr val="accent2"/>
          </a:solidFill>
        </p:spPr>
        <p:txBody>
          <a:bodyPr wrap="none" rtlCol="0">
            <a:spAutoFit/>
          </a:bodyPr>
          <a:lstStyle/>
          <a:p>
            <a:r>
              <a:rPr lang="en-US" dirty="0" smtClean="0"/>
              <a:t>8</a:t>
            </a:r>
            <a:endParaRPr lang="en-US" dirty="0"/>
          </a:p>
        </p:txBody>
      </p:sp>
      <p:sp>
        <p:nvSpPr>
          <p:cNvPr id="170" name="TextBox 169"/>
          <p:cNvSpPr txBox="1"/>
          <p:nvPr/>
        </p:nvSpPr>
        <p:spPr>
          <a:xfrm>
            <a:off x="3735728" y="4313981"/>
            <a:ext cx="312906" cy="369332"/>
          </a:xfrm>
          <a:prstGeom prst="rect">
            <a:avLst/>
          </a:prstGeom>
          <a:solidFill>
            <a:schemeClr val="accent2"/>
          </a:solidFill>
        </p:spPr>
        <p:txBody>
          <a:bodyPr wrap="none" rtlCol="0">
            <a:spAutoFit/>
          </a:bodyPr>
          <a:lstStyle/>
          <a:p>
            <a:r>
              <a:rPr lang="en-US" dirty="0" smtClean="0"/>
              <a:t>9</a:t>
            </a:r>
            <a:endParaRPr lang="en-US" dirty="0"/>
          </a:p>
        </p:txBody>
      </p:sp>
      <p:sp>
        <p:nvSpPr>
          <p:cNvPr id="171" name="TextBox 170"/>
          <p:cNvSpPr txBox="1"/>
          <p:nvPr/>
        </p:nvSpPr>
        <p:spPr>
          <a:xfrm>
            <a:off x="3657600" y="3522702"/>
            <a:ext cx="441146" cy="369332"/>
          </a:xfrm>
          <a:prstGeom prst="rect">
            <a:avLst/>
          </a:prstGeom>
          <a:solidFill>
            <a:schemeClr val="accent2"/>
          </a:solidFill>
        </p:spPr>
        <p:txBody>
          <a:bodyPr wrap="none" rtlCol="0">
            <a:spAutoFit/>
          </a:bodyPr>
          <a:lstStyle/>
          <a:p>
            <a:r>
              <a:rPr lang="en-US" dirty="0" smtClean="0"/>
              <a:t>10</a:t>
            </a:r>
            <a:endParaRPr lang="en-US" dirty="0"/>
          </a:p>
        </p:txBody>
      </p:sp>
      <p:sp>
        <p:nvSpPr>
          <p:cNvPr id="172" name="TextBox 171"/>
          <p:cNvSpPr txBox="1"/>
          <p:nvPr/>
        </p:nvSpPr>
        <p:spPr>
          <a:xfrm>
            <a:off x="3657600" y="2769048"/>
            <a:ext cx="424027" cy="369332"/>
          </a:xfrm>
          <a:prstGeom prst="rect">
            <a:avLst/>
          </a:prstGeom>
          <a:solidFill>
            <a:schemeClr val="accent2"/>
          </a:solidFill>
        </p:spPr>
        <p:txBody>
          <a:bodyPr wrap="none" rtlCol="0">
            <a:spAutoFit/>
          </a:bodyPr>
          <a:lstStyle/>
          <a:p>
            <a:r>
              <a:rPr lang="en-US" dirty="0" smtClean="0"/>
              <a:t>11</a:t>
            </a:r>
            <a:endParaRPr lang="en-US" dirty="0"/>
          </a:p>
        </p:txBody>
      </p:sp>
      <p:sp>
        <p:nvSpPr>
          <p:cNvPr id="173" name="TextBox 172"/>
          <p:cNvSpPr txBox="1"/>
          <p:nvPr/>
        </p:nvSpPr>
        <p:spPr>
          <a:xfrm>
            <a:off x="3657600" y="2100768"/>
            <a:ext cx="441146" cy="369332"/>
          </a:xfrm>
          <a:prstGeom prst="rect">
            <a:avLst/>
          </a:prstGeom>
          <a:solidFill>
            <a:schemeClr val="accent2"/>
          </a:solidFill>
        </p:spPr>
        <p:txBody>
          <a:bodyPr wrap="none" rtlCol="0">
            <a:spAutoFit/>
          </a:bodyPr>
          <a:lstStyle/>
          <a:p>
            <a:r>
              <a:rPr lang="en-US" dirty="0" smtClean="0"/>
              <a:t>12</a:t>
            </a:r>
            <a:endParaRPr lang="en-US" dirty="0"/>
          </a:p>
        </p:txBody>
      </p:sp>
      <p:sp>
        <p:nvSpPr>
          <p:cNvPr id="174" name="TextBox 173"/>
          <p:cNvSpPr txBox="1"/>
          <p:nvPr/>
        </p:nvSpPr>
        <p:spPr>
          <a:xfrm>
            <a:off x="4724400" y="4313981"/>
            <a:ext cx="441146" cy="369332"/>
          </a:xfrm>
          <a:prstGeom prst="rect">
            <a:avLst/>
          </a:prstGeom>
          <a:solidFill>
            <a:schemeClr val="accent2"/>
          </a:solidFill>
        </p:spPr>
        <p:txBody>
          <a:bodyPr wrap="none" rtlCol="0">
            <a:spAutoFit/>
          </a:bodyPr>
          <a:lstStyle/>
          <a:p>
            <a:r>
              <a:rPr lang="en-US" dirty="0" smtClean="0"/>
              <a:t>13</a:t>
            </a:r>
            <a:endParaRPr lang="en-US" dirty="0"/>
          </a:p>
        </p:txBody>
      </p:sp>
      <p:sp>
        <p:nvSpPr>
          <p:cNvPr id="175" name="TextBox 174"/>
          <p:cNvSpPr txBox="1"/>
          <p:nvPr/>
        </p:nvSpPr>
        <p:spPr>
          <a:xfrm>
            <a:off x="4694468" y="3522702"/>
            <a:ext cx="441146" cy="369332"/>
          </a:xfrm>
          <a:prstGeom prst="rect">
            <a:avLst/>
          </a:prstGeom>
          <a:solidFill>
            <a:schemeClr val="accent2"/>
          </a:solidFill>
        </p:spPr>
        <p:txBody>
          <a:bodyPr wrap="none" rtlCol="0">
            <a:spAutoFit/>
          </a:bodyPr>
          <a:lstStyle/>
          <a:p>
            <a:r>
              <a:rPr lang="en-US" dirty="0" smtClean="0"/>
              <a:t>14</a:t>
            </a:r>
            <a:endParaRPr lang="en-US" dirty="0"/>
          </a:p>
        </p:txBody>
      </p:sp>
      <p:sp>
        <p:nvSpPr>
          <p:cNvPr id="176" name="TextBox 175"/>
          <p:cNvSpPr txBox="1"/>
          <p:nvPr/>
        </p:nvSpPr>
        <p:spPr>
          <a:xfrm>
            <a:off x="4694468" y="2769048"/>
            <a:ext cx="441146" cy="369332"/>
          </a:xfrm>
          <a:prstGeom prst="rect">
            <a:avLst/>
          </a:prstGeom>
          <a:solidFill>
            <a:schemeClr val="accent2"/>
          </a:solidFill>
        </p:spPr>
        <p:txBody>
          <a:bodyPr wrap="none" rtlCol="0">
            <a:spAutoFit/>
          </a:bodyPr>
          <a:lstStyle/>
          <a:p>
            <a:r>
              <a:rPr lang="en-US" dirty="0" smtClean="0"/>
              <a:t>15</a:t>
            </a:r>
            <a:endParaRPr lang="en-US" dirty="0"/>
          </a:p>
        </p:txBody>
      </p:sp>
      <p:sp>
        <p:nvSpPr>
          <p:cNvPr id="177" name="TextBox 176"/>
          <p:cNvSpPr txBox="1"/>
          <p:nvPr/>
        </p:nvSpPr>
        <p:spPr>
          <a:xfrm>
            <a:off x="4694468" y="2100768"/>
            <a:ext cx="441146" cy="369332"/>
          </a:xfrm>
          <a:prstGeom prst="rect">
            <a:avLst/>
          </a:prstGeom>
          <a:solidFill>
            <a:schemeClr val="accent2"/>
          </a:solidFill>
        </p:spPr>
        <p:txBody>
          <a:bodyPr wrap="none" rtlCol="0">
            <a:spAutoFit/>
          </a:bodyPr>
          <a:lstStyle/>
          <a:p>
            <a:r>
              <a:rPr lang="en-US" dirty="0" smtClean="0"/>
              <a:t>16</a:t>
            </a:r>
            <a:endParaRPr lang="en-US" dirty="0"/>
          </a:p>
        </p:txBody>
      </p:sp>
      <p:sp>
        <p:nvSpPr>
          <p:cNvPr id="178" name="TextBox 177"/>
          <p:cNvSpPr txBox="1"/>
          <p:nvPr/>
        </p:nvSpPr>
        <p:spPr>
          <a:xfrm>
            <a:off x="5844811" y="4313981"/>
            <a:ext cx="441146" cy="369332"/>
          </a:xfrm>
          <a:prstGeom prst="rect">
            <a:avLst/>
          </a:prstGeom>
          <a:solidFill>
            <a:schemeClr val="accent2"/>
          </a:solidFill>
        </p:spPr>
        <p:txBody>
          <a:bodyPr wrap="none" rtlCol="0">
            <a:spAutoFit/>
          </a:bodyPr>
          <a:lstStyle/>
          <a:p>
            <a:r>
              <a:rPr lang="en-US" dirty="0" smtClean="0"/>
              <a:t>17</a:t>
            </a:r>
            <a:endParaRPr lang="en-US" dirty="0"/>
          </a:p>
        </p:txBody>
      </p:sp>
      <p:sp>
        <p:nvSpPr>
          <p:cNvPr id="179" name="TextBox 178"/>
          <p:cNvSpPr txBox="1"/>
          <p:nvPr/>
        </p:nvSpPr>
        <p:spPr>
          <a:xfrm>
            <a:off x="5814879" y="3522702"/>
            <a:ext cx="441146" cy="369332"/>
          </a:xfrm>
          <a:prstGeom prst="rect">
            <a:avLst/>
          </a:prstGeom>
          <a:solidFill>
            <a:schemeClr val="accent2"/>
          </a:solidFill>
        </p:spPr>
        <p:txBody>
          <a:bodyPr wrap="none" rtlCol="0">
            <a:spAutoFit/>
          </a:bodyPr>
          <a:lstStyle/>
          <a:p>
            <a:r>
              <a:rPr lang="en-US" dirty="0" smtClean="0"/>
              <a:t>18</a:t>
            </a:r>
            <a:endParaRPr lang="en-US" dirty="0"/>
          </a:p>
        </p:txBody>
      </p:sp>
      <p:sp>
        <p:nvSpPr>
          <p:cNvPr id="180" name="TextBox 179"/>
          <p:cNvSpPr txBox="1"/>
          <p:nvPr/>
        </p:nvSpPr>
        <p:spPr>
          <a:xfrm>
            <a:off x="5814879" y="2769048"/>
            <a:ext cx="441146" cy="369332"/>
          </a:xfrm>
          <a:prstGeom prst="rect">
            <a:avLst/>
          </a:prstGeom>
          <a:solidFill>
            <a:schemeClr val="accent2"/>
          </a:solidFill>
        </p:spPr>
        <p:txBody>
          <a:bodyPr wrap="none" rtlCol="0">
            <a:spAutoFit/>
          </a:bodyPr>
          <a:lstStyle/>
          <a:p>
            <a:r>
              <a:rPr lang="en-US" dirty="0" smtClean="0"/>
              <a:t>19</a:t>
            </a:r>
            <a:endParaRPr lang="en-US" dirty="0"/>
          </a:p>
        </p:txBody>
      </p:sp>
      <p:sp>
        <p:nvSpPr>
          <p:cNvPr id="181" name="TextBox 180"/>
          <p:cNvSpPr txBox="1"/>
          <p:nvPr/>
        </p:nvSpPr>
        <p:spPr>
          <a:xfrm>
            <a:off x="5814879" y="2100768"/>
            <a:ext cx="441146" cy="369332"/>
          </a:xfrm>
          <a:prstGeom prst="rect">
            <a:avLst/>
          </a:prstGeom>
          <a:solidFill>
            <a:schemeClr val="accent2"/>
          </a:solidFill>
        </p:spPr>
        <p:txBody>
          <a:bodyPr wrap="none" rtlCol="0">
            <a:spAutoFit/>
          </a:bodyPr>
          <a:lstStyle/>
          <a:p>
            <a:r>
              <a:rPr lang="en-US" dirty="0" smtClean="0"/>
              <a:t>20</a:t>
            </a:r>
            <a:endParaRPr lang="en-US" dirty="0"/>
          </a:p>
        </p:txBody>
      </p:sp>
      <p:sp>
        <p:nvSpPr>
          <p:cNvPr id="182" name="TextBox 181"/>
          <p:cNvSpPr txBox="1"/>
          <p:nvPr/>
        </p:nvSpPr>
        <p:spPr>
          <a:xfrm>
            <a:off x="6879843" y="4313981"/>
            <a:ext cx="441146" cy="369332"/>
          </a:xfrm>
          <a:prstGeom prst="rect">
            <a:avLst/>
          </a:prstGeom>
          <a:solidFill>
            <a:schemeClr val="accent2"/>
          </a:solidFill>
        </p:spPr>
        <p:txBody>
          <a:bodyPr wrap="none" rtlCol="0">
            <a:spAutoFit/>
          </a:bodyPr>
          <a:lstStyle/>
          <a:p>
            <a:r>
              <a:rPr lang="en-US" dirty="0" smtClean="0"/>
              <a:t>21</a:t>
            </a:r>
            <a:endParaRPr lang="en-US" dirty="0"/>
          </a:p>
        </p:txBody>
      </p:sp>
      <p:sp>
        <p:nvSpPr>
          <p:cNvPr id="183" name="TextBox 182"/>
          <p:cNvSpPr txBox="1"/>
          <p:nvPr/>
        </p:nvSpPr>
        <p:spPr>
          <a:xfrm>
            <a:off x="6849911" y="3522702"/>
            <a:ext cx="441146" cy="369332"/>
          </a:xfrm>
          <a:prstGeom prst="rect">
            <a:avLst/>
          </a:prstGeom>
          <a:solidFill>
            <a:schemeClr val="accent2"/>
          </a:solidFill>
        </p:spPr>
        <p:txBody>
          <a:bodyPr wrap="none" rtlCol="0">
            <a:spAutoFit/>
          </a:bodyPr>
          <a:lstStyle/>
          <a:p>
            <a:r>
              <a:rPr lang="en-US" dirty="0" smtClean="0"/>
              <a:t>22</a:t>
            </a:r>
            <a:endParaRPr lang="en-US" dirty="0"/>
          </a:p>
        </p:txBody>
      </p:sp>
      <p:sp>
        <p:nvSpPr>
          <p:cNvPr id="184" name="TextBox 183"/>
          <p:cNvSpPr txBox="1"/>
          <p:nvPr/>
        </p:nvSpPr>
        <p:spPr>
          <a:xfrm>
            <a:off x="6849911" y="2769048"/>
            <a:ext cx="441146" cy="369332"/>
          </a:xfrm>
          <a:prstGeom prst="rect">
            <a:avLst/>
          </a:prstGeom>
          <a:solidFill>
            <a:schemeClr val="accent2"/>
          </a:solidFill>
        </p:spPr>
        <p:txBody>
          <a:bodyPr wrap="none" rtlCol="0">
            <a:spAutoFit/>
          </a:bodyPr>
          <a:lstStyle/>
          <a:p>
            <a:r>
              <a:rPr lang="en-US" dirty="0" smtClean="0"/>
              <a:t>23</a:t>
            </a:r>
            <a:endParaRPr lang="en-US" dirty="0"/>
          </a:p>
        </p:txBody>
      </p:sp>
      <p:sp>
        <p:nvSpPr>
          <p:cNvPr id="185" name="TextBox 184"/>
          <p:cNvSpPr txBox="1"/>
          <p:nvPr/>
        </p:nvSpPr>
        <p:spPr>
          <a:xfrm>
            <a:off x="6849911" y="2100768"/>
            <a:ext cx="441146" cy="369332"/>
          </a:xfrm>
          <a:prstGeom prst="rect">
            <a:avLst/>
          </a:prstGeom>
          <a:solidFill>
            <a:schemeClr val="accent2"/>
          </a:solidFill>
        </p:spPr>
        <p:txBody>
          <a:bodyPr wrap="none" rtlCol="0">
            <a:spAutoFit/>
          </a:bodyPr>
          <a:lstStyle/>
          <a:p>
            <a:r>
              <a:rPr lang="en-US" dirty="0" smtClean="0"/>
              <a:t>24</a:t>
            </a:r>
            <a:endParaRPr lang="en-US" dirty="0"/>
          </a:p>
        </p:txBody>
      </p:sp>
    </p:spTree>
    <p:extLst>
      <p:ext uri="{BB962C8B-B14F-4D97-AF65-F5344CB8AC3E}">
        <p14:creationId xmlns:p14="http://schemas.microsoft.com/office/powerpoint/2010/main" val="7380306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8" idx="6"/>
            <a:endCxn id="12" idx="2"/>
          </p:cNvCxnSpPr>
          <p:nvPr/>
        </p:nvCxnSpPr>
        <p:spPr>
          <a:xfrm>
            <a:off x="182880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6"/>
            <a:endCxn id="11" idx="2"/>
          </p:cNvCxnSpPr>
          <p:nvPr/>
        </p:nvCxnSpPr>
        <p:spPr>
          <a:xfrm flipV="1">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6"/>
            <a:endCxn id="12" idx="2"/>
          </p:cNvCxnSpPr>
          <p:nvPr/>
        </p:nvCxnSpPr>
        <p:spPr>
          <a:xfrm>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008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 characteristic of the examples you saw..</a:t>
            </a:r>
            <a:endParaRPr lang="en-US"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i="1" dirty="0" smtClean="0"/>
                  <a:t>Sequences</a:t>
                </a:r>
              </a:p>
              <a:p>
                <a:r>
                  <a:rPr lang="en-US" dirty="0" smtClean="0"/>
                  <a:t>Ordering is important</a:t>
                </a:r>
              </a:p>
              <a:p>
                <a:pPr lvl="1"/>
                <a:r>
                  <a:rPr lang="en-US" i="1" dirty="0" err="1" smtClean="0"/>
                  <a:t>Ireturnedandsaw</a:t>
                </a:r>
                <a:r>
                  <a:rPr lang="en-US" i="1"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 </a:t>
                </a:r>
                <a:r>
                  <a:rPr lang="en-US" i="1" dirty="0" smtClean="0"/>
                  <a:t>ndsaIreaturnwed</a:t>
                </a: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8390688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8" idx="6"/>
            <a:endCxn id="12" idx="2"/>
          </p:cNvCxnSpPr>
          <p:nvPr/>
        </p:nvCxnSpPr>
        <p:spPr>
          <a:xfrm>
            <a:off x="182880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6"/>
            <a:endCxn id="11" idx="2"/>
          </p:cNvCxnSpPr>
          <p:nvPr/>
        </p:nvCxnSpPr>
        <p:spPr>
          <a:xfrm flipV="1">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6"/>
            <a:endCxn id="12" idx="2"/>
          </p:cNvCxnSpPr>
          <p:nvPr/>
        </p:nvCxnSpPr>
        <p:spPr>
          <a:xfrm>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8079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8" idx="6"/>
            <a:endCxn id="12" idx="2"/>
          </p:cNvCxnSpPr>
          <p:nvPr/>
        </p:nvCxnSpPr>
        <p:spPr>
          <a:xfrm>
            <a:off x="182880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6"/>
            <a:endCxn id="11" idx="2"/>
          </p:cNvCxnSpPr>
          <p:nvPr/>
        </p:nvCxnSpPr>
        <p:spPr>
          <a:xfrm flipV="1">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6"/>
          </p:cNvCxnSpPr>
          <p:nvPr/>
        </p:nvCxnSpPr>
        <p:spPr>
          <a:xfrm>
            <a:off x="1828800" y="2933700"/>
            <a:ext cx="804722"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51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8" idx="6"/>
            <a:endCxn id="12" idx="2"/>
          </p:cNvCxnSpPr>
          <p:nvPr/>
        </p:nvCxnSpPr>
        <p:spPr>
          <a:xfrm>
            <a:off x="182880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6"/>
            <a:endCxn id="11" idx="2"/>
          </p:cNvCxnSpPr>
          <p:nvPr/>
        </p:nvCxnSpPr>
        <p:spPr>
          <a:xfrm flipV="1">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59839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8" idx="6"/>
            <a:endCxn id="12" idx="2"/>
          </p:cNvCxnSpPr>
          <p:nvPr/>
        </p:nvCxnSpPr>
        <p:spPr>
          <a:xfrm>
            <a:off x="1828800" y="4419600"/>
            <a:ext cx="838200" cy="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6"/>
            <a:endCxn id="11" idx="2"/>
          </p:cNvCxnSpPr>
          <p:nvPr/>
        </p:nvCxnSpPr>
        <p:spPr>
          <a:xfrm flipV="1">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3916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8" idx="6"/>
            <a:endCxn id="12" idx="2"/>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6"/>
            <a:endCxn id="11" idx="2"/>
          </p:cNvCxnSpPr>
          <p:nvPr/>
        </p:nvCxnSpPr>
        <p:spPr>
          <a:xfrm flipV="1">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6277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8" idx="6"/>
            <a:endCxn id="11" idx="2"/>
          </p:cNvCxnSpPr>
          <p:nvPr/>
        </p:nvCxnSpPr>
        <p:spPr>
          <a:xfrm flipV="1">
            <a:off x="1828800" y="3659529"/>
            <a:ext cx="838200" cy="760071"/>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8578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8" idx="6"/>
            <a:endCxn id="11" idx="2"/>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09237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8" idx="6"/>
            <a:endCxn id="10" idx="2"/>
          </p:cNvCxnSpPr>
          <p:nvPr/>
        </p:nvCxnSpPr>
        <p:spPr>
          <a:xfrm flipV="1">
            <a:off x="1828800" y="2933700"/>
            <a:ext cx="838200" cy="148590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1828800" y="3657600"/>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1388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8" idx="6"/>
            <a:endCxn id="10" idx="2"/>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1828800" y="3657600"/>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16120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8" idx="6"/>
            <a:endCxn id="11" idx="2"/>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82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Assigning probabilities to discrete sets</a:t>
            </a:r>
            <a:endParaRPr lang="en-US"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8229600" cy="4800600"/>
              </a:xfrm>
            </p:spPr>
            <p:txBody>
              <a:bodyPr>
                <a:normAutofit fontScale="85000" lnSpcReduction="20000"/>
              </a:bodyPr>
              <a:lstStyle/>
              <a:p>
                <a:pPr>
                  <a:lnSpc>
                    <a:spcPct val="120000"/>
                  </a:lnSpc>
                </a:pPr>
                <a:r>
                  <a:rPr lang="en-US" dirty="0" smtClean="0"/>
                  <a:t>All entries in the set are equally likely?</a:t>
                </a:r>
              </a:p>
              <a:p>
                <a:pPr lvl="4">
                  <a:lnSpc>
                    <a:spcPct val="120000"/>
                  </a:lnSpc>
                </a:pPr>
                <a:endParaRPr lang="en-US" dirty="0"/>
              </a:p>
              <a:p>
                <a:pPr>
                  <a:lnSpc>
                    <a:spcPct val="120000"/>
                  </a:lnSpc>
                </a:pPr>
                <a:r>
                  <a:rPr lang="en-US" dirty="0" smtClean="0">
                    <a:solidFill>
                      <a:schemeClr val="bg1"/>
                    </a:solidFill>
                  </a:rPr>
                  <a:t>The probability of any entry with </a:t>
                </a:r>
                <a14:m>
                  <m:oMath xmlns:m="http://schemas.openxmlformats.org/officeDocument/2006/math">
                    <m:r>
                      <a:rPr lang="en-US" i="1">
                        <a:solidFill>
                          <a:schemeClr val="bg1"/>
                        </a:solidFill>
                        <a:latin typeface="Cambria Math" panose="02040503050406030204" pitchFamily="18" charset="0"/>
                      </a:rPr>
                      <m:t>𝑁</m:t>
                    </m:r>
                  </m:oMath>
                </a14:m>
                <a:r>
                  <a:rPr lang="en-US" dirty="0" smtClean="0">
                    <a:solidFill>
                      <a:schemeClr val="bg1"/>
                    </a:solidFill>
                  </a:rPr>
                  <a:t> elements in the sequence is proportional to </a:t>
                </a:r>
                <a14:m>
                  <m:oMath xmlns:m="http://schemas.openxmlformats.org/officeDocument/2006/math">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𝑁</m:t>
                    </m:r>
                  </m:oMath>
                </a14:m>
                <a:endParaRPr lang="en-US" dirty="0" smtClean="0">
                  <a:solidFill>
                    <a:schemeClr val="bg1"/>
                  </a:solidFill>
                </a:endParaRPr>
              </a:p>
              <a:p>
                <a:pPr lvl="4">
                  <a:lnSpc>
                    <a:spcPct val="120000"/>
                  </a:lnSpc>
                </a:pPr>
                <a:endParaRPr lang="en-US" dirty="0" smtClean="0">
                  <a:solidFill>
                    <a:schemeClr val="bg1"/>
                  </a:solidFill>
                </a:endParaRPr>
              </a:p>
              <a:p>
                <a:pPr>
                  <a:lnSpc>
                    <a:spcPct val="120000"/>
                  </a:lnSpc>
                </a:pPr>
                <a:r>
                  <a:rPr lang="en-US" dirty="0" smtClean="0">
                    <a:solidFill>
                      <a:schemeClr val="bg1"/>
                    </a:solidFill>
                  </a:rPr>
                  <a:t>The </a:t>
                </a:r>
                <a:r>
                  <a:rPr lang="en-US" i="1" dirty="0" smtClean="0">
                    <a:solidFill>
                      <a:schemeClr val="bg1"/>
                    </a:solidFill>
                  </a:rPr>
                  <a:t>total </a:t>
                </a:r>
                <a:r>
                  <a:rPr lang="en-US" dirty="0" smtClean="0">
                    <a:solidFill>
                      <a:schemeClr val="bg1"/>
                    </a:solidFill>
                  </a:rPr>
                  <a:t>probability of all entries of length</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𝑁</m:t>
                    </m:r>
                  </m:oMath>
                </a14:m>
                <a:r>
                  <a:rPr lang="en-US" dirty="0" smtClean="0">
                    <a:solidFill>
                      <a:schemeClr val="bg1"/>
                    </a:solidFill>
                  </a:rPr>
                  <a:t> is </a:t>
                </a:r>
                <a:r>
                  <a:rPr lang="en-US" dirty="0">
                    <a:solidFill>
                      <a:schemeClr val="bg1"/>
                    </a:solidFill>
                  </a:rPr>
                  <a:t>proportional to </a:t>
                </a:r>
                <a14:m>
                  <m:oMath xmlns:m="http://schemas.openxmlformats.org/officeDocument/2006/math">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𝑁</m:t>
                    </m:r>
                  </m:oMath>
                </a14:m>
                <a:endParaRPr lang="en-US" dirty="0" smtClean="0">
                  <a:solidFill>
                    <a:schemeClr val="bg1"/>
                  </a:solidFill>
                </a:endParaRPr>
              </a:p>
              <a:p>
                <a:pPr lvl="2">
                  <a:lnSpc>
                    <a:spcPct val="120000"/>
                  </a:lnSpc>
                </a:pPr>
                <a:endParaRPr lang="en-US" dirty="0" smtClean="0">
                  <a:solidFill>
                    <a:schemeClr val="bg1"/>
                  </a:solidFill>
                </a:endParaRPr>
              </a:p>
              <a:p>
                <a:pPr>
                  <a:lnSpc>
                    <a:spcPct val="120000"/>
                  </a:lnSpc>
                </a:pPr>
                <a:r>
                  <a:rPr lang="en-US" dirty="0" smtClean="0">
                    <a:solidFill>
                      <a:schemeClr val="bg1"/>
                    </a:solidFill>
                  </a:rPr>
                  <a:t>The </a:t>
                </a:r>
                <a:r>
                  <a:rPr lang="en-US" dirty="0">
                    <a:solidFill>
                      <a:schemeClr val="bg1"/>
                    </a:solidFill>
                  </a:rPr>
                  <a:t>probability of any entry with N elements in the sequence is proportional to </a:t>
                </a:r>
                <a14:m>
                  <m:oMath xmlns:m="http://schemas.openxmlformats.org/officeDocument/2006/math">
                    <m:r>
                      <a:rPr lang="en-US" i="1">
                        <a:solidFill>
                          <a:schemeClr val="bg1"/>
                        </a:solidFill>
                        <a:latin typeface="Cambria Math" panose="02040503050406030204" pitchFamily="18" charset="0"/>
                      </a:rPr>
                      <m:t>1/</m:t>
                    </m:r>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𝑁</m:t>
                        </m:r>
                      </m:e>
                      <m:sup>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ea typeface="Cambria Math" panose="02040503050406030204" pitchFamily="18" charset="0"/>
                          </a:rPr>
                          <m:t>𝜀</m:t>
                        </m:r>
                      </m:sup>
                    </m:sSup>
                  </m:oMath>
                </a14:m>
                <a:endParaRPr lang="en-US" dirty="0" smtClean="0">
                  <a:solidFill>
                    <a:schemeClr val="bg1"/>
                  </a:solidFill>
                </a:endParaRPr>
              </a:p>
              <a:p>
                <a:pPr lvl="1">
                  <a:lnSpc>
                    <a:spcPct val="120000"/>
                  </a:lnSpc>
                </a:pP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𝜀</m:t>
                    </m:r>
                    <m:r>
                      <a:rPr lang="en-US" b="0" i="1" smtClean="0">
                        <a:solidFill>
                          <a:schemeClr val="bg1"/>
                        </a:solidFill>
                        <a:latin typeface="Cambria Math" panose="02040503050406030204" pitchFamily="18" charset="0"/>
                        <a:ea typeface="Cambria Math" panose="02040503050406030204" pitchFamily="18" charset="0"/>
                      </a:rPr>
                      <m:t>&gt;0</m:t>
                    </m:r>
                  </m:oMath>
                </a14:m>
                <a:endParaRPr lang="en-US" dirty="0">
                  <a:solidFill>
                    <a:schemeClr val="bg1"/>
                  </a:solidFill>
                </a:endParaRPr>
              </a:p>
              <a:p>
                <a:pPr>
                  <a:lnSpc>
                    <a:spcPct val="120000"/>
                  </a:lnSpc>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00600"/>
              </a:xfrm>
              <a:blipFill>
                <a:blip r:embed="rId2"/>
                <a:stretch>
                  <a:fillRect l="-1259" t="-1144"/>
                </a:stretch>
              </a:blipFill>
            </p:spPr>
            <p:txBody>
              <a:bodyPr/>
              <a:lstStyle/>
              <a:p>
                <a:r>
                  <a:rPr lang="en-US">
                    <a:noFill/>
                  </a:rPr>
                  <a:t> </a:t>
                </a:r>
              </a:p>
            </p:txBody>
          </p:sp>
        </mc:Fallback>
      </mc:AlternateContent>
    </p:spTree>
    <p:extLst>
      <p:ext uri="{BB962C8B-B14F-4D97-AF65-F5344CB8AC3E}">
        <p14:creationId xmlns:p14="http://schemas.microsoft.com/office/powerpoint/2010/main" val="12286989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8" idx="6"/>
            <a:endCxn id="11" idx="2"/>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6"/>
            <a:endCxn id="10" idx="2"/>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6"/>
            <a:endCxn id="9" idx="2"/>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 idx="6"/>
            <a:endCxn id="9" idx="2"/>
          </p:cNvCxnSpPr>
          <p:nvPr/>
        </p:nvCxnSpPr>
        <p:spPr>
          <a:xfrm>
            <a:off x="1828800" y="22479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8027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5"/>
            <a:endCxn id="12" idx="2"/>
          </p:cNvCxnSpPr>
          <p:nvPr/>
        </p:nvCxnSpPr>
        <p:spPr>
          <a:xfrm>
            <a:off x="179532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83780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stCxn id="2" idx="6"/>
            <a:endCxn id="9" idx="2"/>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 idx="6"/>
            <a:endCxn id="10" idx="2"/>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 idx="6"/>
            <a:endCxn id="11" idx="2"/>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 idx="6"/>
            <a:endCxn id="12" idx="2"/>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9" idx="2"/>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10" idx="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6"/>
            <a:endCxn id="11" idx="2"/>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6"/>
            <a:endCxn id="9" idx="2"/>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6"/>
            <a:endCxn id="10" idx="2"/>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6"/>
            <a:endCxn id="11" idx="2"/>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6"/>
            <a:endCxn id="12" idx="2"/>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2526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1422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83377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3647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9122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9719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341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C00000"/>
                </a:solidFill>
              </a:rPr>
              <a:t>Shortest path algorithm</a:t>
            </a:r>
            <a:endParaRPr lang="en-US" b="1" dirty="0">
              <a:solidFill>
                <a:srgbClr val="C00000"/>
              </a:solidFill>
            </a:endParaRPr>
          </a:p>
        </p:txBody>
      </p:sp>
      <p:sp>
        <p:nvSpPr>
          <p:cNvPr id="5" name="Content Placeholder 4"/>
          <p:cNvSpPr>
            <a:spLocks noGrp="1"/>
          </p:cNvSpPr>
          <p:nvPr>
            <p:ph idx="1"/>
          </p:nvPr>
        </p:nvSpPr>
        <p:spPr>
          <a:xfrm>
            <a:off x="457200" y="5105400"/>
            <a:ext cx="8229600" cy="1020763"/>
          </a:xfrm>
        </p:spPr>
        <p:txBody>
          <a:bodyPr/>
          <a:lstStyle/>
          <a:p>
            <a:r>
              <a:rPr lang="en-US" dirty="0" smtClean="0"/>
              <a:t>Order of evaluation to find the shortest path between the given source and destination</a:t>
            </a:r>
            <a:endParaRPr lang="en-US" dirty="0"/>
          </a:p>
        </p:txBody>
      </p:sp>
      <p:sp>
        <p:nvSpPr>
          <p:cNvPr id="2" name="Oval 1"/>
          <p:cNvSpPr/>
          <p:nvPr/>
        </p:nvSpPr>
        <p:spPr>
          <a:xfrm>
            <a:off x="16002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6002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002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600200" y="4305300"/>
            <a:ext cx="228600" cy="2286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67000"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67000"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67000"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667000"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6737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6737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6737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6737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74055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74055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055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4055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9" idx="6"/>
            <a:endCxn id="53" idx="2"/>
          </p:cNvCxnSpPr>
          <p:nvPr/>
        </p:nvCxnSpPr>
        <p:spPr>
          <a:xfrm>
            <a:off x="2902352"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9" idx="6"/>
            <a:endCxn id="52" idx="2"/>
          </p:cNvCxnSpPr>
          <p:nvPr/>
        </p:nvCxnSpPr>
        <p:spPr>
          <a:xfrm flipV="1">
            <a:off x="290235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6"/>
            <a:endCxn id="51" idx="2"/>
          </p:cNvCxnSpPr>
          <p:nvPr/>
        </p:nvCxnSpPr>
        <p:spPr>
          <a:xfrm flipV="1">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9" idx="6"/>
            <a:endCxn id="50" idx="2"/>
          </p:cNvCxnSpPr>
          <p:nvPr/>
        </p:nvCxnSpPr>
        <p:spPr>
          <a:xfrm flipV="1">
            <a:off x="290235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6"/>
            <a:endCxn id="50" idx="2"/>
          </p:cNvCxnSpPr>
          <p:nvPr/>
        </p:nvCxnSpPr>
        <p:spPr>
          <a:xfrm>
            <a:off x="290235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6" idx="6"/>
            <a:endCxn id="51" idx="2"/>
          </p:cNvCxnSpPr>
          <p:nvPr/>
        </p:nvCxnSpPr>
        <p:spPr>
          <a:xfrm>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6" idx="6"/>
            <a:endCxn id="52" idx="2"/>
          </p:cNvCxnSpPr>
          <p:nvPr/>
        </p:nvCxnSpPr>
        <p:spPr>
          <a:xfrm>
            <a:off x="290235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5"/>
            <a:endCxn id="53" idx="2"/>
          </p:cNvCxnSpPr>
          <p:nvPr/>
        </p:nvCxnSpPr>
        <p:spPr>
          <a:xfrm>
            <a:off x="2868874"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7" idx="6"/>
            <a:endCxn id="50" idx="2"/>
          </p:cNvCxnSpPr>
          <p:nvPr/>
        </p:nvCxnSpPr>
        <p:spPr>
          <a:xfrm flipV="1">
            <a:off x="290235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7" idx="6"/>
            <a:endCxn id="51" idx="2"/>
          </p:cNvCxnSpPr>
          <p:nvPr/>
        </p:nvCxnSpPr>
        <p:spPr>
          <a:xfrm>
            <a:off x="2902352" y="29337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6"/>
            <a:endCxn id="52" idx="2"/>
          </p:cNvCxnSpPr>
          <p:nvPr/>
        </p:nvCxnSpPr>
        <p:spPr>
          <a:xfrm>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7" idx="6"/>
            <a:endCxn id="53" idx="2"/>
          </p:cNvCxnSpPr>
          <p:nvPr/>
        </p:nvCxnSpPr>
        <p:spPr>
          <a:xfrm>
            <a:off x="290235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8" idx="6"/>
            <a:endCxn id="50" idx="2"/>
          </p:cNvCxnSpPr>
          <p:nvPr/>
        </p:nvCxnSpPr>
        <p:spPr>
          <a:xfrm flipV="1">
            <a:off x="2902352" y="2247900"/>
            <a:ext cx="838200" cy="14116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8" idx="6"/>
            <a:endCxn id="51" idx="2"/>
          </p:cNvCxnSpPr>
          <p:nvPr/>
        </p:nvCxnSpPr>
        <p:spPr>
          <a:xfrm flipV="1">
            <a:off x="290235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8" idx="6"/>
            <a:endCxn id="52" idx="2"/>
          </p:cNvCxnSpPr>
          <p:nvPr/>
        </p:nvCxnSpPr>
        <p:spPr>
          <a:xfrm>
            <a:off x="2902352" y="3659529"/>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8" idx="6"/>
            <a:endCxn id="53" idx="2"/>
          </p:cNvCxnSpPr>
          <p:nvPr/>
        </p:nvCxnSpPr>
        <p:spPr>
          <a:xfrm>
            <a:off x="2902352"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751162" y="21336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751162" y="28194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751162" y="3545229"/>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1162"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817962"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817962"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817962"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817962"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Arrow Connector 77"/>
          <p:cNvCxnSpPr>
            <a:stCxn id="73" idx="6"/>
            <a:endCxn id="77" idx="2"/>
          </p:cNvCxnSpPr>
          <p:nvPr/>
        </p:nvCxnSpPr>
        <p:spPr>
          <a:xfrm>
            <a:off x="3979762" y="4419600"/>
            <a:ext cx="838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6"/>
            <a:endCxn id="76" idx="2"/>
          </p:cNvCxnSpPr>
          <p:nvPr/>
        </p:nvCxnSpPr>
        <p:spPr>
          <a:xfrm flipV="1">
            <a:off x="3979762"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6"/>
            <a:endCxn id="75" idx="2"/>
          </p:cNvCxnSpPr>
          <p:nvPr/>
        </p:nvCxnSpPr>
        <p:spPr>
          <a:xfrm flipV="1">
            <a:off x="397976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3" idx="6"/>
            <a:endCxn id="74" idx="2"/>
          </p:cNvCxnSpPr>
          <p:nvPr/>
        </p:nvCxnSpPr>
        <p:spPr>
          <a:xfrm flipV="1">
            <a:off x="3979762"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0" idx="6"/>
            <a:endCxn id="74" idx="2"/>
          </p:cNvCxnSpPr>
          <p:nvPr/>
        </p:nvCxnSpPr>
        <p:spPr>
          <a:xfrm>
            <a:off x="3979762"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0" idx="6"/>
            <a:endCxn id="75" idx="2"/>
          </p:cNvCxnSpPr>
          <p:nvPr/>
        </p:nvCxnSpPr>
        <p:spPr>
          <a:xfrm>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0" idx="6"/>
            <a:endCxn id="76" idx="2"/>
          </p:cNvCxnSpPr>
          <p:nvPr/>
        </p:nvCxnSpPr>
        <p:spPr>
          <a:xfrm>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70" idx="5"/>
            <a:endCxn id="77" idx="2"/>
          </p:cNvCxnSpPr>
          <p:nvPr/>
        </p:nvCxnSpPr>
        <p:spPr>
          <a:xfrm>
            <a:off x="3946284" y="2328722"/>
            <a:ext cx="871678" cy="209087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6"/>
            <a:endCxn id="74" idx="2"/>
          </p:cNvCxnSpPr>
          <p:nvPr/>
        </p:nvCxnSpPr>
        <p:spPr>
          <a:xfrm flipV="1">
            <a:off x="3979762"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1" idx="6"/>
            <a:endCxn id="75" idx="2"/>
          </p:cNvCxnSpPr>
          <p:nvPr/>
        </p:nvCxnSpPr>
        <p:spPr>
          <a:xfrm>
            <a:off x="3979762"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1" idx="6"/>
            <a:endCxn id="76" idx="2"/>
          </p:cNvCxnSpPr>
          <p:nvPr/>
        </p:nvCxnSpPr>
        <p:spPr>
          <a:xfrm>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1" idx="6"/>
            <a:endCxn id="77" idx="2"/>
          </p:cNvCxnSpPr>
          <p:nvPr/>
        </p:nvCxnSpPr>
        <p:spPr>
          <a:xfrm>
            <a:off x="3979762" y="2933700"/>
            <a:ext cx="83820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2" idx="6"/>
            <a:endCxn id="74" idx="2"/>
          </p:cNvCxnSpPr>
          <p:nvPr/>
        </p:nvCxnSpPr>
        <p:spPr>
          <a:xfrm flipV="1">
            <a:off x="3979762"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2" idx="6"/>
            <a:endCxn id="75" idx="2"/>
          </p:cNvCxnSpPr>
          <p:nvPr/>
        </p:nvCxnSpPr>
        <p:spPr>
          <a:xfrm flipV="1">
            <a:off x="3979762"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6"/>
            <a:endCxn id="76" idx="2"/>
          </p:cNvCxnSpPr>
          <p:nvPr/>
        </p:nvCxnSpPr>
        <p:spPr>
          <a:xfrm>
            <a:off x="3979762"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2" idx="6"/>
            <a:endCxn id="77" idx="2"/>
          </p:cNvCxnSpPr>
          <p:nvPr/>
        </p:nvCxnSpPr>
        <p:spPr>
          <a:xfrm>
            <a:off x="3979762" y="3659529"/>
            <a:ext cx="838200" cy="7600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8247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8247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47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24714" y="4305300"/>
            <a:ext cx="228600" cy="228600"/>
          </a:xfrm>
          <a:prstGeom prst="ellipse">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891514"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891514"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891514"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91514"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7" idx="6"/>
            <a:endCxn id="101" idx="2"/>
          </p:cNvCxnSpPr>
          <p:nvPr/>
        </p:nvCxnSpPr>
        <p:spPr>
          <a:xfrm>
            <a:off x="5053314"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97" idx="6"/>
            <a:endCxn id="100" idx="2"/>
          </p:cNvCxnSpPr>
          <p:nvPr/>
        </p:nvCxnSpPr>
        <p:spPr>
          <a:xfrm flipV="1">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7" idx="6"/>
            <a:endCxn id="99" idx="2"/>
          </p:cNvCxnSpPr>
          <p:nvPr/>
        </p:nvCxnSpPr>
        <p:spPr>
          <a:xfrm flipV="1">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7" idx="6"/>
            <a:endCxn id="98" idx="2"/>
          </p:cNvCxnSpPr>
          <p:nvPr/>
        </p:nvCxnSpPr>
        <p:spPr>
          <a:xfrm flipV="1">
            <a:off x="5053314"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4" idx="6"/>
            <a:endCxn id="98" idx="2"/>
          </p:cNvCxnSpPr>
          <p:nvPr/>
        </p:nvCxnSpPr>
        <p:spPr>
          <a:xfrm>
            <a:off x="5053314"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4" idx="6"/>
            <a:endCxn id="99" idx="2"/>
          </p:cNvCxnSpPr>
          <p:nvPr/>
        </p:nvCxnSpPr>
        <p:spPr>
          <a:xfrm>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4" idx="6"/>
            <a:endCxn id="100" idx="2"/>
          </p:cNvCxnSpPr>
          <p:nvPr/>
        </p:nvCxnSpPr>
        <p:spPr>
          <a:xfrm>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4" idx="5"/>
            <a:endCxn id="101" idx="2"/>
          </p:cNvCxnSpPr>
          <p:nvPr/>
        </p:nvCxnSpPr>
        <p:spPr>
          <a:xfrm>
            <a:off x="5019836"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5" idx="6"/>
            <a:endCxn id="98" idx="2"/>
          </p:cNvCxnSpPr>
          <p:nvPr/>
        </p:nvCxnSpPr>
        <p:spPr>
          <a:xfrm flipV="1">
            <a:off x="5053314"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95" idx="6"/>
            <a:endCxn id="99" idx="2"/>
          </p:cNvCxnSpPr>
          <p:nvPr/>
        </p:nvCxnSpPr>
        <p:spPr>
          <a:xfrm>
            <a:off x="5053314"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0" idx="2"/>
          </p:cNvCxnSpPr>
          <p:nvPr/>
        </p:nvCxnSpPr>
        <p:spPr>
          <a:xfrm>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95" idx="6"/>
            <a:endCxn id="101" idx="2"/>
          </p:cNvCxnSpPr>
          <p:nvPr/>
        </p:nvCxnSpPr>
        <p:spPr>
          <a:xfrm>
            <a:off x="5053314"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a:stCxn id="96" idx="6"/>
            <a:endCxn id="98" idx="2"/>
          </p:cNvCxnSpPr>
          <p:nvPr/>
        </p:nvCxnSpPr>
        <p:spPr>
          <a:xfrm flipV="1">
            <a:off x="5053314"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96" idx="6"/>
            <a:endCxn id="99" idx="2"/>
          </p:cNvCxnSpPr>
          <p:nvPr/>
        </p:nvCxnSpPr>
        <p:spPr>
          <a:xfrm flipV="1">
            <a:off x="5053314"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6" idx="6"/>
            <a:endCxn id="100" idx="2"/>
          </p:cNvCxnSpPr>
          <p:nvPr/>
        </p:nvCxnSpPr>
        <p:spPr>
          <a:xfrm>
            <a:off x="5053314"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96" idx="6"/>
            <a:endCxn id="101" idx="2"/>
          </p:cNvCxnSpPr>
          <p:nvPr/>
        </p:nvCxnSpPr>
        <p:spPr>
          <a:xfrm>
            <a:off x="5053314"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883798"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883798"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883798"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883798"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890550" y="21336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8905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8905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8905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6957350" y="2133600"/>
            <a:ext cx="228600" cy="2286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957350" y="2819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957350" y="3545229"/>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6957350" y="43053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1" idx="6"/>
            <a:endCxn id="145" idx="2"/>
          </p:cNvCxnSpPr>
          <p:nvPr/>
        </p:nvCxnSpPr>
        <p:spPr>
          <a:xfrm>
            <a:off x="6119150" y="44196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1" idx="6"/>
            <a:endCxn id="144" idx="2"/>
          </p:cNvCxnSpPr>
          <p:nvPr/>
        </p:nvCxnSpPr>
        <p:spPr>
          <a:xfrm flipV="1">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1" idx="6"/>
            <a:endCxn id="143" idx="2"/>
          </p:cNvCxnSpPr>
          <p:nvPr/>
        </p:nvCxnSpPr>
        <p:spPr>
          <a:xfrm flipV="1">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1" idx="6"/>
            <a:endCxn id="142" idx="2"/>
          </p:cNvCxnSpPr>
          <p:nvPr/>
        </p:nvCxnSpPr>
        <p:spPr>
          <a:xfrm flipV="1">
            <a:off x="611915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38" idx="6"/>
            <a:endCxn id="142" idx="2"/>
          </p:cNvCxnSpPr>
          <p:nvPr/>
        </p:nvCxnSpPr>
        <p:spPr>
          <a:xfrm>
            <a:off x="611915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138" idx="6"/>
            <a:endCxn id="143" idx="2"/>
          </p:cNvCxnSpPr>
          <p:nvPr/>
        </p:nvCxnSpPr>
        <p:spPr>
          <a:xfrm>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8" idx="6"/>
            <a:endCxn id="144" idx="2"/>
          </p:cNvCxnSpPr>
          <p:nvPr/>
        </p:nvCxnSpPr>
        <p:spPr>
          <a:xfrm>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138" idx="5"/>
            <a:endCxn id="145" idx="2"/>
          </p:cNvCxnSpPr>
          <p:nvPr/>
        </p:nvCxnSpPr>
        <p:spPr>
          <a:xfrm>
            <a:off x="6085672" y="2328722"/>
            <a:ext cx="871678" cy="2090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9" idx="6"/>
            <a:endCxn id="142" idx="2"/>
          </p:cNvCxnSpPr>
          <p:nvPr/>
        </p:nvCxnSpPr>
        <p:spPr>
          <a:xfrm flipV="1">
            <a:off x="611915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9" idx="6"/>
            <a:endCxn id="143" idx="2"/>
          </p:cNvCxnSpPr>
          <p:nvPr/>
        </p:nvCxnSpPr>
        <p:spPr>
          <a:xfrm>
            <a:off x="611915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9" idx="6"/>
            <a:endCxn id="144" idx="2"/>
          </p:cNvCxnSpPr>
          <p:nvPr/>
        </p:nvCxnSpPr>
        <p:spPr>
          <a:xfrm>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39" idx="6"/>
            <a:endCxn id="145" idx="2"/>
          </p:cNvCxnSpPr>
          <p:nvPr/>
        </p:nvCxnSpPr>
        <p:spPr>
          <a:xfrm>
            <a:off x="6119150"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40" idx="6"/>
            <a:endCxn id="142" idx="2"/>
          </p:cNvCxnSpPr>
          <p:nvPr/>
        </p:nvCxnSpPr>
        <p:spPr>
          <a:xfrm flipV="1">
            <a:off x="611915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40" idx="6"/>
            <a:endCxn id="143" idx="2"/>
          </p:cNvCxnSpPr>
          <p:nvPr/>
        </p:nvCxnSpPr>
        <p:spPr>
          <a:xfrm flipV="1">
            <a:off x="611915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stCxn id="140" idx="6"/>
            <a:endCxn id="144" idx="2"/>
          </p:cNvCxnSpPr>
          <p:nvPr/>
        </p:nvCxnSpPr>
        <p:spPr>
          <a:xfrm>
            <a:off x="611915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40" idx="6"/>
            <a:endCxn id="145" idx="2"/>
          </p:cNvCxnSpPr>
          <p:nvPr/>
        </p:nvCxnSpPr>
        <p:spPr>
          <a:xfrm>
            <a:off x="611915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828800" y="22479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1828800" y="2247900"/>
            <a:ext cx="838200"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1828800" y="2247900"/>
            <a:ext cx="83820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1828800" y="2933700"/>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322" y="2933700"/>
            <a:ext cx="838200" cy="148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1828800" y="2247900"/>
            <a:ext cx="838200" cy="1411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1828800" y="2933700"/>
            <a:ext cx="838200" cy="725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1828800" y="3659529"/>
            <a:ext cx="838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1828800" y="3659529"/>
            <a:ext cx="838200" cy="76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1828800" y="3659529"/>
            <a:ext cx="838200" cy="7600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1828800" y="2933700"/>
            <a:ext cx="838200" cy="14859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1828800" y="2247900"/>
            <a:ext cx="838200" cy="21717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828800" y="4419600"/>
            <a:ext cx="8382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493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79170</TotalTime>
  <Words>9719</Words>
  <Application>Microsoft Office PowerPoint</Application>
  <PresentationFormat>On-screen Show (4:3)</PresentationFormat>
  <Paragraphs>3088</Paragraphs>
  <Slides>276</Slides>
  <Notes>7</Notes>
  <HiddenSlides>1</HiddenSlides>
  <MMClips>7</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276</vt:i4>
      </vt:variant>
    </vt:vector>
  </HeadingPairs>
  <TitlesOfParts>
    <vt:vector size="289" baseType="lpstr">
      <vt:lpstr>ＭＳ Ｐゴシック</vt:lpstr>
      <vt:lpstr>Arial</vt:lpstr>
      <vt:lpstr>Calibri</vt:lpstr>
      <vt:lpstr>Cambria Math</vt:lpstr>
      <vt:lpstr>Comic Sans MS</vt:lpstr>
      <vt:lpstr>Courier</vt:lpstr>
      <vt:lpstr>Garamond</vt:lpstr>
      <vt:lpstr>HiraMinProN-W3</vt:lpstr>
      <vt:lpstr>LucidaGrande</vt:lpstr>
      <vt:lpstr>Monotype Sorts</vt:lpstr>
      <vt:lpstr>Times New Roman</vt:lpstr>
      <vt:lpstr>Wingdings</vt:lpstr>
      <vt:lpstr>Office Theme</vt:lpstr>
      <vt:lpstr>HMM Review</vt:lpstr>
      <vt:lpstr>Some basic concepts:  Probabilities over large collections, Markov models, and some of their family tree..</vt:lpstr>
      <vt:lpstr>Distributions over discrete sets</vt:lpstr>
      <vt:lpstr>Discrete sets: Examples</vt:lpstr>
      <vt:lpstr>Discrete sets: Examples</vt:lpstr>
      <vt:lpstr>Discrete sets: Examples</vt:lpstr>
      <vt:lpstr>Discrete sets: Examples</vt:lpstr>
      <vt:lpstr>A characteristic of the examples you saw..</vt:lpstr>
      <vt:lpstr>Assigning probabilities to discrete sets</vt:lpstr>
      <vt:lpstr>Assigning probabilities to discrete sets</vt:lpstr>
      <vt:lpstr>Assigning probabilities to discrete sets</vt:lpstr>
      <vt:lpstr>Assigning probabilities to discrete sets</vt:lpstr>
      <vt:lpstr>Assigning Probabilities over Discrete Sets</vt:lpstr>
      <vt:lpstr>Assigning Probabilities over Discrete Sets</vt:lpstr>
      <vt:lpstr>Assigning Probabilities over Discrete Sets</vt:lpstr>
      <vt:lpstr>Assigning Probabilities over Discrete Sets</vt:lpstr>
      <vt:lpstr>The Indus Valley Civilization</vt:lpstr>
      <vt:lpstr>The Indus Valley Script</vt:lpstr>
      <vt:lpstr>A Controversy</vt:lpstr>
      <vt:lpstr>The not a language hypothesis</vt:lpstr>
      <vt:lpstr>World’s oldest known music: Hurrian Hymn</vt:lpstr>
      <vt:lpstr>Hurrian Hymns</vt:lpstr>
      <vt:lpstr>What is missing???</vt:lpstr>
      <vt:lpstr>The outcomes..</vt:lpstr>
      <vt:lpstr>When interpretation is not a problem</vt:lpstr>
      <vt:lpstr>Seikilos Epitaph</vt:lpstr>
      <vt:lpstr>How did we interpret this?</vt:lpstr>
      <vt:lpstr>The Gold Bug (Edgar Allan Poe)</vt:lpstr>
      <vt:lpstr>The Gold Bug (Edgar Allan Poe)</vt:lpstr>
      <vt:lpstr>The Gold Bug (Edgar Allan Poe)</vt:lpstr>
      <vt:lpstr>More more complex things</vt:lpstr>
      <vt:lpstr>Need to characterize the language</vt:lpstr>
      <vt:lpstr>Need to characterize the language</vt:lpstr>
      <vt:lpstr>PowerPoint Presentation</vt:lpstr>
      <vt:lpstr>The story of Flider and Spy</vt:lpstr>
      <vt:lpstr>The story of Flider and Spy</vt:lpstr>
      <vt:lpstr>The story of Flider and Spy</vt:lpstr>
      <vt:lpstr>Markov process</vt:lpstr>
      <vt:lpstr>The World as we model It</vt:lpstr>
      <vt:lpstr>Discrete-State Markov Process</vt:lpstr>
      <vt:lpstr>Discrete-State Markov Process</vt:lpstr>
      <vt:lpstr>Discrete-State Markov Process</vt:lpstr>
      <vt:lpstr>An alternate Markov representation</vt:lpstr>
      <vt:lpstr>The absorbing state</vt:lpstr>
      <vt:lpstr>Introducing….  Glider!!</vt:lpstr>
      <vt:lpstr>Introducing….  Rider!!</vt:lpstr>
      <vt:lpstr>Introducing….  Rider!!</vt:lpstr>
      <vt:lpstr>Introducing.. The “information” state</vt:lpstr>
      <vt:lpstr>Need to characterize the language</vt:lpstr>
      <vt:lpstr>Need to characterize the language</vt:lpstr>
      <vt:lpstr>PowerPoint Presentation</vt:lpstr>
      <vt:lpstr>The shortest path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A variation on the problem</vt:lpstr>
      <vt:lpstr>A variation on the problem</vt:lpstr>
      <vt:lpstr>A variation on the problem</vt:lpstr>
      <vt:lpstr>A variation on the problem</vt:lpstr>
      <vt:lpstr>A variation on the problem</vt:lpstr>
      <vt:lpstr>A variation on the problem</vt:lpstr>
      <vt:lpstr>A variation on the problem</vt:lpstr>
      <vt:lpstr>A variation on the problem</vt:lpstr>
      <vt:lpstr>Is this graph topologically sorted?</vt:lpstr>
      <vt:lpstr>Is this graph topologically sorted?</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Shortest path algorithm</vt:lpstr>
      <vt:lpstr>Composing directed graphs</vt:lpstr>
      <vt:lpstr>Composing directed graphs</vt:lpstr>
      <vt:lpstr>Composing graphs</vt:lpstr>
      <vt:lpstr>Composing graphs</vt:lpstr>
      <vt:lpstr>The Trellis</vt:lpstr>
      <vt:lpstr>Best Path Through The Trellis</vt:lpstr>
      <vt:lpstr>Best Path Through The Trellis</vt:lpstr>
      <vt:lpstr>Best Path Through The Trellis</vt:lpstr>
      <vt:lpstr>Best Path Through The Trellis</vt:lpstr>
      <vt:lpstr>Best Path Through The Trellis</vt:lpstr>
      <vt:lpstr>Best Path Through The Trellis</vt:lpstr>
      <vt:lpstr>Best Path Through The Trellis</vt:lpstr>
      <vt:lpstr>Best Path Through The Trellis</vt:lpstr>
      <vt:lpstr>Best Path Through The Trellis</vt:lpstr>
      <vt:lpstr>Best Path Through The Trellis</vt:lpstr>
      <vt:lpstr>Best Path Through The Trellis</vt:lpstr>
      <vt:lpstr>Best Path Through The Trellis</vt:lpstr>
      <vt:lpstr>Best Path Through The Trellis</vt:lpstr>
      <vt:lpstr>The Trellis</vt:lpstr>
      <vt:lpstr>Lecture Outline</vt:lpstr>
      <vt:lpstr>Markov Models</vt:lpstr>
      <vt:lpstr>One View of Text</vt:lpstr>
      <vt:lpstr>Trivial Distributions over Σ*</vt:lpstr>
      <vt:lpstr>A History-Based Model</vt:lpstr>
      <vt:lpstr>A History-Based Model</vt:lpstr>
      <vt:lpstr>Die / Dice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History-Based Model</vt:lpstr>
      <vt:lpstr>A Bag of Words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Bag of Words Model</vt:lpstr>
      <vt:lpstr>A Bag of Words Model</vt:lpstr>
      <vt:lpstr>A Bag of Words Model</vt:lpstr>
      <vt:lpstr>The Markov Model</vt:lpstr>
      <vt:lpstr>First Order Markov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First Order Markov Model</vt:lpstr>
      <vt:lpstr>Markov Model</vt:lpstr>
      <vt:lpstr>Markov Model</vt:lpstr>
      <vt:lpstr>mth Order Markov Models</vt:lpstr>
      <vt:lpstr>PowerPoint Presentation</vt:lpstr>
      <vt:lpstr>PowerPoint Presentation</vt:lpstr>
      <vt:lpstr>Considering the effect of N-gram 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Generating Text</vt:lpstr>
      <vt:lpstr>Example</vt:lpstr>
      <vt:lpstr>Example</vt:lpstr>
      <vt:lpstr>Example</vt:lpstr>
      <vt:lpstr>Example</vt:lpstr>
      <vt:lpstr>Example</vt:lpstr>
      <vt:lpstr>N-Gram Models</vt:lpstr>
      <vt:lpstr>N-Gram Models</vt:lpstr>
      <vt:lpstr>Calculating the Probability  of a Sequence</vt:lpstr>
      <vt:lpstr>Choosing a Sequence from a Set</vt:lpstr>
      <vt:lpstr>Training</vt:lpstr>
      <vt:lpstr>Note about Current Research</vt:lpstr>
      <vt:lpstr>Sequence Models as Components</vt:lpstr>
      <vt:lpstr>Noisy Channel</vt:lpstr>
      <vt:lpstr>Sequence Model as Source</vt:lpstr>
      <vt:lpstr>Sequence Model as Channel</vt:lpstr>
      <vt:lpstr>It’s Hard to Beat N-Grams!</vt:lpstr>
      <vt:lpstr>Class-Based Sequence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Class-Based Sequence Models</vt:lpstr>
      <vt:lpstr>Markov Model</vt:lpstr>
      <vt:lpstr>Generating Text</vt:lpstr>
      <vt:lpstr>Lecture Outline</vt:lpstr>
      <vt:lpstr>Hidden Markov Models</vt:lpstr>
      <vt:lpstr>Hidden Markov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Equivalent Stories</vt:lpstr>
      <vt:lpstr>mth Order Hidden Markov Models</vt:lpstr>
      <vt:lpstr>Uses of HMMs in NLP</vt:lpstr>
      <vt:lpstr>Part of Speech Tagging</vt:lpstr>
      <vt:lpstr>Named Entity Recognition</vt:lpstr>
      <vt:lpstr>Named Entity Recognition</vt:lpstr>
      <vt:lpstr>Word Alignment</vt:lpstr>
      <vt:lpstr>Word Alignment</vt:lpstr>
      <vt:lpstr>Word Alignment</vt:lpstr>
      <vt:lpstr>Word Alignment</vt:lpstr>
      <vt:lpstr>Word Alignment</vt:lpstr>
      <vt:lpstr>Word Alignment</vt:lpstr>
      <vt:lpstr>Word Alignment</vt:lpstr>
      <vt:lpstr>Word Alignment</vt:lpstr>
      <vt:lpstr>Word Alignment</vt:lpstr>
      <vt:lpstr>Word Alignment</vt:lpstr>
      <vt:lpstr>Hidden Markov Model</vt:lpstr>
      <vt:lpstr>Lecture Outline</vt:lpstr>
      <vt:lpstr>Viterbi Algorithm</vt:lpstr>
      <vt:lpstr>Algorithms for HMMs</vt:lpstr>
      <vt:lpstr>Problem 1:   Most Likely State Sequence</vt:lpstr>
      <vt:lpstr>Example</vt:lpstr>
      <vt:lpstr>Naïve Solutions</vt:lpstr>
      <vt:lpstr>Interactions</vt:lpstr>
      <vt:lpstr>Base Case:  Last Label</vt:lpstr>
      <vt:lpstr>Recurrence</vt:lpstr>
      <vt:lpstr>Recurrence</vt:lpstr>
      <vt:lpstr>Recurrence</vt:lpstr>
      <vt:lpstr>Viterbi Algorithm (Scores Only)</vt:lpstr>
      <vt:lpstr>Exploiting Distributivity</vt:lpstr>
      <vt:lpstr>PowerPoint Presentation</vt:lpstr>
      <vt:lpstr>Not Quite There</vt:lpstr>
      <vt:lpstr>Understanding the Scores</vt:lpstr>
      <vt:lpstr>PowerPoint Presentation</vt:lpstr>
      <vt:lpstr>PowerPoint Presentation</vt:lpstr>
      <vt:lpstr>Viterbi Algorithm</vt:lpstr>
      <vt:lpstr>Viterbi Algorithm:  Backtrace</vt:lpstr>
      <vt:lpstr>Another Example</vt:lpstr>
      <vt:lpstr>Another Example</vt:lpstr>
      <vt:lpstr>General Idea:  Dynamic Programming</vt:lpstr>
      <vt:lpstr>A Different View:  Best Path</vt:lpstr>
      <vt:lpstr>Asymptotic Analysis</vt:lpstr>
      <vt:lpstr>Lecture Outline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Models</dc:title>
  <dc:creator>Noah Smith</dc:creator>
  <cp:lastModifiedBy>bhiksha</cp:lastModifiedBy>
  <cp:revision>202</cp:revision>
  <cp:lastPrinted>2013-07-26T07:54:01Z</cp:lastPrinted>
  <dcterms:created xsi:type="dcterms:W3CDTF">2011-07-19T18:50:37Z</dcterms:created>
  <dcterms:modified xsi:type="dcterms:W3CDTF">2018-01-24T21:17:10Z</dcterms:modified>
</cp:coreProperties>
</file>